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977" r:id="rId3"/>
  </p:sldMasterIdLst>
  <p:notesMasterIdLst>
    <p:notesMasterId r:id="rId237"/>
  </p:notesMasterIdLst>
  <p:handoutMasterIdLst>
    <p:handoutMasterId r:id="rId238"/>
  </p:handoutMasterIdLst>
  <p:sldIdLst>
    <p:sldId id="264" r:id="rId4"/>
    <p:sldId id="632" r:id="rId5"/>
    <p:sldId id="680" r:id="rId6"/>
    <p:sldId id="681" r:id="rId7"/>
    <p:sldId id="682" r:id="rId8"/>
    <p:sldId id="683" r:id="rId9"/>
    <p:sldId id="684" r:id="rId10"/>
    <p:sldId id="633" r:id="rId11"/>
    <p:sldId id="645" r:id="rId12"/>
    <p:sldId id="315" r:id="rId13"/>
    <p:sldId id="390" r:id="rId14"/>
    <p:sldId id="634" r:id="rId15"/>
    <p:sldId id="386" r:id="rId16"/>
    <p:sldId id="387" r:id="rId17"/>
    <p:sldId id="388" r:id="rId18"/>
    <p:sldId id="642" r:id="rId19"/>
    <p:sldId id="643" r:id="rId20"/>
    <p:sldId id="644" r:id="rId21"/>
    <p:sldId id="646" r:id="rId22"/>
    <p:sldId id="647" r:id="rId23"/>
    <p:sldId id="648" r:id="rId24"/>
    <p:sldId id="649" r:id="rId25"/>
    <p:sldId id="650" r:id="rId26"/>
    <p:sldId id="651" r:id="rId27"/>
    <p:sldId id="652" r:id="rId28"/>
    <p:sldId id="653" r:id="rId29"/>
    <p:sldId id="350" r:id="rId30"/>
    <p:sldId id="356" r:id="rId31"/>
    <p:sldId id="385" r:id="rId32"/>
    <p:sldId id="631" r:id="rId33"/>
    <p:sldId id="620" r:id="rId34"/>
    <p:sldId id="621" r:id="rId35"/>
    <p:sldId id="622" r:id="rId36"/>
    <p:sldId id="623" r:id="rId37"/>
    <p:sldId id="624" r:id="rId38"/>
    <p:sldId id="389" r:id="rId39"/>
    <p:sldId id="357" r:id="rId40"/>
    <p:sldId id="358" r:id="rId41"/>
    <p:sldId id="359" r:id="rId42"/>
    <p:sldId id="360" r:id="rId43"/>
    <p:sldId id="361" r:id="rId44"/>
    <p:sldId id="362" r:id="rId45"/>
    <p:sldId id="625" r:id="rId46"/>
    <p:sldId id="626" r:id="rId47"/>
    <p:sldId id="627" r:id="rId48"/>
    <p:sldId id="628" r:id="rId49"/>
    <p:sldId id="629" r:id="rId50"/>
    <p:sldId id="630" r:id="rId51"/>
    <p:sldId id="635" r:id="rId52"/>
    <p:sldId id="559" r:id="rId53"/>
    <p:sldId id="308" r:id="rId54"/>
    <p:sldId id="369" r:id="rId55"/>
    <p:sldId id="370" r:id="rId56"/>
    <p:sldId id="371" r:id="rId57"/>
    <p:sldId id="372" r:id="rId58"/>
    <p:sldId id="373" r:id="rId59"/>
    <p:sldId id="613" r:id="rId60"/>
    <p:sldId id="614" r:id="rId61"/>
    <p:sldId id="312" r:id="rId62"/>
    <p:sldId id="313" r:id="rId63"/>
    <p:sldId id="309" r:id="rId64"/>
    <p:sldId id="640" r:id="rId65"/>
    <p:sldId id="574" r:id="rId66"/>
    <p:sldId id="310" r:id="rId67"/>
    <p:sldId id="307" r:id="rId68"/>
    <p:sldId id="573" r:id="rId69"/>
    <p:sldId id="311" r:id="rId70"/>
    <p:sldId id="306" r:id="rId71"/>
    <p:sldId id="509" r:id="rId72"/>
    <p:sldId id="510" r:id="rId73"/>
    <p:sldId id="383" r:id="rId74"/>
    <p:sldId id="316" r:id="rId75"/>
    <p:sldId id="430" r:id="rId76"/>
    <p:sldId id="420" r:id="rId77"/>
    <p:sldId id="520" r:id="rId78"/>
    <p:sldId id="421" r:id="rId79"/>
    <p:sldId id="602" r:id="rId80"/>
    <p:sldId id="606" r:id="rId81"/>
    <p:sldId id="607" r:id="rId82"/>
    <p:sldId id="608" r:id="rId83"/>
    <p:sldId id="609" r:id="rId84"/>
    <p:sldId id="610" r:id="rId85"/>
    <p:sldId id="611" r:id="rId86"/>
    <p:sldId id="612" r:id="rId87"/>
    <p:sldId id="433" r:id="rId88"/>
    <p:sldId id="434" r:id="rId89"/>
    <p:sldId id="435" r:id="rId90"/>
    <p:sldId id="436" r:id="rId91"/>
    <p:sldId id="327" r:id="rId92"/>
    <p:sldId id="328" r:id="rId93"/>
    <p:sldId id="384" r:id="rId94"/>
    <p:sldId id="330" r:id="rId95"/>
    <p:sldId id="331" r:id="rId96"/>
    <p:sldId id="332" r:id="rId97"/>
    <p:sldId id="333" r:id="rId98"/>
    <p:sldId id="334" r:id="rId99"/>
    <p:sldId id="335" r:id="rId100"/>
    <p:sldId id="336" r:id="rId101"/>
    <p:sldId id="337" r:id="rId102"/>
    <p:sldId id="338" r:id="rId103"/>
    <p:sldId id="339" r:id="rId104"/>
    <p:sldId id="340" r:id="rId105"/>
    <p:sldId id="341" r:id="rId106"/>
    <p:sldId id="342" r:id="rId107"/>
    <p:sldId id="343" r:id="rId108"/>
    <p:sldId id="325" r:id="rId109"/>
    <p:sldId id="326" r:id="rId110"/>
    <p:sldId id="679" r:id="rId111"/>
    <p:sldId id="655" r:id="rId112"/>
    <p:sldId id="656" r:id="rId113"/>
    <p:sldId id="657" r:id="rId114"/>
    <p:sldId id="658" r:id="rId115"/>
    <p:sldId id="659" r:id="rId116"/>
    <p:sldId id="660" r:id="rId117"/>
    <p:sldId id="661" r:id="rId118"/>
    <p:sldId id="662" r:id="rId119"/>
    <p:sldId id="663" r:id="rId120"/>
    <p:sldId id="664" r:id="rId121"/>
    <p:sldId id="665" r:id="rId122"/>
    <p:sldId id="666" r:id="rId123"/>
    <p:sldId id="667" r:id="rId124"/>
    <p:sldId id="668" r:id="rId125"/>
    <p:sldId id="669" r:id="rId126"/>
    <p:sldId id="670" r:id="rId127"/>
    <p:sldId id="671" r:id="rId128"/>
    <p:sldId id="672" r:id="rId129"/>
    <p:sldId id="673" r:id="rId130"/>
    <p:sldId id="674" r:id="rId131"/>
    <p:sldId id="675" r:id="rId132"/>
    <p:sldId id="676" r:id="rId133"/>
    <p:sldId id="677" r:id="rId134"/>
    <p:sldId id="678" r:id="rId135"/>
    <p:sldId id="546" r:id="rId136"/>
    <p:sldId id="545" r:id="rId137"/>
    <p:sldId id="549" r:id="rId138"/>
    <p:sldId id="550" r:id="rId139"/>
    <p:sldId id="551" r:id="rId140"/>
    <p:sldId id="547" r:id="rId141"/>
    <p:sldId id="548" r:id="rId142"/>
    <p:sldId id="544" r:id="rId143"/>
    <p:sldId id="413" r:id="rId144"/>
    <p:sldId id="552" r:id="rId145"/>
    <p:sldId id="553" r:id="rId146"/>
    <p:sldId id="555" r:id="rId147"/>
    <p:sldId id="379" r:id="rId148"/>
    <p:sldId id="441" r:id="rId149"/>
    <p:sldId id="641" r:id="rId150"/>
    <p:sldId id="447" r:id="rId151"/>
    <p:sldId id="443" r:id="rId152"/>
    <p:sldId id="444" r:id="rId153"/>
    <p:sldId id="445" r:id="rId154"/>
    <p:sldId id="446" r:id="rId155"/>
    <p:sldId id="448" r:id="rId156"/>
    <p:sldId id="449" r:id="rId157"/>
    <p:sldId id="524" r:id="rId158"/>
    <p:sldId id="528" r:id="rId159"/>
    <p:sldId id="440" r:id="rId160"/>
    <p:sldId id="450" r:id="rId161"/>
    <p:sldId id="451" r:id="rId162"/>
    <p:sldId id="416" r:id="rId163"/>
    <p:sldId id="532" r:id="rId164"/>
    <p:sldId id="565" r:id="rId165"/>
    <p:sldId id="566" r:id="rId166"/>
    <p:sldId id="567" r:id="rId167"/>
    <p:sldId id="534" r:id="rId168"/>
    <p:sldId id="535" r:id="rId169"/>
    <p:sldId id="568" r:id="rId170"/>
    <p:sldId id="569" r:id="rId171"/>
    <p:sldId id="570" r:id="rId172"/>
    <p:sldId id="414" r:id="rId173"/>
    <p:sldId id="466" r:id="rId174"/>
    <p:sldId id="467" r:id="rId175"/>
    <p:sldId id="468" r:id="rId176"/>
    <p:sldId id="469" r:id="rId177"/>
    <p:sldId id="470" r:id="rId178"/>
    <p:sldId id="472" r:id="rId179"/>
    <p:sldId id="540" r:id="rId180"/>
    <p:sldId id="474" r:id="rId181"/>
    <p:sldId id="475" r:id="rId182"/>
    <p:sldId id="476" r:id="rId183"/>
    <p:sldId id="477" r:id="rId184"/>
    <p:sldId id="478" r:id="rId185"/>
    <p:sldId id="479" r:id="rId186"/>
    <p:sldId id="480" r:id="rId187"/>
    <p:sldId id="483" r:id="rId188"/>
    <p:sldId id="484" r:id="rId189"/>
    <p:sldId id="485" r:id="rId190"/>
    <p:sldId id="486" r:id="rId191"/>
    <p:sldId id="541" r:id="rId192"/>
    <p:sldId id="542" r:id="rId193"/>
    <p:sldId id="572" r:id="rId194"/>
    <p:sldId id="499" r:id="rId195"/>
    <p:sldId id="380" r:id="rId196"/>
    <p:sldId id="619" r:id="rId197"/>
    <p:sldId id="615" r:id="rId198"/>
    <p:sldId id="616" r:id="rId199"/>
    <p:sldId id="617" r:id="rId200"/>
    <p:sldId id="618" r:id="rId201"/>
    <p:sldId id="437" r:id="rId202"/>
    <p:sldId id="636" r:id="rId203"/>
    <p:sldId id="557" r:id="rId204"/>
    <p:sldId id="587" r:id="rId205"/>
    <p:sldId id="588" r:id="rId206"/>
    <p:sldId id="589" r:id="rId207"/>
    <p:sldId id="597" r:id="rId208"/>
    <p:sldId id="590" r:id="rId209"/>
    <p:sldId id="637" r:id="rId210"/>
    <p:sldId id="560" r:id="rId211"/>
    <p:sldId id="600" r:id="rId212"/>
    <p:sldId id="562" r:id="rId213"/>
    <p:sldId id="563" r:id="rId214"/>
    <p:sldId id="591" r:id="rId215"/>
    <p:sldId id="592" r:id="rId216"/>
    <p:sldId id="638" r:id="rId217"/>
    <p:sldId id="593" r:id="rId218"/>
    <p:sldId id="594" r:id="rId219"/>
    <p:sldId id="596" r:id="rId220"/>
    <p:sldId id="586" r:id="rId221"/>
    <p:sldId id="575" r:id="rId222"/>
    <p:sldId id="576" r:id="rId223"/>
    <p:sldId id="577" r:id="rId224"/>
    <p:sldId id="578" r:id="rId225"/>
    <p:sldId id="579" r:id="rId226"/>
    <p:sldId id="580" r:id="rId227"/>
    <p:sldId id="583" r:id="rId228"/>
    <p:sldId id="584" r:id="rId229"/>
    <p:sldId id="585" r:id="rId230"/>
    <p:sldId id="639" r:id="rId231"/>
    <p:sldId id="599" r:id="rId232"/>
    <p:sldId id="598" r:id="rId233"/>
    <p:sldId id="581" r:id="rId234"/>
    <p:sldId id="582" r:id="rId235"/>
    <p:sldId id="595" r:id="rId236"/>
  </p:sldIdLst>
  <p:sldSz cx="9144000" cy="6858000" type="screen4x3"/>
  <p:notesSz cx="7099300" cy="10234613"/>
  <p:defaultTextStyle>
    <a:defPPr>
      <a:defRPr lang="es-E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CC"/>
    <a:srgbClr val="2303E5"/>
    <a:srgbClr val="DDDDD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8" autoAdjust="0"/>
    <p:restoredTop sz="86371" autoAdjust="0"/>
  </p:normalViewPr>
  <p:slideViewPr>
    <p:cSldViewPr>
      <p:cViewPr>
        <p:scale>
          <a:sx n="75" d="100"/>
          <a:sy n="75" d="100"/>
        </p:scale>
        <p:origin x="-37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6388"/>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notesMaster" Target="notesMasters/notes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01" Type="http://schemas.openxmlformats.org/officeDocument/2006/relationships/slide" Target="slides/slide198.xml"/><Relationship Id="rId222" Type="http://schemas.openxmlformats.org/officeDocument/2006/relationships/slide" Target="slides/slide219.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3" Type="http://schemas.openxmlformats.org/officeDocument/2006/relationships/slide" Target="slides/slide230.xml"/><Relationship Id="rId238" Type="http://schemas.openxmlformats.org/officeDocument/2006/relationships/handoutMaster" Target="handoutMasters/handoutMaster1.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slide" Target="slides/slide225.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34" Type="http://schemas.openxmlformats.org/officeDocument/2006/relationships/slide" Target="slides/slide231.xml"/><Relationship Id="rId239"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viewProps" Target="viewProps.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tableStyles" Target="tableStyle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4906" tIns="47453" rIns="94906" bIns="47453" numCol="1" anchor="t" anchorCtr="0" compatLnSpc="1">
            <a:prstTxWarp prst="textNoShape">
              <a:avLst/>
            </a:prstTxWarp>
          </a:bodyPr>
          <a:lstStyle>
            <a:lvl1pPr defTabSz="949325">
              <a:defRPr sz="1200" b="0">
                <a:effectLst/>
              </a:defRPr>
            </a:lvl1pPr>
          </a:lstStyle>
          <a:p>
            <a:pPr>
              <a:defRPr/>
            </a:pPr>
            <a:endParaRPr lang="en-GB"/>
          </a:p>
        </p:txBody>
      </p:sp>
      <p:sp>
        <p:nvSpPr>
          <p:cNvPr id="1126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4906" tIns="47453" rIns="94906" bIns="47453" numCol="1" anchor="t" anchorCtr="0" compatLnSpc="1">
            <a:prstTxWarp prst="textNoShape">
              <a:avLst/>
            </a:prstTxWarp>
          </a:bodyPr>
          <a:lstStyle>
            <a:lvl1pPr algn="r" defTabSz="949325">
              <a:defRPr sz="1200" b="0">
                <a:effectLst/>
              </a:defRPr>
            </a:lvl1pPr>
          </a:lstStyle>
          <a:p>
            <a:pPr>
              <a:defRPr/>
            </a:pPr>
            <a:endParaRPr lang="en-GB"/>
          </a:p>
        </p:txBody>
      </p:sp>
      <p:sp>
        <p:nvSpPr>
          <p:cNvPr id="1126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4906" tIns="47453" rIns="94906" bIns="47453" numCol="1" anchor="b" anchorCtr="0" compatLnSpc="1">
            <a:prstTxWarp prst="textNoShape">
              <a:avLst/>
            </a:prstTxWarp>
          </a:bodyPr>
          <a:lstStyle>
            <a:lvl1pPr defTabSz="949325">
              <a:defRPr sz="1200" b="0">
                <a:effectLst/>
              </a:defRPr>
            </a:lvl1pPr>
          </a:lstStyle>
          <a:p>
            <a:pPr>
              <a:defRPr/>
            </a:pPr>
            <a:endParaRPr lang="en-GB"/>
          </a:p>
        </p:txBody>
      </p:sp>
      <p:sp>
        <p:nvSpPr>
          <p:cNvPr id="1126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4906" tIns="47453" rIns="94906" bIns="47453" numCol="1" anchor="b" anchorCtr="0" compatLnSpc="1">
            <a:prstTxWarp prst="textNoShape">
              <a:avLst/>
            </a:prstTxWarp>
          </a:bodyPr>
          <a:lstStyle>
            <a:lvl1pPr algn="r" defTabSz="949325">
              <a:defRPr sz="1200" b="0">
                <a:effectLst/>
              </a:defRPr>
            </a:lvl1pPr>
          </a:lstStyle>
          <a:p>
            <a:pPr>
              <a:defRPr/>
            </a:pPr>
            <a:fld id="{131CE8DA-6163-4218-9B41-04F1272024FD}" type="slidenum">
              <a:rPr lang="en-GB"/>
              <a:pPr>
                <a:defRPr/>
              </a:pPr>
              <a:t>‹Nº›</a:t>
            </a:fld>
            <a:endParaRPr lang="en-GB"/>
          </a:p>
        </p:txBody>
      </p:sp>
    </p:spTree>
    <p:extLst>
      <p:ext uri="{BB962C8B-B14F-4D97-AF65-F5344CB8AC3E}">
        <p14:creationId xmlns:p14="http://schemas.microsoft.com/office/powerpoint/2010/main" val="53700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663575" y="39688"/>
            <a:ext cx="5570538" cy="511175"/>
          </a:xfrm>
          <a:prstGeom prst="rect">
            <a:avLst/>
          </a:prstGeom>
          <a:noFill/>
          <a:ln w="9525">
            <a:noFill/>
            <a:miter lim="800000"/>
            <a:headEnd/>
            <a:tailEnd/>
          </a:ln>
          <a:effectLst/>
        </p:spPr>
        <p:txBody>
          <a:bodyPr vert="horz" wrap="square" lIns="94906" tIns="47453" rIns="94906" bIns="47453" numCol="1" anchor="t" anchorCtr="0" compatLnSpc="1">
            <a:prstTxWarp prst="textNoShape">
              <a:avLst/>
            </a:prstTxWarp>
          </a:bodyPr>
          <a:lstStyle>
            <a:lvl1pPr algn="ctr" defTabSz="949325">
              <a:defRPr sz="2100">
                <a:solidFill>
                  <a:schemeClr val="accent2"/>
                </a:solidFill>
                <a:effectLst>
                  <a:outerShdw blurRad="38100" dist="38100" dir="2700000" algn="tl">
                    <a:srgbClr val="C0C0C0"/>
                  </a:outerShdw>
                </a:effectLst>
              </a:defRPr>
            </a:lvl1pPr>
          </a:lstStyle>
          <a:p>
            <a:pPr>
              <a:defRPr/>
            </a:pPr>
            <a:r>
              <a:rPr lang="es-ES"/>
              <a:t>Master in Space Technology 2009</a:t>
            </a:r>
          </a:p>
        </p:txBody>
      </p:sp>
      <p:sp>
        <p:nvSpPr>
          <p:cNvPr id="242691" name="Rectangle 4"/>
          <p:cNvSpPr>
            <a:spLocks noRot="1" noChangeArrowheads="1" noTextEdit="1"/>
          </p:cNvSpPr>
          <p:nvPr>
            <p:ph type="sldImg" idx="2"/>
          </p:nvPr>
        </p:nvSpPr>
        <p:spPr bwMode="auto">
          <a:xfrm>
            <a:off x="487363" y="603250"/>
            <a:ext cx="6126162" cy="4594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15963" y="5359400"/>
            <a:ext cx="5680075" cy="4443413"/>
          </a:xfrm>
          <a:prstGeom prst="rect">
            <a:avLst/>
          </a:prstGeom>
          <a:noFill/>
          <a:ln w="9525">
            <a:solidFill>
              <a:srgbClr val="DDDDDD"/>
            </a:solidFill>
            <a:miter lim="800000"/>
            <a:headEnd/>
            <a:tailEnd/>
          </a:ln>
          <a:effectLst/>
        </p:spPr>
        <p:txBody>
          <a:bodyPr vert="horz" wrap="square" lIns="94906" tIns="47453" rIns="94906" bIns="47453"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4104" name="Rectangle 8"/>
          <p:cNvSpPr>
            <a:spLocks noChangeArrowheads="1"/>
          </p:cNvSpPr>
          <p:nvPr/>
        </p:nvSpPr>
        <p:spPr bwMode="auto">
          <a:xfrm>
            <a:off x="5395913" y="9872663"/>
            <a:ext cx="1657350" cy="261937"/>
          </a:xfrm>
          <a:prstGeom prst="rect">
            <a:avLst/>
          </a:prstGeom>
          <a:noFill/>
          <a:ln w="9525">
            <a:noFill/>
            <a:miter lim="800000"/>
            <a:headEnd/>
            <a:tailEnd/>
          </a:ln>
          <a:effectLst/>
        </p:spPr>
        <p:txBody>
          <a:bodyPr wrap="none" lIns="22417" tIns="11208" rIns="22417" bIns="11208">
            <a:spAutoFit/>
          </a:bodyPr>
          <a:lstStyle/>
          <a:p>
            <a:pPr algn="r" defTabSz="949325" eaLnBrk="0" hangingPunct="0">
              <a:defRPr/>
            </a:pPr>
            <a:r>
              <a:rPr lang="es-ES" sz="1500">
                <a:solidFill>
                  <a:srgbClr val="000000"/>
                </a:solidFill>
              </a:rPr>
              <a:t>AcronimXXXX </a:t>
            </a:r>
            <a:fld id="{129F45A7-D5AA-4DC8-BD67-06ADDE82B072}" type="slidenum">
              <a:rPr lang="es-ES" sz="1500">
                <a:solidFill>
                  <a:srgbClr val="000000"/>
                </a:solidFill>
              </a:rPr>
              <a:pPr algn="r" defTabSz="949325" eaLnBrk="0" hangingPunct="0">
                <a:defRPr/>
              </a:pPr>
              <a:t>‹Nº›</a:t>
            </a:fld>
            <a:endParaRPr lang="es-ES" sz="1500">
              <a:solidFill>
                <a:srgbClr val="000000"/>
              </a:solidFill>
            </a:endParaRPr>
          </a:p>
        </p:txBody>
      </p:sp>
    </p:spTree>
    <p:extLst>
      <p:ext uri="{BB962C8B-B14F-4D97-AF65-F5344CB8AC3E}">
        <p14:creationId xmlns:p14="http://schemas.microsoft.com/office/powerpoint/2010/main" val="263294177"/>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pPr>
              <a:defRPr/>
            </a:pPr>
            <a:r>
              <a:rPr lang="es-ES"/>
              <a:t>Master in Space Technology 2009</a:t>
            </a:r>
          </a:p>
        </p:txBody>
      </p:sp>
      <p:sp>
        <p:nvSpPr>
          <p:cNvPr id="243715" name="Rectangle 2"/>
          <p:cNvSpPr>
            <a:spLocks noRot="1" noChangeArrowheads="1" noTextEdit="1"/>
          </p:cNvSpPr>
          <p:nvPr>
            <p:ph type="sldImg"/>
          </p:nvPr>
        </p:nvSpPr>
        <p:spPr>
          <a:ln/>
        </p:spPr>
      </p:sp>
      <p:sp>
        <p:nvSpPr>
          <p:cNvPr id="2437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eaLnBrk="1" hangingPunct="1"/>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p:txBody>
          <a:bodyPr/>
          <a:lstStyle/>
          <a:p>
            <a:pPr>
              <a:defRPr/>
            </a:pPr>
            <a:r>
              <a:rPr lang="es-ES"/>
              <a:t>Master in Space Technology 2009</a:t>
            </a:r>
          </a:p>
        </p:txBody>
      </p:sp>
      <p:sp>
        <p:nvSpPr>
          <p:cNvPr id="244739" name="1 Marcador de imagen de diapositiva"/>
          <p:cNvSpPr>
            <a:spLocks noGrp="1" noRot="1" noChangeAspect="1" noTextEdit="1"/>
          </p:cNvSpPr>
          <p:nvPr>
            <p:ph type="sldImg"/>
          </p:nvPr>
        </p:nvSpPr>
        <p:spPr>
          <a:xfrm>
            <a:off x="485775" y="601663"/>
            <a:ext cx="6127750" cy="4595812"/>
          </a:xfrm>
          <a:ln/>
        </p:spPr>
      </p:sp>
      <p:sp>
        <p:nvSpPr>
          <p:cNvPr id="244740" name="2 Marcador de notas"/>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lIns="99048" tIns="49524" rIns="99048" bIns="49524"/>
          <a:lstStyle/>
          <a:p>
            <a:pPr eaLnBrk="1" hangingPunct="1"/>
            <a:endParaRPr lang="es-MX" smtClean="0"/>
          </a:p>
        </p:txBody>
      </p:sp>
      <p:sp>
        <p:nvSpPr>
          <p:cNvPr id="4" name="3 Marcador de encabezado"/>
          <p:cNvSpPr txBox="1">
            <a:spLocks noGrp="1"/>
          </p:cNvSpPr>
          <p:nvPr/>
        </p:nvSpPr>
        <p:spPr bwMode="auto">
          <a:xfrm>
            <a:off x="661988" y="39688"/>
            <a:ext cx="5570537" cy="511175"/>
          </a:xfrm>
          <a:prstGeom prst="rect">
            <a:avLst/>
          </a:prstGeom>
          <a:noFill/>
          <a:ln w="9525">
            <a:noFill/>
            <a:miter lim="800000"/>
            <a:headEnd/>
            <a:tailEnd/>
          </a:ln>
        </p:spPr>
        <p:txBody>
          <a:bodyPr lIns="99048" tIns="49524" rIns="99048" bIns="49524"/>
          <a:lstStyle/>
          <a:p>
            <a:pPr algn="ctr" defTabSz="990600">
              <a:defRPr/>
            </a:pPr>
            <a:r>
              <a:rPr lang="es-ES" sz="2200">
                <a:solidFill>
                  <a:schemeClr val="accent2"/>
                </a:solidFill>
                <a:effectLst>
                  <a:outerShdw blurRad="38100" dist="38100" dir="2700000" algn="tl">
                    <a:srgbClr val="C0C0C0"/>
                  </a:outerShdw>
                </a:effectLst>
              </a:rPr>
              <a:t>Master in Space Technology 2009</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pPr>
              <a:defRPr/>
            </a:pPr>
            <a:r>
              <a:rPr lang="es-ES"/>
              <a:t>Master in Space Technology 2009</a:t>
            </a:r>
          </a:p>
        </p:txBody>
      </p:sp>
      <p:sp>
        <p:nvSpPr>
          <p:cNvPr id="245763" name="Rectangle 2"/>
          <p:cNvSpPr>
            <a:spLocks noRot="1" noChangeArrowheads="1" noTextEdit="1"/>
          </p:cNvSpPr>
          <p:nvPr>
            <p:ph type="sldImg"/>
          </p:nvPr>
        </p:nvSpPr>
        <p:spPr>
          <a:xfrm>
            <a:off x="990600" y="766763"/>
            <a:ext cx="5118100" cy="3838575"/>
          </a:xfrm>
          <a:ln/>
        </p:spPr>
      </p:sp>
      <p:sp>
        <p:nvSpPr>
          <p:cNvPr id="245764" name="Rectangle 3"/>
          <p:cNvSpPr>
            <a:spLocks noGrp="1" noChangeArrowheads="1"/>
          </p:cNvSpPr>
          <p:nvPr>
            <p:ph type="body" idx="1"/>
          </p:nvPr>
        </p:nvSpPr>
        <p:spPr>
          <a:xfrm>
            <a:off x="711200" y="4862513"/>
            <a:ext cx="5676900" cy="4605337"/>
          </a:xfrm>
          <a:noFill/>
          <a:extLst>
            <a:ext uri="{909E8E84-426E-40DD-AFC4-6F175D3DCCD1}">
              <a14:hiddenFill xmlns:a14="http://schemas.microsoft.com/office/drawing/2010/main">
                <a:solidFill>
                  <a:srgbClr val="FFFFFF"/>
                </a:solidFill>
              </a14:hiddenFill>
            </a:ext>
          </a:extLst>
        </p:spPr>
        <p:txBody>
          <a:bodyPr/>
          <a:lstStyle/>
          <a:p>
            <a:pPr eaLnBrk="1" hangingPunct="1"/>
            <a:endParaRPr lang="es-MX"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pPr>
              <a:defRPr/>
            </a:pPr>
            <a:r>
              <a:rPr lang="es-ES"/>
              <a:t>Master in Space Technology 2009</a:t>
            </a:r>
          </a:p>
        </p:txBody>
      </p:sp>
      <p:sp>
        <p:nvSpPr>
          <p:cNvPr id="246787" name="Rectangle 2"/>
          <p:cNvSpPr>
            <a:spLocks noRot="1" noChangeArrowheads="1" noTextEdit="1"/>
          </p:cNvSpPr>
          <p:nvPr>
            <p:ph type="sldImg"/>
          </p:nvPr>
        </p:nvSpPr>
        <p:spPr>
          <a:xfrm>
            <a:off x="990600" y="766763"/>
            <a:ext cx="5118100" cy="3838575"/>
          </a:xfrm>
          <a:ln/>
        </p:spPr>
      </p:sp>
      <p:sp>
        <p:nvSpPr>
          <p:cNvPr id="246788" name="Rectangle 3"/>
          <p:cNvSpPr>
            <a:spLocks noGrp="1" noChangeArrowheads="1"/>
          </p:cNvSpPr>
          <p:nvPr>
            <p:ph type="body" idx="1"/>
          </p:nvPr>
        </p:nvSpPr>
        <p:spPr>
          <a:xfrm>
            <a:off x="711200" y="4862513"/>
            <a:ext cx="5676900" cy="4605337"/>
          </a:xfrm>
          <a:noFill/>
          <a:extLst>
            <a:ext uri="{909E8E84-426E-40DD-AFC4-6F175D3DCCD1}">
              <a14:hiddenFill xmlns:a14="http://schemas.microsoft.com/office/drawing/2010/main">
                <a:solidFill>
                  <a:srgbClr val="FFFFFF"/>
                </a:solidFill>
              </a14:hiddenFill>
            </a:ext>
          </a:extLst>
        </p:spPr>
        <p:txBody>
          <a:bodyPr/>
          <a:lstStyle/>
          <a:p>
            <a:pPr eaLnBrk="1" hangingPunct="1"/>
            <a:endParaRPr lang="es-MX"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4" name="Picture 336"/>
          <p:cNvPicPr>
            <a:picLocks noChangeAspect="1" noChangeArrowheads="1"/>
          </p:cNvPicPr>
          <p:nvPr/>
        </p:nvPicPr>
        <p:blipFill>
          <a:blip r:embed="rId2" cstate="print">
            <a:lum contrast="6000"/>
            <a:extLst>
              <a:ext uri="{28A0092B-C50C-407E-A947-70E740481C1C}">
                <a14:useLocalDpi xmlns:a14="http://schemas.microsoft.com/office/drawing/2010/main" val="0"/>
              </a:ext>
            </a:extLst>
          </a:blip>
          <a:srcRect b="4816"/>
          <a:stretch>
            <a:fillRect/>
          </a:stretch>
        </p:blipFill>
        <p:spPr bwMode="auto">
          <a:xfrm>
            <a:off x="287338" y="3789363"/>
            <a:ext cx="3132137"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8"/>
          <p:cNvSpPr>
            <a:spLocks noChangeArrowheads="1"/>
          </p:cNvSpPr>
          <p:nvPr/>
        </p:nvSpPr>
        <p:spPr bwMode="auto">
          <a:xfrm>
            <a:off x="3175" y="4763"/>
            <a:ext cx="9140825" cy="6856412"/>
          </a:xfrm>
          <a:prstGeom prst="roundRect">
            <a:avLst>
              <a:gd name="adj" fmla="val 4208"/>
            </a:avLst>
          </a:prstGeom>
          <a:noFill/>
          <a:ln w="12700">
            <a:solidFill>
              <a:srgbClr val="B2B2B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pic>
        <p:nvPicPr>
          <p:cNvPr id="6" name="Picture 9" descr="escupm01_new"/>
          <p:cNvPicPr>
            <a:picLocks noChangeAspect="1" noChangeArrowheads="1"/>
          </p:cNvPicPr>
          <p:nvPr/>
        </p:nvPicPr>
        <p:blipFill>
          <a:blip r:embed="rId3" cstate="print">
            <a:extLst>
              <a:ext uri="{28A0092B-C50C-407E-A947-70E740481C1C}">
                <a14:useLocalDpi xmlns:a14="http://schemas.microsoft.com/office/drawing/2010/main" val="0"/>
              </a:ext>
            </a:extLst>
          </a:blip>
          <a:srcRect l="2315" t="1418" r="2315" b="5669"/>
          <a:stretch>
            <a:fillRect/>
          </a:stretch>
        </p:blipFill>
        <p:spPr bwMode="auto">
          <a:xfrm>
            <a:off x="36513" y="6216650"/>
            <a:ext cx="7493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2"/>
          <p:cNvSpPr>
            <a:spLocks noChangeArrowheads="1"/>
          </p:cNvSpPr>
          <p:nvPr/>
        </p:nvSpPr>
        <p:spPr bwMode="auto">
          <a:xfrm>
            <a:off x="685800" y="908050"/>
            <a:ext cx="7772400" cy="1008063"/>
          </a:xfrm>
          <a:prstGeom prst="rect">
            <a:avLst/>
          </a:prstGeom>
          <a:noFill/>
          <a:ln w="9525">
            <a:noFill/>
            <a:miter lim="800000"/>
            <a:headEnd/>
            <a:tailEnd/>
          </a:ln>
          <a:effectLst/>
        </p:spPr>
        <p:txBody>
          <a:bodyPr lIns="91421" tIns="45710" rIns="91421" bIns="45710" anchor="ctr"/>
          <a:lstStyle/>
          <a:p>
            <a:pPr algn="ctr">
              <a:defRPr/>
            </a:pPr>
            <a:r>
              <a:rPr lang="es-ES" sz="3600" b="0">
                <a:solidFill>
                  <a:schemeClr val="bg1"/>
                </a:solidFill>
                <a:effectLst>
                  <a:outerShdw blurRad="38100" dist="38100" dir="2700000" algn="tl">
                    <a:srgbClr val="C0C0C0"/>
                  </a:outerShdw>
                </a:effectLst>
                <a:cs typeface="Arial" charset="0"/>
              </a:rPr>
              <a:t>Master in Space Technology</a:t>
            </a:r>
          </a:p>
        </p:txBody>
      </p:sp>
      <p:grpSp>
        <p:nvGrpSpPr>
          <p:cNvPr id="8" name="Group 15"/>
          <p:cNvGrpSpPr>
            <a:grpSpLocks/>
          </p:cNvGrpSpPr>
          <p:nvPr/>
        </p:nvGrpSpPr>
        <p:grpSpPr bwMode="auto">
          <a:xfrm flipH="1">
            <a:off x="6300788" y="981075"/>
            <a:ext cx="2808287" cy="3024188"/>
            <a:chOff x="3016" y="1298"/>
            <a:chExt cx="1769" cy="1905"/>
          </a:xfrm>
        </p:grpSpPr>
        <p:sp>
          <p:nvSpPr>
            <p:cNvPr id="9" name="Freeform 16"/>
            <p:cNvSpPr>
              <a:spLocks/>
            </p:cNvSpPr>
            <p:nvPr userDrawn="1"/>
          </p:nvSpPr>
          <p:spPr bwMode="auto">
            <a:xfrm>
              <a:off x="4332" y="1888"/>
              <a:ext cx="117" cy="108"/>
            </a:xfrm>
            <a:custGeom>
              <a:avLst/>
              <a:gdLst/>
              <a:ahLst/>
              <a:cxnLst>
                <a:cxn ang="0">
                  <a:pos x="154" y="23"/>
                </a:cxn>
                <a:cxn ang="0">
                  <a:pos x="131" y="12"/>
                </a:cxn>
                <a:cxn ang="0">
                  <a:pos x="108" y="4"/>
                </a:cxn>
                <a:cxn ang="0">
                  <a:pos x="85" y="0"/>
                </a:cxn>
                <a:cxn ang="0">
                  <a:pos x="64" y="0"/>
                </a:cxn>
                <a:cxn ang="0">
                  <a:pos x="44" y="4"/>
                </a:cxn>
                <a:cxn ang="0">
                  <a:pos x="29" y="12"/>
                </a:cxn>
                <a:cxn ang="0">
                  <a:pos x="16" y="23"/>
                </a:cxn>
                <a:cxn ang="0">
                  <a:pos x="6" y="39"/>
                </a:cxn>
                <a:cxn ang="0">
                  <a:pos x="0" y="58"/>
                </a:cxn>
                <a:cxn ang="0">
                  <a:pos x="0" y="77"/>
                </a:cxn>
                <a:cxn ang="0">
                  <a:pos x="4" y="98"/>
                </a:cxn>
                <a:cxn ang="0">
                  <a:pos x="12" y="117"/>
                </a:cxn>
                <a:cxn ang="0">
                  <a:pos x="25" y="138"/>
                </a:cxn>
                <a:cxn ang="0">
                  <a:pos x="41" y="157"/>
                </a:cxn>
                <a:cxn ang="0">
                  <a:pos x="60" y="177"/>
                </a:cxn>
                <a:cxn ang="0">
                  <a:pos x="81" y="192"/>
                </a:cxn>
                <a:cxn ang="0">
                  <a:pos x="104" y="203"/>
                </a:cxn>
                <a:cxn ang="0">
                  <a:pos x="127" y="213"/>
                </a:cxn>
                <a:cxn ang="0">
                  <a:pos x="150" y="217"/>
                </a:cxn>
                <a:cxn ang="0">
                  <a:pos x="171" y="217"/>
                </a:cxn>
                <a:cxn ang="0">
                  <a:pos x="190" y="213"/>
                </a:cxn>
                <a:cxn ang="0">
                  <a:pos x="205" y="205"/>
                </a:cxn>
                <a:cxn ang="0">
                  <a:pos x="219" y="192"/>
                </a:cxn>
                <a:cxn ang="0">
                  <a:pos x="228" y="177"/>
                </a:cxn>
                <a:cxn ang="0">
                  <a:pos x="234" y="157"/>
                </a:cxn>
                <a:cxn ang="0">
                  <a:pos x="234" y="138"/>
                </a:cxn>
                <a:cxn ang="0">
                  <a:pos x="228" y="117"/>
                </a:cxn>
                <a:cxn ang="0">
                  <a:pos x="221" y="96"/>
                </a:cxn>
                <a:cxn ang="0">
                  <a:pos x="209" y="77"/>
                </a:cxn>
                <a:cxn ang="0">
                  <a:pos x="194" y="58"/>
                </a:cxn>
                <a:cxn ang="0">
                  <a:pos x="175" y="39"/>
                </a:cxn>
                <a:cxn ang="0">
                  <a:pos x="154" y="23"/>
                </a:cxn>
              </a:cxnLst>
              <a:rect l="0" t="0" r="r" b="b"/>
              <a:pathLst>
                <a:path w="234" h="217">
                  <a:moveTo>
                    <a:pt x="154" y="23"/>
                  </a:moveTo>
                  <a:lnTo>
                    <a:pt x="131" y="12"/>
                  </a:lnTo>
                  <a:lnTo>
                    <a:pt x="108" y="4"/>
                  </a:lnTo>
                  <a:lnTo>
                    <a:pt x="85" y="0"/>
                  </a:lnTo>
                  <a:lnTo>
                    <a:pt x="64" y="0"/>
                  </a:lnTo>
                  <a:lnTo>
                    <a:pt x="44" y="4"/>
                  </a:lnTo>
                  <a:lnTo>
                    <a:pt x="29" y="12"/>
                  </a:lnTo>
                  <a:lnTo>
                    <a:pt x="16" y="23"/>
                  </a:lnTo>
                  <a:lnTo>
                    <a:pt x="6" y="39"/>
                  </a:lnTo>
                  <a:lnTo>
                    <a:pt x="0" y="58"/>
                  </a:lnTo>
                  <a:lnTo>
                    <a:pt x="0" y="77"/>
                  </a:lnTo>
                  <a:lnTo>
                    <a:pt x="4" y="98"/>
                  </a:lnTo>
                  <a:lnTo>
                    <a:pt x="12" y="117"/>
                  </a:lnTo>
                  <a:lnTo>
                    <a:pt x="25" y="138"/>
                  </a:lnTo>
                  <a:lnTo>
                    <a:pt x="41" y="157"/>
                  </a:lnTo>
                  <a:lnTo>
                    <a:pt x="60" y="177"/>
                  </a:lnTo>
                  <a:lnTo>
                    <a:pt x="81" y="192"/>
                  </a:lnTo>
                  <a:lnTo>
                    <a:pt x="104" y="203"/>
                  </a:lnTo>
                  <a:lnTo>
                    <a:pt x="127" y="213"/>
                  </a:lnTo>
                  <a:lnTo>
                    <a:pt x="150" y="217"/>
                  </a:lnTo>
                  <a:lnTo>
                    <a:pt x="171" y="217"/>
                  </a:lnTo>
                  <a:lnTo>
                    <a:pt x="190" y="213"/>
                  </a:lnTo>
                  <a:lnTo>
                    <a:pt x="205" y="205"/>
                  </a:lnTo>
                  <a:lnTo>
                    <a:pt x="219" y="192"/>
                  </a:lnTo>
                  <a:lnTo>
                    <a:pt x="228" y="177"/>
                  </a:lnTo>
                  <a:lnTo>
                    <a:pt x="234" y="157"/>
                  </a:lnTo>
                  <a:lnTo>
                    <a:pt x="234" y="138"/>
                  </a:lnTo>
                  <a:lnTo>
                    <a:pt x="228" y="117"/>
                  </a:lnTo>
                  <a:lnTo>
                    <a:pt x="221" y="96"/>
                  </a:lnTo>
                  <a:lnTo>
                    <a:pt x="209" y="77"/>
                  </a:lnTo>
                  <a:lnTo>
                    <a:pt x="194" y="58"/>
                  </a:lnTo>
                  <a:lnTo>
                    <a:pt x="175" y="39"/>
                  </a:lnTo>
                  <a:lnTo>
                    <a:pt x="154" y="23"/>
                  </a:lnTo>
                  <a:close/>
                </a:path>
              </a:pathLst>
            </a:custGeom>
            <a:solidFill>
              <a:srgbClr val="FFFFFF"/>
            </a:solidFill>
            <a:ln w="9525">
              <a:solidFill>
                <a:schemeClr val="tx2"/>
              </a:solidFill>
              <a:round/>
              <a:headEnd/>
              <a:tailEnd/>
            </a:ln>
          </p:spPr>
          <p:txBody>
            <a:bodyPr/>
            <a:lstStyle/>
            <a:p>
              <a:pPr>
                <a:defRPr/>
              </a:pPr>
              <a:endParaRPr lang="es-ES">
                <a:effectLst>
                  <a:outerShdw blurRad="38100" dist="38100" dir="2700000" algn="tl">
                    <a:srgbClr val="000000">
                      <a:alpha val="43137"/>
                    </a:srgbClr>
                  </a:outerShdw>
                </a:effectLst>
              </a:endParaRPr>
            </a:p>
          </p:txBody>
        </p:sp>
        <p:sp>
          <p:nvSpPr>
            <p:cNvPr id="10" name="Freeform 17"/>
            <p:cNvSpPr>
              <a:spLocks/>
            </p:cNvSpPr>
            <p:nvPr userDrawn="1"/>
          </p:nvSpPr>
          <p:spPr bwMode="auto">
            <a:xfrm>
              <a:off x="3016" y="1298"/>
              <a:ext cx="1043" cy="680"/>
            </a:xfrm>
            <a:custGeom>
              <a:avLst/>
              <a:gdLst/>
              <a:ahLst/>
              <a:cxnLst>
                <a:cxn ang="0">
                  <a:pos x="136" y="0"/>
                </a:cxn>
                <a:cxn ang="0">
                  <a:pos x="1043" y="544"/>
                </a:cxn>
                <a:cxn ang="0">
                  <a:pos x="862" y="680"/>
                </a:cxn>
                <a:cxn ang="0">
                  <a:pos x="0" y="226"/>
                </a:cxn>
                <a:cxn ang="0">
                  <a:pos x="136" y="0"/>
                </a:cxn>
              </a:cxnLst>
              <a:rect l="0" t="0" r="r" b="b"/>
              <a:pathLst>
                <a:path w="1043" h="680">
                  <a:moveTo>
                    <a:pt x="136" y="0"/>
                  </a:moveTo>
                  <a:lnTo>
                    <a:pt x="1043" y="544"/>
                  </a:lnTo>
                  <a:lnTo>
                    <a:pt x="862" y="680"/>
                  </a:lnTo>
                  <a:lnTo>
                    <a:pt x="0" y="226"/>
                  </a:lnTo>
                  <a:lnTo>
                    <a:pt x="136" y="0"/>
                  </a:lnTo>
                  <a:close/>
                </a:path>
              </a:pathLst>
            </a:cu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1" name="AutoShape 18"/>
            <p:cNvSpPr>
              <a:spLocks noChangeArrowheads="1"/>
            </p:cNvSpPr>
            <p:nvPr userDrawn="1"/>
          </p:nvSpPr>
          <p:spPr bwMode="auto">
            <a:xfrm rot="3294111">
              <a:off x="4031" y="1916"/>
              <a:ext cx="318" cy="317"/>
            </a:xfrm>
            <a:prstGeom prst="cube">
              <a:avLst>
                <a:gd name="adj" fmla="val 34264"/>
              </a:avLst>
            </a:prstGeom>
            <a:noFill/>
            <a:ln w="9525">
              <a:solidFill>
                <a:schemeClr val="tx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2" name="Freeform 19"/>
            <p:cNvSpPr>
              <a:spLocks/>
            </p:cNvSpPr>
            <p:nvPr userDrawn="1"/>
          </p:nvSpPr>
          <p:spPr bwMode="auto">
            <a:xfrm>
              <a:off x="4331" y="2159"/>
              <a:ext cx="454" cy="273"/>
            </a:xfrm>
            <a:custGeom>
              <a:avLst/>
              <a:gdLst/>
              <a:ahLst/>
              <a:cxnLst>
                <a:cxn ang="0">
                  <a:pos x="136" y="0"/>
                </a:cxn>
                <a:cxn ang="0">
                  <a:pos x="454" y="182"/>
                </a:cxn>
                <a:cxn ang="0">
                  <a:pos x="363" y="273"/>
                </a:cxn>
                <a:cxn ang="0">
                  <a:pos x="0" y="91"/>
                </a:cxn>
                <a:cxn ang="0">
                  <a:pos x="136" y="0"/>
                </a:cxn>
              </a:cxnLst>
              <a:rect l="0" t="0" r="r" b="b"/>
              <a:pathLst>
                <a:path w="454" h="273">
                  <a:moveTo>
                    <a:pt x="136" y="0"/>
                  </a:moveTo>
                  <a:lnTo>
                    <a:pt x="454" y="182"/>
                  </a:lnTo>
                  <a:lnTo>
                    <a:pt x="363" y="273"/>
                  </a:lnTo>
                  <a:lnTo>
                    <a:pt x="0" y="91"/>
                  </a:lnTo>
                  <a:lnTo>
                    <a:pt x="136" y="0"/>
                  </a:lnTo>
                  <a:close/>
                </a:path>
              </a:pathLst>
            </a:cu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3" name="Line 20"/>
            <p:cNvSpPr>
              <a:spLocks noChangeShapeType="1"/>
            </p:cNvSpPr>
            <p:nvPr userDrawn="1"/>
          </p:nvSpPr>
          <p:spPr bwMode="auto">
            <a:xfrm flipH="1" flipV="1">
              <a:off x="3927" y="1937"/>
              <a:ext cx="132" cy="41"/>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4" name="Line 21"/>
            <p:cNvSpPr>
              <a:spLocks noChangeShapeType="1"/>
            </p:cNvSpPr>
            <p:nvPr userDrawn="1"/>
          </p:nvSpPr>
          <p:spPr bwMode="auto">
            <a:xfrm>
              <a:off x="4348" y="2146"/>
              <a:ext cx="92" cy="27"/>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5" name="Arc 22"/>
            <p:cNvSpPr>
              <a:spLocks/>
            </p:cNvSpPr>
            <p:nvPr userDrawn="1"/>
          </p:nvSpPr>
          <p:spPr bwMode="auto">
            <a:xfrm>
              <a:off x="3152" y="2477"/>
              <a:ext cx="1257" cy="726"/>
            </a:xfrm>
            <a:custGeom>
              <a:avLst/>
              <a:gdLst>
                <a:gd name="G0" fmla="+- 5454 0 0"/>
                <a:gd name="G1" fmla="+- 21600 0 0"/>
                <a:gd name="G2" fmla="+- 21600 0 0"/>
                <a:gd name="T0" fmla="*/ 0 w 26188"/>
                <a:gd name="T1" fmla="*/ 700 h 21600"/>
                <a:gd name="T2" fmla="*/ 26188 w 26188"/>
                <a:gd name="T3" fmla="*/ 15544 h 21600"/>
                <a:gd name="T4" fmla="*/ 5454 w 26188"/>
                <a:gd name="T5" fmla="*/ 21600 h 21600"/>
              </a:gdLst>
              <a:ahLst/>
              <a:cxnLst>
                <a:cxn ang="0">
                  <a:pos x="T0" y="T1"/>
                </a:cxn>
                <a:cxn ang="0">
                  <a:pos x="T2" y="T3"/>
                </a:cxn>
                <a:cxn ang="0">
                  <a:pos x="T4" y="T5"/>
                </a:cxn>
              </a:cxnLst>
              <a:rect l="0" t="0" r="r" b="b"/>
              <a:pathLst>
                <a:path w="26188" h="21600" fill="none" extrusionOk="0">
                  <a:moveTo>
                    <a:pt x="-1" y="699"/>
                  </a:moveTo>
                  <a:cubicBezTo>
                    <a:pt x="1780" y="235"/>
                    <a:pt x="3613" y="-1"/>
                    <a:pt x="5454" y="0"/>
                  </a:cubicBezTo>
                  <a:cubicBezTo>
                    <a:pt x="15050" y="0"/>
                    <a:pt x="23497" y="6332"/>
                    <a:pt x="26187" y="15544"/>
                  </a:cubicBezTo>
                </a:path>
                <a:path w="26188" h="21600" stroke="0" extrusionOk="0">
                  <a:moveTo>
                    <a:pt x="-1" y="699"/>
                  </a:moveTo>
                  <a:cubicBezTo>
                    <a:pt x="1780" y="235"/>
                    <a:pt x="3613" y="-1"/>
                    <a:pt x="5454" y="0"/>
                  </a:cubicBezTo>
                  <a:cubicBezTo>
                    <a:pt x="15050" y="0"/>
                    <a:pt x="23497" y="6332"/>
                    <a:pt x="26187" y="15544"/>
                  </a:cubicBezTo>
                  <a:lnTo>
                    <a:pt x="5454" y="21600"/>
                  </a:lnTo>
                  <a:close/>
                </a:path>
              </a:pathLst>
            </a:custGeom>
            <a:noFill/>
            <a:ln w="9525">
              <a:solidFill>
                <a:schemeClr val="tx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 name="Line 23"/>
            <p:cNvSpPr>
              <a:spLocks noChangeShapeType="1"/>
            </p:cNvSpPr>
            <p:nvPr userDrawn="1"/>
          </p:nvSpPr>
          <p:spPr bwMode="auto">
            <a:xfrm flipH="1">
              <a:off x="3244" y="1437"/>
              <a:ext cx="144" cy="213"/>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7" name="Line 24"/>
            <p:cNvSpPr>
              <a:spLocks noChangeShapeType="1"/>
            </p:cNvSpPr>
            <p:nvPr userDrawn="1"/>
          </p:nvSpPr>
          <p:spPr bwMode="auto">
            <a:xfrm flipH="1">
              <a:off x="3471" y="1587"/>
              <a:ext cx="166" cy="172"/>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8" name="Line 25"/>
            <p:cNvSpPr>
              <a:spLocks noChangeShapeType="1"/>
            </p:cNvSpPr>
            <p:nvPr userDrawn="1"/>
          </p:nvSpPr>
          <p:spPr bwMode="auto">
            <a:xfrm flipH="1">
              <a:off x="3696" y="1720"/>
              <a:ext cx="166" cy="167"/>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9" name="Line 26"/>
            <p:cNvSpPr>
              <a:spLocks noChangeShapeType="1"/>
            </p:cNvSpPr>
            <p:nvPr userDrawn="1"/>
          </p:nvSpPr>
          <p:spPr bwMode="auto">
            <a:xfrm flipH="1">
              <a:off x="4630" y="2304"/>
              <a:ext cx="97" cy="95"/>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0" name="Line 27"/>
            <p:cNvSpPr>
              <a:spLocks noChangeShapeType="1"/>
            </p:cNvSpPr>
            <p:nvPr userDrawn="1"/>
          </p:nvSpPr>
          <p:spPr bwMode="auto">
            <a:xfrm flipH="1">
              <a:off x="4513" y="2250"/>
              <a:ext cx="107" cy="87"/>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1" name="Line 28"/>
            <p:cNvSpPr>
              <a:spLocks noChangeShapeType="1"/>
            </p:cNvSpPr>
            <p:nvPr userDrawn="1"/>
          </p:nvSpPr>
          <p:spPr bwMode="auto">
            <a:xfrm flipH="1">
              <a:off x="4422" y="2195"/>
              <a:ext cx="116" cy="100"/>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2" name="Line 29"/>
            <p:cNvSpPr>
              <a:spLocks noChangeShapeType="1"/>
            </p:cNvSpPr>
            <p:nvPr userDrawn="1"/>
          </p:nvSpPr>
          <p:spPr bwMode="auto">
            <a:xfrm flipH="1" flipV="1">
              <a:off x="4024" y="1863"/>
              <a:ext cx="35" cy="115"/>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 name="Line 30"/>
            <p:cNvSpPr>
              <a:spLocks noChangeShapeType="1"/>
            </p:cNvSpPr>
            <p:nvPr userDrawn="1"/>
          </p:nvSpPr>
          <p:spPr bwMode="auto">
            <a:xfrm>
              <a:off x="4314" y="2157"/>
              <a:ext cx="54" cy="68"/>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4" name="Line 31"/>
            <p:cNvSpPr>
              <a:spLocks noChangeShapeType="1"/>
            </p:cNvSpPr>
            <p:nvPr userDrawn="1"/>
          </p:nvSpPr>
          <p:spPr bwMode="auto">
            <a:xfrm flipH="1" flipV="1">
              <a:off x="4059" y="1978"/>
              <a:ext cx="67" cy="49"/>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5" name="Freeform 32"/>
            <p:cNvSpPr>
              <a:spLocks/>
            </p:cNvSpPr>
            <p:nvPr userDrawn="1"/>
          </p:nvSpPr>
          <p:spPr bwMode="auto">
            <a:xfrm>
              <a:off x="3923" y="2143"/>
              <a:ext cx="117" cy="108"/>
            </a:xfrm>
            <a:custGeom>
              <a:avLst/>
              <a:gdLst/>
              <a:ahLst/>
              <a:cxnLst>
                <a:cxn ang="0">
                  <a:pos x="154" y="23"/>
                </a:cxn>
                <a:cxn ang="0">
                  <a:pos x="131" y="12"/>
                </a:cxn>
                <a:cxn ang="0">
                  <a:pos x="108" y="4"/>
                </a:cxn>
                <a:cxn ang="0">
                  <a:pos x="85" y="0"/>
                </a:cxn>
                <a:cxn ang="0">
                  <a:pos x="64" y="0"/>
                </a:cxn>
                <a:cxn ang="0">
                  <a:pos x="44" y="4"/>
                </a:cxn>
                <a:cxn ang="0">
                  <a:pos x="29" y="12"/>
                </a:cxn>
                <a:cxn ang="0">
                  <a:pos x="16" y="23"/>
                </a:cxn>
                <a:cxn ang="0">
                  <a:pos x="6" y="39"/>
                </a:cxn>
                <a:cxn ang="0">
                  <a:pos x="0" y="58"/>
                </a:cxn>
                <a:cxn ang="0">
                  <a:pos x="0" y="77"/>
                </a:cxn>
                <a:cxn ang="0">
                  <a:pos x="4" y="98"/>
                </a:cxn>
                <a:cxn ang="0">
                  <a:pos x="12" y="117"/>
                </a:cxn>
                <a:cxn ang="0">
                  <a:pos x="25" y="138"/>
                </a:cxn>
                <a:cxn ang="0">
                  <a:pos x="41" y="157"/>
                </a:cxn>
                <a:cxn ang="0">
                  <a:pos x="60" y="177"/>
                </a:cxn>
                <a:cxn ang="0">
                  <a:pos x="81" y="192"/>
                </a:cxn>
                <a:cxn ang="0">
                  <a:pos x="104" y="203"/>
                </a:cxn>
                <a:cxn ang="0">
                  <a:pos x="127" y="213"/>
                </a:cxn>
                <a:cxn ang="0">
                  <a:pos x="150" y="217"/>
                </a:cxn>
                <a:cxn ang="0">
                  <a:pos x="171" y="217"/>
                </a:cxn>
                <a:cxn ang="0">
                  <a:pos x="190" y="213"/>
                </a:cxn>
                <a:cxn ang="0">
                  <a:pos x="205" y="205"/>
                </a:cxn>
                <a:cxn ang="0">
                  <a:pos x="219" y="192"/>
                </a:cxn>
                <a:cxn ang="0">
                  <a:pos x="228" y="177"/>
                </a:cxn>
                <a:cxn ang="0">
                  <a:pos x="234" y="157"/>
                </a:cxn>
                <a:cxn ang="0">
                  <a:pos x="234" y="138"/>
                </a:cxn>
                <a:cxn ang="0">
                  <a:pos x="228" y="117"/>
                </a:cxn>
                <a:cxn ang="0">
                  <a:pos x="221" y="96"/>
                </a:cxn>
                <a:cxn ang="0">
                  <a:pos x="209" y="77"/>
                </a:cxn>
                <a:cxn ang="0">
                  <a:pos x="194" y="58"/>
                </a:cxn>
                <a:cxn ang="0">
                  <a:pos x="175" y="39"/>
                </a:cxn>
                <a:cxn ang="0">
                  <a:pos x="154" y="23"/>
                </a:cxn>
              </a:cxnLst>
              <a:rect l="0" t="0" r="r" b="b"/>
              <a:pathLst>
                <a:path w="234" h="217">
                  <a:moveTo>
                    <a:pt x="154" y="23"/>
                  </a:moveTo>
                  <a:lnTo>
                    <a:pt x="131" y="12"/>
                  </a:lnTo>
                  <a:lnTo>
                    <a:pt x="108" y="4"/>
                  </a:lnTo>
                  <a:lnTo>
                    <a:pt x="85" y="0"/>
                  </a:lnTo>
                  <a:lnTo>
                    <a:pt x="64" y="0"/>
                  </a:lnTo>
                  <a:lnTo>
                    <a:pt x="44" y="4"/>
                  </a:lnTo>
                  <a:lnTo>
                    <a:pt x="29" y="12"/>
                  </a:lnTo>
                  <a:lnTo>
                    <a:pt x="16" y="23"/>
                  </a:lnTo>
                  <a:lnTo>
                    <a:pt x="6" y="39"/>
                  </a:lnTo>
                  <a:lnTo>
                    <a:pt x="0" y="58"/>
                  </a:lnTo>
                  <a:lnTo>
                    <a:pt x="0" y="77"/>
                  </a:lnTo>
                  <a:lnTo>
                    <a:pt x="4" y="98"/>
                  </a:lnTo>
                  <a:lnTo>
                    <a:pt x="12" y="117"/>
                  </a:lnTo>
                  <a:lnTo>
                    <a:pt x="25" y="138"/>
                  </a:lnTo>
                  <a:lnTo>
                    <a:pt x="41" y="157"/>
                  </a:lnTo>
                  <a:lnTo>
                    <a:pt x="60" y="177"/>
                  </a:lnTo>
                  <a:lnTo>
                    <a:pt x="81" y="192"/>
                  </a:lnTo>
                  <a:lnTo>
                    <a:pt x="104" y="203"/>
                  </a:lnTo>
                  <a:lnTo>
                    <a:pt x="127" y="213"/>
                  </a:lnTo>
                  <a:lnTo>
                    <a:pt x="150" y="217"/>
                  </a:lnTo>
                  <a:lnTo>
                    <a:pt x="171" y="217"/>
                  </a:lnTo>
                  <a:lnTo>
                    <a:pt x="190" y="213"/>
                  </a:lnTo>
                  <a:lnTo>
                    <a:pt x="205" y="205"/>
                  </a:lnTo>
                  <a:lnTo>
                    <a:pt x="219" y="192"/>
                  </a:lnTo>
                  <a:lnTo>
                    <a:pt x="228" y="177"/>
                  </a:lnTo>
                  <a:lnTo>
                    <a:pt x="234" y="157"/>
                  </a:lnTo>
                  <a:lnTo>
                    <a:pt x="234" y="138"/>
                  </a:lnTo>
                  <a:lnTo>
                    <a:pt x="228" y="117"/>
                  </a:lnTo>
                  <a:lnTo>
                    <a:pt x="221" y="96"/>
                  </a:lnTo>
                  <a:lnTo>
                    <a:pt x="209" y="77"/>
                  </a:lnTo>
                  <a:lnTo>
                    <a:pt x="194" y="58"/>
                  </a:lnTo>
                  <a:lnTo>
                    <a:pt x="175" y="39"/>
                  </a:lnTo>
                  <a:lnTo>
                    <a:pt x="154" y="23"/>
                  </a:lnTo>
                  <a:close/>
                </a:path>
              </a:pathLst>
            </a:custGeom>
            <a:solidFill>
              <a:srgbClr val="FFFFFF"/>
            </a:solidFill>
            <a:ln w="9525">
              <a:solidFill>
                <a:schemeClr val="tx2"/>
              </a:solidFill>
              <a:round/>
              <a:headEnd/>
              <a:tailEnd/>
            </a:ln>
          </p:spPr>
          <p:txBody>
            <a:bodyPr/>
            <a:lstStyle/>
            <a:p>
              <a:pPr>
                <a:defRPr/>
              </a:pPr>
              <a:endParaRPr lang="es-ES">
                <a:effectLst>
                  <a:outerShdw blurRad="38100" dist="38100" dir="2700000" algn="tl">
                    <a:srgbClr val="000000">
                      <a:alpha val="43137"/>
                    </a:srgbClr>
                  </a:outerShdw>
                </a:effectLst>
              </a:endParaRPr>
            </a:p>
          </p:txBody>
        </p:sp>
      </p:grpSp>
      <p:sp>
        <p:nvSpPr>
          <p:cNvPr id="26" name="Text Box 33"/>
          <p:cNvSpPr txBox="1">
            <a:spLocks noChangeArrowheads="1"/>
          </p:cNvSpPr>
          <p:nvPr/>
        </p:nvSpPr>
        <p:spPr bwMode="auto">
          <a:xfrm>
            <a:off x="2759075" y="6694488"/>
            <a:ext cx="3748088" cy="123825"/>
          </a:xfrm>
          <a:prstGeom prst="rect">
            <a:avLst/>
          </a:prstGeom>
          <a:noFill/>
          <a:ln w="9525">
            <a:noFill/>
            <a:miter lim="800000"/>
            <a:headEnd/>
            <a:tailEnd/>
          </a:ln>
          <a:effectLst/>
        </p:spPr>
        <p:txBody>
          <a:bodyPr wrap="none" lIns="0" tIns="0" rIns="0" bIns="0">
            <a:spAutoFit/>
          </a:bodyPr>
          <a:lstStyle/>
          <a:p>
            <a:pPr algn="ctr">
              <a:defRPr/>
            </a:pPr>
            <a:r>
              <a:rPr lang="es-ES" sz="800" b="0" dirty="0" err="1">
                <a:solidFill>
                  <a:srgbClr val="000000"/>
                </a:solidFill>
              </a:rPr>
              <a:t>Master</a:t>
            </a:r>
            <a:r>
              <a:rPr lang="es-ES" sz="800" b="0" dirty="0">
                <a:solidFill>
                  <a:srgbClr val="000000"/>
                </a:solidFill>
              </a:rPr>
              <a:t> in </a:t>
            </a:r>
            <a:r>
              <a:rPr lang="es-ES" sz="800" b="0" dirty="0" err="1">
                <a:solidFill>
                  <a:srgbClr val="000000"/>
                </a:solidFill>
              </a:rPr>
              <a:t>Space</a:t>
            </a:r>
            <a:r>
              <a:rPr lang="es-ES" sz="800" b="0" dirty="0">
                <a:solidFill>
                  <a:srgbClr val="000000"/>
                </a:solidFill>
              </a:rPr>
              <a:t> </a:t>
            </a:r>
            <a:r>
              <a:rPr lang="es-ES" sz="800" b="0" dirty="0" err="1">
                <a:solidFill>
                  <a:srgbClr val="000000"/>
                </a:solidFill>
              </a:rPr>
              <a:t>Technology</a:t>
            </a:r>
            <a:r>
              <a:rPr lang="es-ES" sz="800" b="0" dirty="0">
                <a:solidFill>
                  <a:srgbClr val="000000"/>
                </a:solidFill>
              </a:rPr>
              <a:t>. 2011 </a:t>
            </a:r>
            <a:r>
              <a:rPr lang="es-ES" sz="800" b="0" dirty="0" err="1">
                <a:solidFill>
                  <a:srgbClr val="000000"/>
                </a:solidFill>
              </a:rPr>
              <a:t>Edition</a:t>
            </a:r>
            <a:r>
              <a:rPr lang="es-ES" sz="800" b="0" dirty="0">
                <a:solidFill>
                  <a:srgbClr val="000000"/>
                </a:solidFill>
              </a:rPr>
              <a:t>. </a:t>
            </a:r>
            <a:r>
              <a:rPr lang="es-ES" sz="800" b="0" dirty="0">
                <a:solidFill>
                  <a:srgbClr val="000000"/>
                </a:solidFill>
                <a:sym typeface="Symbol" pitchFamily="18" charset="2"/>
              </a:rPr>
              <a:t></a:t>
            </a:r>
            <a:r>
              <a:rPr lang="es-ES" sz="800" b="0" dirty="0">
                <a:solidFill>
                  <a:srgbClr val="000000"/>
                </a:solidFill>
              </a:rPr>
              <a:t>S. Landeros, M. Calvo, R. Martínez</a:t>
            </a:r>
          </a:p>
        </p:txBody>
      </p:sp>
      <p:sp>
        <p:nvSpPr>
          <p:cNvPr id="27" name="Rectangle 35"/>
          <p:cNvSpPr>
            <a:spLocks noChangeArrowheads="1"/>
          </p:cNvSpPr>
          <p:nvPr/>
        </p:nvSpPr>
        <p:spPr bwMode="auto">
          <a:xfrm>
            <a:off x="8424863" y="6578600"/>
            <a:ext cx="652462" cy="234950"/>
          </a:xfrm>
          <a:prstGeom prst="rect">
            <a:avLst/>
          </a:prstGeom>
          <a:noFill/>
          <a:ln w="9525">
            <a:noFill/>
            <a:miter lim="800000"/>
            <a:headEnd/>
            <a:tailEnd/>
          </a:ln>
          <a:effectLst/>
        </p:spPr>
        <p:txBody>
          <a:bodyPr wrap="none" lIns="21598" tIns="10799" rIns="21598" bIns="10799">
            <a:spAutoFit/>
          </a:bodyPr>
          <a:lstStyle/>
          <a:p>
            <a:pPr algn="r" eaLnBrk="0" hangingPunct="0">
              <a:defRPr/>
            </a:pPr>
            <a:r>
              <a:rPr lang="es-ES" sz="1400">
                <a:solidFill>
                  <a:srgbClr val="000000"/>
                </a:solidFill>
              </a:rPr>
              <a:t>SP-</a:t>
            </a:r>
            <a:fld id="{67D9CC87-251A-4ABA-8766-4D19B7C91819}" type="slidenum">
              <a:rPr lang="es-ES" sz="1400">
                <a:solidFill>
                  <a:srgbClr val="000000"/>
                </a:solidFill>
              </a:rPr>
              <a:pPr algn="r" eaLnBrk="0" hangingPunct="0">
                <a:defRPr/>
              </a:pPr>
              <a:t>‹Nº›</a:t>
            </a:fld>
            <a:endParaRPr lang="es-ES" sz="1400">
              <a:solidFill>
                <a:srgbClr val="000000"/>
              </a:solidFill>
            </a:endParaRPr>
          </a:p>
        </p:txBody>
      </p:sp>
      <p:pic>
        <p:nvPicPr>
          <p:cNvPr id="28" name="Picture 337" descr="logoescue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8" y="138113"/>
            <a:ext cx="11191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38" descr="Imagen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7625" y="73025"/>
            <a:ext cx="4460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39" descr="LogoMSTanim"/>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5300663"/>
            <a:ext cx="230505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ctrTitle" sz="quarter"/>
          </p:nvPr>
        </p:nvSpPr>
        <p:spPr>
          <a:xfrm>
            <a:off x="685800" y="2463800"/>
            <a:ext cx="7772400" cy="1470025"/>
          </a:xfrm>
        </p:spPr>
        <p:txBody>
          <a:bodyPr wrap="square" tIns="45715" bIns="45715"/>
          <a:lstStyle>
            <a:lvl1pPr>
              <a:defRPr/>
            </a:lvl1pPr>
          </a:lstStyle>
          <a:p>
            <a:r>
              <a:rPr lang="es-ES"/>
              <a:t>Course Name</a:t>
            </a:r>
            <a:br>
              <a:rPr lang="es-ES"/>
            </a:br>
            <a:r>
              <a:rPr lang="es-ES"/>
              <a:t>Chapter nº</a:t>
            </a:r>
          </a:p>
        </p:txBody>
      </p:sp>
      <p:sp>
        <p:nvSpPr>
          <p:cNvPr id="9220" name="Rectangle 4"/>
          <p:cNvSpPr>
            <a:spLocks noGrp="1" noChangeArrowheads="1"/>
          </p:cNvSpPr>
          <p:nvPr>
            <p:ph type="subTitle" sz="quarter" idx="1"/>
          </p:nvPr>
        </p:nvSpPr>
        <p:spPr>
          <a:xfrm>
            <a:off x="1371600" y="4197350"/>
            <a:ext cx="6400800" cy="1752600"/>
          </a:xfrm>
        </p:spPr>
        <p:txBody>
          <a:bodyPr lIns="91431" tIns="45715" rIns="91431" bIns="45715"/>
          <a:lstStyle>
            <a:lvl1pPr marL="0" indent="0" algn="ctr">
              <a:buFontTx/>
              <a:buNone/>
              <a:defRPr i="1">
                <a:solidFill>
                  <a:schemeClr val="bg1"/>
                </a:solidFill>
                <a:effectLst>
                  <a:outerShdw blurRad="38100" dist="38100" dir="2700000" algn="tl">
                    <a:srgbClr val="C0C0C0"/>
                  </a:outerShdw>
                </a:effectLst>
              </a:defRPr>
            </a:lvl1pPr>
          </a:lstStyle>
          <a:p>
            <a:r>
              <a:rPr lang="es-ES"/>
              <a:t>Authors Names</a:t>
            </a:r>
          </a:p>
        </p:txBody>
      </p:sp>
    </p:spTree>
    <p:extLst>
      <p:ext uri="{BB962C8B-B14F-4D97-AF65-F5344CB8AC3E}">
        <p14:creationId xmlns:p14="http://schemas.microsoft.com/office/powerpoint/2010/main" val="225021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237648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29413" y="115888"/>
            <a:ext cx="2090737" cy="626586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115888"/>
            <a:ext cx="6119813" cy="626586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949207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835150" y="115888"/>
            <a:ext cx="6985000" cy="865187"/>
          </a:xfrm>
        </p:spPr>
        <p:txBody>
          <a:bodyPr/>
          <a:lstStyle/>
          <a:p>
            <a:r>
              <a:rPr lang="es-ES" smtClean="0"/>
              <a:t>Haga clic para modificar el estilo de título del patrón</a:t>
            </a:r>
            <a:endParaRPr lang="es-ES"/>
          </a:p>
        </p:txBody>
      </p:sp>
      <p:sp>
        <p:nvSpPr>
          <p:cNvPr id="3" name="2 Marcador de tabla"/>
          <p:cNvSpPr>
            <a:spLocks noGrp="1"/>
          </p:cNvSpPr>
          <p:nvPr>
            <p:ph type="tbl" idx="1"/>
          </p:nvPr>
        </p:nvSpPr>
        <p:spPr>
          <a:xfrm>
            <a:off x="457200" y="1412875"/>
            <a:ext cx="8229600" cy="4968875"/>
          </a:xfrm>
        </p:spPr>
        <p:txBody>
          <a:bodyPr/>
          <a:lstStyle/>
          <a:p>
            <a:pPr lvl="0"/>
            <a:endParaRPr lang="es-ES" noProof="0" smtClean="0"/>
          </a:p>
        </p:txBody>
      </p:sp>
    </p:spTree>
    <p:extLst>
      <p:ext uri="{BB962C8B-B14F-4D97-AF65-F5344CB8AC3E}">
        <p14:creationId xmlns:p14="http://schemas.microsoft.com/office/powerpoint/2010/main" val="4175710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115888"/>
            <a:ext cx="8362950" cy="626586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459152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BBA71F9D-8C31-4EE7-82E2-130DF9A83E8B}" type="slidenum">
              <a:rPr lang="es-ES"/>
              <a:pPr>
                <a:defRPr/>
              </a:pPr>
              <a:t>‹Nº›</a:t>
            </a:fld>
            <a:endParaRPr lang="es-ES"/>
          </a:p>
        </p:txBody>
      </p:sp>
    </p:spTree>
    <p:extLst>
      <p:ext uri="{BB962C8B-B14F-4D97-AF65-F5344CB8AC3E}">
        <p14:creationId xmlns:p14="http://schemas.microsoft.com/office/powerpoint/2010/main" val="3425192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C2FC886E-63F8-4CCF-81DE-40C313FDFC03}" type="slidenum">
              <a:rPr lang="es-ES"/>
              <a:pPr>
                <a:defRPr/>
              </a:pPr>
              <a:t>‹Nº›</a:t>
            </a:fld>
            <a:endParaRPr lang="es-ES"/>
          </a:p>
        </p:txBody>
      </p:sp>
    </p:spTree>
    <p:extLst>
      <p:ext uri="{BB962C8B-B14F-4D97-AF65-F5344CB8AC3E}">
        <p14:creationId xmlns:p14="http://schemas.microsoft.com/office/powerpoint/2010/main" val="3310855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1A477BEF-4D2C-4EAA-AB86-8D3047863A54}" type="slidenum">
              <a:rPr lang="es-ES"/>
              <a:pPr>
                <a:defRPr/>
              </a:pPr>
              <a:t>‹Nº›</a:t>
            </a:fld>
            <a:endParaRPr lang="es-ES"/>
          </a:p>
        </p:txBody>
      </p:sp>
    </p:spTree>
    <p:extLst>
      <p:ext uri="{BB962C8B-B14F-4D97-AF65-F5344CB8AC3E}">
        <p14:creationId xmlns:p14="http://schemas.microsoft.com/office/powerpoint/2010/main" val="3690211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20BF38E6-49BB-4CFB-8BE9-5C7785AE2F6F}" type="slidenum">
              <a:rPr lang="es-ES"/>
              <a:pPr>
                <a:defRPr/>
              </a:pPr>
              <a:t>‹Nº›</a:t>
            </a:fld>
            <a:endParaRPr lang="es-ES"/>
          </a:p>
        </p:txBody>
      </p:sp>
    </p:spTree>
    <p:extLst>
      <p:ext uri="{BB962C8B-B14F-4D97-AF65-F5344CB8AC3E}">
        <p14:creationId xmlns:p14="http://schemas.microsoft.com/office/powerpoint/2010/main" val="20163107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
        <p:nvSpPr>
          <p:cNvPr id="9" name="Rectangle 6"/>
          <p:cNvSpPr>
            <a:spLocks noGrp="1" noChangeArrowheads="1"/>
          </p:cNvSpPr>
          <p:nvPr>
            <p:ph type="sldNum" sz="quarter" idx="12"/>
          </p:nvPr>
        </p:nvSpPr>
        <p:spPr>
          <a:ln/>
        </p:spPr>
        <p:txBody>
          <a:bodyPr/>
          <a:lstStyle>
            <a:lvl1pPr>
              <a:defRPr/>
            </a:lvl1pPr>
          </a:lstStyle>
          <a:p>
            <a:pPr>
              <a:defRPr/>
            </a:pPr>
            <a:fld id="{3511CFF1-A37E-4FE9-85DA-F3B04B897326}" type="slidenum">
              <a:rPr lang="es-ES"/>
              <a:pPr>
                <a:defRPr/>
              </a:pPr>
              <a:t>‹Nº›</a:t>
            </a:fld>
            <a:endParaRPr lang="es-ES"/>
          </a:p>
        </p:txBody>
      </p:sp>
    </p:spTree>
    <p:extLst>
      <p:ext uri="{BB962C8B-B14F-4D97-AF65-F5344CB8AC3E}">
        <p14:creationId xmlns:p14="http://schemas.microsoft.com/office/powerpoint/2010/main" val="955855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p>
        </p:txBody>
      </p:sp>
      <p:sp>
        <p:nvSpPr>
          <p:cNvPr id="4" name="Rectangle 5"/>
          <p:cNvSpPr>
            <a:spLocks noGrp="1" noChangeArrowheads="1"/>
          </p:cNvSpPr>
          <p:nvPr>
            <p:ph type="ftr" sz="quarter" idx="11"/>
          </p:nvPr>
        </p:nvSpPr>
        <p:spPr>
          <a:ln/>
        </p:spPr>
        <p:txBody>
          <a:bodyPr/>
          <a:lstStyle>
            <a:lvl1pPr>
              <a:defRPr/>
            </a:lvl1pPr>
          </a:lstStyle>
          <a:p>
            <a:pPr>
              <a:defRPr/>
            </a:pPr>
            <a:endParaRPr lang="es-ES"/>
          </a:p>
        </p:txBody>
      </p:sp>
      <p:sp>
        <p:nvSpPr>
          <p:cNvPr id="5" name="Rectangle 6"/>
          <p:cNvSpPr>
            <a:spLocks noGrp="1" noChangeArrowheads="1"/>
          </p:cNvSpPr>
          <p:nvPr>
            <p:ph type="sldNum" sz="quarter" idx="12"/>
          </p:nvPr>
        </p:nvSpPr>
        <p:spPr>
          <a:ln/>
        </p:spPr>
        <p:txBody>
          <a:bodyPr/>
          <a:lstStyle>
            <a:lvl1pPr>
              <a:defRPr/>
            </a:lvl1pPr>
          </a:lstStyle>
          <a:p>
            <a:pPr>
              <a:defRPr/>
            </a:pPr>
            <a:fld id="{892327ED-44FC-498E-8E90-50D9A6EBF36B}" type="slidenum">
              <a:rPr lang="es-ES"/>
              <a:pPr>
                <a:defRPr/>
              </a:pPr>
              <a:t>‹Nº›</a:t>
            </a:fld>
            <a:endParaRPr lang="es-ES"/>
          </a:p>
        </p:txBody>
      </p:sp>
    </p:spTree>
    <p:extLst>
      <p:ext uri="{BB962C8B-B14F-4D97-AF65-F5344CB8AC3E}">
        <p14:creationId xmlns:p14="http://schemas.microsoft.com/office/powerpoint/2010/main" val="1864769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662442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p>
        </p:txBody>
      </p:sp>
      <p:sp>
        <p:nvSpPr>
          <p:cNvPr id="3" name="Rectangle 5"/>
          <p:cNvSpPr>
            <a:spLocks noGrp="1" noChangeArrowheads="1"/>
          </p:cNvSpPr>
          <p:nvPr>
            <p:ph type="ftr" sz="quarter" idx="11"/>
          </p:nvPr>
        </p:nvSpPr>
        <p:spPr>
          <a:ln/>
        </p:spPr>
        <p:txBody>
          <a:bodyPr/>
          <a:lstStyle>
            <a:lvl1pPr>
              <a:defRPr/>
            </a:lvl1pPr>
          </a:lstStyle>
          <a:p>
            <a:pPr>
              <a:defRPr/>
            </a:pPr>
            <a:endParaRPr lang="es-ES"/>
          </a:p>
        </p:txBody>
      </p:sp>
      <p:sp>
        <p:nvSpPr>
          <p:cNvPr id="4" name="Rectangle 6"/>
          <p:cNvSpPr>
            <a:spLocks noGrp="1" noChangeArrowheads="1"/>
          </p:cNvSpPr>
          <p:nvPr>
            <p:ph type="sldNum" sz="quarter" idx="12"/>
          </p:nvPr>
        </p:nvSpPr>
        <p:spPr>
          <a:ln/>
        </p:spPr>
        <p:txBody>
          <a:bodyPr/>
          <a:lstStyle>
            <a:lvl1pPr>
              <a:defRPr/>
            </a:lvl1pPr>
          </a:lstStyle>
          <a:p>
            <a:pPr>
              <a:defRPr/>
            </a:pPr>
            <a:fld id="{DA5F8E7B-DB88-4E98-B986-9985F87FDD30}" type="slidenum">
              <a:rPr lang="es-ES"/>
              <a:pPr>
                <a:defRPr/>
              </a:pPr>
              <a:t>‹Nº›</a:t>
            </a:fld>
            <a:endParaRPr lang="es-ES"/>
          </a:p>
        </p:txBody>
      </p:sp>
    </p:spTree>
    <p:extLst>
      <p:ext uri="{BB962C8B-B14F-4D97-AF65-F5344CB8AC3E}">
        <p14:creationId xmlns:p14="http://schemas.microsoft.com/office/powerpoint/2010/main" val="14024914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F6EA1658-4E30-4754-95FB-5B586BD90204}" type="slidenum">
              <a:rPr lang="es-ES"/>
              <a:pPr>
                <a:defRPr/>
              </a:pPr>
              <a:t>‹Nº›</a:t>
            </a:fld>
            <a:endParaRPr lang="es-ES"/>
          </a:p>
        </p:txBody>
      </p:sp>
    </p:spTree>
    <p:extLst>
      <p:ext uri="{BB962C8B-B14F-4D97-AF65-F5344CB8AC3E}">
        <p14:creationId xmlns:p14="http://schemas.microsoft.com/office/powerpoint/2010/main" val="1112650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7B6CBBB0-9917-40C5-B66A-9CA1C5B55714}" type="slidenum">
              <a:rPr lang="es-ES"/>
              <a:pPr>
                <a:defRPr/>
              </a:pPr>
              <a:t>‹Nº›</a:t>
            </a:fld>
            <a:endParaRPr lang="es-ES"/>
          </a:p>
        </p:txBody>
      </p:sp>
    </p:spTree>
    <p:extLst>
      <p:ext uri="{BB962C8B-B14F-4D97-AF65-F5344CB8AC3E}">
        <p14:creationId xmlns:p14="http://schemas.microsoft.com/office/powerpoint/2010/main" val="2576291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3CC861D5-6A1B-4D23-BC2E-D5F02D724310}" type="slidenum">
              <a:rPr lang="es-ES"/>
              <a:pPr>
                <a:defRPr/>
              </a:pPr>
              <a:t>‹Nº›</a:t>
            </a:fld>
            <a:endParaRPr lang="es-ES"/>
          </a:p>
        </p:txBody>
      </p:sp>
    </p:spTree>
    <p:extLst>
      <p:ext uri="{BB962C8B-B14F-4D97-AF65-F5344CB8AC3E}">
        <p14:creationId xmlns:p14="http://schemas.microsoft.com/office/powerpoint/2010/main" val="286729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25021288-2862-46EA-A519-5841BC382299}" type="slidenum">
              <a:rPr lang="es-ES"/>
              <a:pPr>
                <a:defRPr/>
              </a:pPr>
              <a:t>‹Nº›</a:t>
            </a:fld>
            <a:endParaRPr lang="es-ES"/>
          </a:p>
        </p:txBody>
      </p:sp>
    </p:spTree>
    <p:extLst>
      <p:ext uri="{BB962C8B-B14F-4D97-AF65-F5344CB8AC3E}">
        <p14:creationId xmlns:p14="http://schemas.microsoft.com/office/powerpoint/2010/main" val="2516002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835150" y="115888"/>
            <a:ext cx="6985000" cy="865187"/>
          </a:xfrm>
        </p:spPr>
        <p:txBody>
          <a:bodyPr/>
          <a:lstStyle/>
          <a:p>
            <a:r>
              <a:rPr lang="es-ES" smtClean="0"/>
              <a:t>Haga clic para modificar el estilo de título del patrón</a:t>
            </a:r>
            <a:endParaRPr lang="es-ES"/>
          </a:p>
        </p:txBody>
      </p:sp>
      <p:sp>
        <p:nvSpPr>
          <p:cNvPr id="3" name="2 Marcador de tabla"/>
          <p:cNvSpPr>
            <a:spLocks noGrp="1"/>
          </p:cNvSpPr>
          <p:nvPr>
            <p:ph type="tbl" idx="1"/>
          </p:nvPr>
        </p:nvSpPr>
        <p:spPr>
          <a:xfrm>
            <a:off x="457200" y="1412875"/>
            <a:ext cx="8229600" cy="4968875"/>
          </a:xfrm>
        </p:spPr>
        <p:txBody>
          <a:bodyPr/>
          <a:lstStyle/>
          <a:p>
            <a:pPr lvl="0"/>
            <a:endParaRPr lang="es-ES" noProof="0" smtClean="0"/>
          </a:p>
        </p:txBody>
      </p:sp>
    </p:spTree>
    <p:extLst>
      <p:ext uri="{BB962C8B-B14F-4D97-AF65-F5344CB8AC3E}">
        <p14:creationId xmlns:p14="http://schemas.microsoft.com/office/powerpoint/2010/main" val="2222795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115888"/>
            <a:ext cx="8362950" cy="626586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630034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apositiva de título">
    <p:spTree>
      <p:nvGrpSpPr>
        <p:cNvPr id="1" name=""/>
        <p:cNvGrpSpPr/>
        <p:nvPr/>
      </p:nvGrpSpPr>
      <p:grpSpPr>
        <a:xfrm>
          <a:off x="0" y="0"/>
          <a:ext cx="0" cy="0"/>
          <a:chOff x="0" y="0"/>
          <a:chExt cx="0" cy="0"/>
        </a:xfrm>
      </p:grpSpPr>
      <p:pic>
        <p:nvPicPr>
          <p:cNvPr id="5" name="Picture 9" descr="escupm01_new"/>
          <p:cNvPicPr>
            <a:picLocks noChangeAspect="1" noChangeArrowheads="1"/>
          </p:cNvPicPr>
          <p:nvPr/>
        </p:nvPicPr>
        <p:blipFill>
          <a:blip r:embed="rId2">
            <a:extLst>
              <a:ext uri="{28A0092B-C50C-407E-A947-70E740481C1C}">
                <a14:useLocalDpi xmlns:a14="http://schemas.microsoft.com/office/drawing/2010/main" val="0"/>
              </a:ext>
            </a:extLst>
          </a:blip>
          <a:srcRect l="2315" t="1418" r="2315" b="5669"/>
          <a:stretch>
            <a:fillRect/>
          </a:stretch>
        </p:blipFill>
        <p:spPr bwMode="auto">
          <a:xfrm>
            <a:off x="3852863" y="142875"/>
            <a:ext cx="1438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2"/>
          <p:cNvSpPr>
            <a:spLocks noChangeArrowheads="1"/>
          </p:cNvSpPr>
          <p:nvPr/>
        </p:nvSpPr>
        <p:spPr bwMode="auto">
          <a:xfrm>
            <a:off x="500063" y="1349375"/>
            <a:ext cx="8143875" cy="1008063"/>
          </a:xfrm>
          <a:prstGeom prst="rect">
            <a:avLst/>
          </a:prstGeom>
          <a:noFill/>
          <a:ln w="9525">
            <a:noFill/>
            <a:miter lim="800000"/>
            <a:headEnd/>
            <a:tailEnd/>
          </a:ln>
          <a:effectLst/>
        </p:spPr>
        <p:txBody>
          <a:bodyPr lIns="91421" tIns="45710" rIns="91421" bIns="45710" anchor="ctr"/>
          <a:lstStyle/>
          <a:p>
            <a:pPr algn="ctr">
              <a:defRPr/>
            </a:pPr>
            <a:r>
              <a:rPr lang="en-US" sz="3400" dirty="0">
                <a:solidFill>
                  <a:schemeClr val="bg1"/>
                </a:solidFill>
                <a:effectLst>
                  <a:outerShdw blurRad="38100" dist="38100" dir="2700000" algn="tl">
                    <a:srgbClr val="C0C0C0"/>
                  </a:outerShdw>
                </a:effectLst>
                <a:cs typeface="Arial" charset="0"/>
              </a:rPr>
              <a:t>Master in Space and Satellite Technology</a:t>
            </a:r>
          </a:p>
        </p:txBody>
      </p:sp>
      <p:sp>
        <p:nvSpPr>
          <p:cNvPr id="7" name="Rectangle 35"/>
          <p:cNvSpPr>
            <a:spLocks noChangeArrowheads="1"/>
          </p:cNvSpPr>
          <p:nvPr/>
        </p:nvSpPr>
        <p:spPr bwMode="auto">
          <a:xfrm>
            <a:off x="8721725" y="6578600"/>
            <a:ext cx="355600" cy="234950"/>
          </a:xfrm>
          <a:prstGeom prst="rect">
            <a:avLst/>
          </a:prstGeom>
          <a:noFill/>
          <a:ln w="9525">
            <a:noFill/>
            <a:miter lim="800000"/>
            <a:headEnd/>
            <a:tailEnd/>
          </a:ln>
          <a:effectLst/>
        </p:spPr>
        <p:txBody>
          <a:bodyPr wrap="none" lIns="21598" tIns="10799" rIns="21598" bIns="10799">
            <a:spAutoFit/>
          </a:bodyPr>
          <a:lstStyle/>
          <a:p>
            <a:pPr algn="r" eaLnBrk="0" hangingPunct="0">
              <a:defRPr/>
            </a:pPr>
            <a:fld id="{EF353B3D-8535-46FF-80E9-E246A4EB27B7}" type="slidenum">
              <a:rPr lang="es-ES" sz="1400">
                <a:solidFill>
                  <a:srgbClr val="000000"/>
                </a:solidFill>
              </a:rPr>
              <a:pPr algn="r" eaLnBrk="0" hangingPunct="0">
                <a:defRPr/>
              </a:pPr>
              <a:t>‹Nº›</a:t>
            </a:fld>
            <a:endParaRPr lang="es-ES" sz="1400">
              <a:solidFill>
                <a:srgbClr val="000000"/>
              </a:solidFill>
            </a:endParaRPr>
          </a:p>
        </p:txBody>
      </p:sp>
      <p:pic>
        <p:nvPicPr>
          <p:cNvPr id="8" name="52 Imagen" descr="l.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6125" y="5214938"/>
            <a:ext cx="2563813"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2"/>
          <p:cNvSpPr txBox="1">
            <a:spLocks noChangeArrowheads="1"/>
          </p:cNvSpPr>
          <p:nvPr/>
        </p:nvSpPr>
        <p:spPr bwMode="auto">
          <a:xfrm>
            <a:off x="2413000" y="6643688"/>
            <a:ext cx="4318000" cy="138112"/>
          </a:xfrm>
          <a:prstGeom prst="rect">
            <a:avLst/>
          </a:prstGeom>
          <a:noFill/>
          <a:ln w="9525">
            <a:noFill/>
            <a:miter lim="800000"/>
            <a:headEnd/>
            <a:tailEnd/>
          </a:ln>
          <a:effectLst/>
        </p:spPr>
        <p:txBody>
          <a:bodyPr wrap="none" lIns="0" tIns="0" rIns="0" bIns="0">
            <a:spAutoFit/>
          </a:bodyPr>
          <a:lstStyle/>
          <a:p>
            <a:pPr algn="ctr">
              <a:defRPr/>
            </a:pPr>
            <a:r>
              <a:rPr lang="en-US" sz="900" dirty="0">
                <a:solidFill>
                  <a:srgbClr val="000000"/>
                </a:solidFill>
              </a:rPr>
              <a:t>Master in Space and Satellite Technology - UPM </a:t>
            </a:r>
            <a:r>
              <a:rPr lang="en-US" sz="900" dirty="0">
                <a:solidFill>
                  <a:srgbClr val="000000"/>
                </a:solidFill>
                <a:sym typeface="Symbol" pitchFamily="18" charset="2"/>
              </a:rPr>
              <a:t></a:t>
            </a:r>
            <a:r>
              <a:rPr lang="en-US" sz="900" dirty="0" err="1">
                <a:solidFill>
                  <a:srgbClr val="000000"/>
                </a:solidFill>
                <a:sym typeface="Symbol" pitchFamily="18" charset="2"/>
              </a:rPr>
              <a:t>S.Landeros</a:t>
            </a:r>
            <a:r>
              <a:rPr lang="en-US" sz="900" dirty="0">
                <a:solidFill>
                  <a:srgbClr val="000000"/>
                </a:solidFill>
                <a:sym typeface="Symbol" pitchFamily="18" charset="2"/>
              </a:rPr>
              <a:t>, </a:t>
            </a:r>
            <a:r>
              <a:rPr lang="en-US" sz="900" dirty="0" err="1">
                <a:solidFill>
                  <a:srgbClr val="000000"/>
                </a:solidFill>
                <a:sym typeface="Symbol" pitchFamily="18" charset="2"/>
              </a:rPr>
              <a:t>M.Calvo</a:t>
            </a:r>
            <a:r>
              <a:rPr lang="en-US" sz="900" dirty="0">
                <a:solidFill>
                  <a:srgbClr val="000000"/>
                </a:solidFill>
                <a:sym typeface="Symbol" pitchFamily="18" charset="2"/>
              </a:rPr>
              <a:t>, </a:t>
            </a:r>
            <a:r>
              <a:rPr lang="en-US" sz="900" dirty="0" err="1">
                <a:solidFill>
                  <a:srgbClr val="000000"/>
                </a:solidFill>
                <a:sym typeface="Symbol" pitchFamily="18" charset="2"/>
              </a:rPr>
              <a:t>R.Martínez</a:t>
            </a:r>
            <a:endParaRPr lang="en-US" sz="900" dirty="0">
              <a:solidFill>
                <a:srgbClr val="000000"/>
              </a:solidFill>
            </a:endParaRPr>
          </a:p>
        </p:txBody>
      </p:sp>
      <p:cxnSp>
        <p:nvCxnSpPr>
          <p:cNvPr id="10" name="15 Conector recto"/>
          <p:cNvCxnSpPr>
            <a:cxnSpLocks noChangeShapeType="1"/>
          </p:cNvCxnSpPr>
          <p:nvPr/>
        </p:nvCxnSpPr>
        <p:spPr bwMode="auto">
          <a:xfrm>
            <a:off x="709613" y="6546850"/>
            <a:ext cx="7956550"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sp>
        <p:nvSpPr>
          <p:cNvPr id="9219" name="Rectangle 3"/>
          <p:cNvSpPr>
            <a:spLocks noGrp="1" noChangeArrowheads="1"/>
          </p:cNvSpPr>
          <p:nvPr>
            <p:ph type="ctrTitle" sz="quarter"/>
          </p:nvPr>
        </p:nvSpPr>
        <p:spPr>
          <a:xfrm>
            <a:off x="685800" y="2571744"/>
            <a:ext cx="7772400" cy="842944"/>
          </a:xfrm>
        </p:spPr>
        <p:txBody>
          <a:bodyPr wrap="square" tIns="45715" bIns="45715"/>
          <a:lstStyle>
            <a:lvl1pPr>
              <a:defRPr/>
            </a:lvl1pPr>
          </a:lstStyle>
          <a:p>
            <a:r>
              <a:rPr lang="es-ES" smtClean="0"/>
              <a:t>Haga clic para modificar el estilo de título del patrón</a:t>
            </a:r>
            <a:endParaRPr lang="en-US" dirty="0"/>
          </a:p>
        </p:txBody>
      </p:sp>
      <p:sp>
        <p:nvSpPr>
          <p:cNvPr id="9220" name="Rectangle 4"/>
          <p:cNvSpPr>
            <a:spLocks noGrp="1" noChangeArrowheads="1"/>
          </p:cNvSpPr>
          <p:nvPr>
            <p:ph type="subTitle" sz="quarter" idx="1"/>
          </p:nvPr>
        </p:nvSpPr>
        <p:spPr>
          <a:xfrm>
            <a:off x="714348" y="4572008"/>
            <a:ext cx="7715304" cy="500066"/>
          </a:xfrm>
        </p:spPr>
        <p:txBody>
          <a:bodyPr lIns="91431" tIns="45715" rIns="91431" bIns="45715" anchor="ctr"/>
          <a:lstStyle>
            <a:lvl1pPr marL="0" indent="0" algn="ctr">
              <a:buFontTx/>
              <a:buNone/>
              <a:defRPr i="1">
                <a:solidFill>
                  <a:schemeClr val="bg1"/>
                </a:solidFill>
                <a:effectLst>
                  <a:outerShdw blurRad="38100" dist="38100" dir="2700000" algn="tl">
                    <a:srgbClr val="C0C0C0"/>
                  </a:outerShdw>
                </a:effectLst>
              </a:defRPr>
            </a:lvl1pPr>
          </a:lstStyle>
          <a:p>
            <a:r>
              <a:rPr lang="es-ES" smtClean="0"/>
              <a:t>Haga clic para modificar el estilo de subtítulo del patrón</a:t>
            </a:r>
            <a:endParaRPr lang="es-ES" dirty="0"/>
          </a:p>
        </p:txBody>
      </p:sp>
      <p:sp>
        <p:nvSpPr>
          <p:cNvPr id="15" name="14 Marcador de texto"/>
          <p:cNvSpPr>
            <a:spLocks noGrp="1"/>
          </p:cNvSpPr>
          <p:nvPr>
            <p:ph type="body" sz="quarter" idx="11"/>
          </p:nvPr>
        </p:nvSpPr>
        <p:spPr>
          <a:xfrm>
            <a:off x="714374" y="3714752"/>
            <a:ext cx="7715277" cy="571507"/>
          </a:xfrm>
        </p:spPr>
        <p:txBody>
          <a:bodyPr anchor="ctr"/>
          <a:lstStyle>
            <a:lvl1pPr algn="ctr">
              <a:buNone/>
              <a:defRPr lang="es-ES" sz="2800" b="1" dirty="0" smtClean="0">
                <a:solidFill>
                  <a:srgbClr val="990000"/>
                </a:solidFill>
                <a:latin typeface="+mn-lt"/>
                <a:ea typeface="+mn-ea"/>
                <a:cs typeface="+mn-cs"/>
              </a:defRPr>
            </a:lvl1pPr>
          </a:lstStyle>
          <a:p>
            <a:pPr lvl="0"/>
            <a:r>
              <a:rPr lang="es-ES" smtClean="0"/>
              <a:t>Haga clic para modificar el estilo de texto del patrón</a:t>
            </a:r>
          </a:p>
        </p:txBody>
      </p:sp>
    </p:spTree>
    <p:extLst>
      <p:ext uri="{BB962C8B-B14F-4D97-AF65-F5344CB8AC3E}">
        <p14:creationId xmlns:p14="http://schemas.microsoft.com/office/powerpoint/2010/main" val="31009765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1318786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Tree>
    <p:extLst>
      <p:ext uri="{BB962C8B-B14F-4D97-AF65-F5344CB8AC3E}">
        <p14:creationId xmlns:p14="http://schemas.microsoft.com/office/powerpoint/2010/main" val="2773866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Tree>
    <p:extLst>
      <p:ext uri="{BB962C8B-B14F-4D97-AF65-F5344CB8AC3E}">
        <p14:creationId xmlns:p14="http://schemas.microsoft.com/office/powerpoint/2010/main" val="3286125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412875"/>
            <a:ext cx="40386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412875"/>
            <a:ext cx="40386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454972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490000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Tree>
    <p:extLst>
      <p:ext uri="{BB962C8B-B14F-4D97-AF65-F5344CB8AC3E}">
        <p14:creationId xmlns:p14="http://schemas.microsoft.com/office/powerpoint/2010/main" val="1919064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95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5812630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19555438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9431289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29413" y="115888"/>
            <a:ext cx="2090737" cy="626586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115888"/>
            <a:ext cx="6119813" cy="626586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0970631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s-E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s-ES"/>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496B1E12-4A10-432B-9141-43C44CCCC69A}" type="slidenum">
              <a:rPr lang="es-ES"/>
              <a:pPr>
                <a:defRPr/>
              </a:pPr>
              <a:t>‹Nº›</a:t>
            </a:fld>
            <a:endParaRPr lang="es-ES"/>
          </a:p>
        </p:txBody>
      </p:sp>
    </p:spTree>
    <p:extLst>
      <p:ext uri="{BB962C8B-B14F-4D97-AF65-F5344CB8AC3E}">
        <p14:creationId xmlns:p14="http://schemas.microsoft.com/office/powerpoint/2010/main" val="3733809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835150" y="115888"/>
            <a:ext cx="6985000" cy="865187"/>
          </a:xfrm>
        </p:spPr>
        <p:txBody>
          <a:bodyPr/>
          <a:lstStyle/>
          <a:p>
            <a:r>
              <a:rPr lang="es-ES" smtClean="0"/>
              <a:t>Haga clic para modificar el estilo de título del patrón</a:t>
            </a:r>
            <a:endParaRPr lang="es-ES"/>
          </a:p>
        </p:txBody>
      </p:sp>
      <p:sp>
        <p:nvSpPr>
          <p:cNvPr id="3" name="2 Marcador de tabla"/>
          <p:cNvSpPr>
            <a:spLocks noGrp="1"/>
          </p:cNvSpPr>
          <p:nvPr>
            <p:ph type="tbl" idx="1"/>
          </p:nvPr>
        </p:nvSpPr>
        <p:spPr>
          <a:xfrm>
            <a:off x="457200" y="1412875"/>
            <a:ext cx="8229600" cy="4968875"/>
          </a:xfrm>
        </p:spPr>
        <p:txBody>
          <a:bodyPr/>
          <a:lstStyle/>
          <a:p>
            <a:pPr lvl="0"/>
            <a:endParaRPr lang="es-ES" noProof="0" smtClean="0"/>
          </a:p>
        </p:txBody>
      </p:sp>
    </p:spTree>
    <p:extLst>
      <p:ext uri="{BB962C8B-B14F-4D97-AF65-F5344CB8AC3E}">
        <p14:creationId xmlns:p14="http://schemas.microsoft.com/office/powerpoint/2010/main" val="221386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412875"/>
            <a:ext cx="40386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412875"/>
            <a:ext cx="40386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2603221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115888"/>
            <a:ext cx="8362950" cy="626586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2158956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684969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Tree>
    <p:extLst>
      <p:ext uri="{BB962C8B-B14F-4D97-AF65-F5344CB8AC3E}">
        <p14:creationId xmlns:p14="http://schemas.microsoft.com/office/powerpoint/2010/main" val="3305528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060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2236649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3494593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8.png"/><Relationship Id="rId2" Type="http://schemas.openxmlformats.org/officeDocument/2006/relationships/slideLayout" Target="../slideLayouts/slideLayout28.xml"/><Relationship Id="rId16" Type="http://schemas.openxmlformats.org/officeDocument/2006/relationships/image" Target="../media/image7.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170" name="Picture 2" descr="escupm01_new"/>
          <p:cNvPicPr>
            <a:picLocks noChangeAspect="1" noChangeArrowheads="1"/>
          </p:cNvPicPr>
          <p:nvPr/>
        </p:nvPicPr>
        <p:blipFill>
          <a:blip r:embed="rId15" cstate="print">
            <a:extLst>
              <a:ext uri="{28A0092B-C50C-407E-A947-70E740481C1C}">
                <a14:useLocalDpi xmlns:a14="http://schemas.microsoft.com/office/drawing/2010/main" val="0"/>
              </a:ext>
            </a:extLst>
          </a:blip>
          <a:srcRect l="2315" t="1418" r="2315" b="5669"/>
          <a:stretch>
            <a:fillRect/>
          </a:stretch>
        </p:blipFill>
        <p:spPr bwMode="auto">
          <a:xfrm>
            <a:off x="36513" y="6216650"/>
            <a:ext cx="7493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5"/>
          <p:cNvSpPr>
            <a:spLocks noGrp="1" noChangeArrowheads="1"/>
          </p:cNvSpPr>
          <p:nvPr>
            <p:ph type="title"/>
          </p:nvPr>
        </p:nvSpPr>
        <p:spPr bwMode="auto">
          <a:xfrm>
            <a:off x="1835150" y="115888"/>
            <a:ext cx="6985000" cy="865187"/>
          </a:xfrm>
          <a:prstGeom prst="rect">
            <a:avLst/>
          </a:prstGeom>
          <a:noFill/>
          <a:ln w="9525">
            <a:noFill/>
            <a:miter lim="800000"/>
            <a:headEnd/>
            <a:tailEnd/>
          </a:ln>
          <a:effectLst/>
        </p:spPr>
        <p:txBody>
          <a:bodyPr vert="horz" wrap="none" lIns="91431" tIns="0" rIns="91431" bIns="0" numCol="1" anchor="ctr" anchorCtr="0" compatLnSpc="1">
            <a:prstTxWarp prst="textNoShape">
              <a:avLst/>
            </a:prstTxWarp>
          </a:bodyPr>
          <a:lstStyle/>
          <a:p>
            <a:pPr lvl="0"/>
            <a:r>
              <a:rPr lang="en-GB" smtClean="0"/>
              <a:t>Haga clic para cambiar el estilo de título</a:t>
            </a:r>
          </a:p>
        </p:txBody>
      </p:sp>
      <p:sp>
        <p:nvSpPr>
          <p:cNvPr id="8200" name="Rectangle 8"/>
          <p:cNvSpPr>
            <a:spLocks noChangeArrowheads="1"/>
          </p:cNvSpPr>
          <p:nvPr/>
        </p:nvSpPr>
        <p:spPr bwMode="auto">
          <a:xfrm>
            <a:off x="8424863" y="6578600"/>
            <a:ext cx="652462" cy="234950"/>
          </a:xfrm>
          <a:prstGeom prst="rect">
            <a:avLst/>
          </a:prstGeom>
          <a:noFill/>
          <a:ln w="9525">
            <a:noFill/>
            <a:miter lim="800000"/>
            <a:headEnd/>
            <a:tailEnd/>
          </a:ln>
          <a:effectLst/>
        </p:spPr>
        <p:txBody>
          <a:bodyPr wrap="none" lIns="21598" tIns="10799" rIns="21598" bIns="10799">
            <a:spAutoFit/>
          </a:bodyPr>
          <a:lstStyle/>
          <a:p>
            <a:pPr algn="r" eaLnBrk="0" hangingPunct="0">
              <a:defRPr/>
            </a:pPr>
            <a:r>
              <a:rPr lang="es-ES" sz="1400">
                <a:solidFill>
                  <a:srgbClr val="000000"/>
                </a:solidFill>
              </a:rPr>
              <a:t>SP-</a:t>
            </a:r>
            <a:fld id="{C0924C64-0EF5-4CC1-87EB-E5501E3D7C10}" type="slidenum">
              <a:rPr lang="es-ES" sz="1400">
                <a:solidFill>
                  <a:srgbClr val="000000"/>
                </a:solidFill>
              </a:rPr>
              <a:pPr algn="r" eaLnBrk="0" hangingPunct="0">
                <a:defRPr/>
              </a:pPr>
              <a:t>‹Nº›</a:t>
            </a:fld>
            <a:endParaRPr lang="es-ES" sz="1400">
              <a:solidFill>
                <a:srgbClr val="000000"/>
              </a:solidFill>
            </a:endParaRPr>
          </a:p>
        </p:txBody>
      </p:sp>
      <p:sp>
        <p:nvSpPr>
          <p:cNvPr id="8201" name="AutoShape 9"/>
          <p:cNvSpPr>
            <a:spLocks noChangeArrowheads="1"/>
          </p:cNvSpPr>
          <p:nvPr/>
        </p:nvSpPr>
        <p:spPr bwMode="auto">
          <a:xfrm>
            <a:off x="3175" y="4763"/>
            <a:ext cx="9140825" cy="6856412"/>
          </a:xfrm>
          <a:prstGeom prst="roundRect">
            <a:avLst>
              <a:gd name="adj" fmla="val 4208"/>
            </a:avLst>
          </a:prstGeom>
          <a:noFill/>
          <a:ln w="12700">
            <a:solidFill>
              <a:srgbClr val="B2B2B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202" name="Line 10"/>
          <p:cNvSpPr>
            <a:spLocks noChangeShapeType="1"/>
          </p:cNvSpPr>
          <p:nvPr/>
        </p:nvSpPr>
        <p:spPr bwMode="auto">
          <a:xfrm>
            <a:off x="0" y="981075"/>
            <a:ext cx="8993188"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204" name="Text Box 12"/>
          <p:cNvSpPr txBox="1">
            <a:spLocks noChangeArrowheads="1"/>
          </p:cNvSpPr>
          <p:nvPr/>
        </p:nvSpPr>
        <p:spPr bwMode="auto">
          <a:xfrm>
            <a:off x="2803525" y="6694488"/>
            <a:ext cx="3656013" cy="122237"/>
          </a:xfrm>
          <a:prstGeom prst="rect">
            <a:avLst/>
          </a:prstGeom>
          <a:noFill/>
          <a:ln w="9525">
            <a:noFill/>
            <a:miter lim="800000"/>
            <a:headEnd/>
            <a:tailEnd/>
          </a:ln>
          <a:effectLst/>
        </p:spPr>
        <p:txBody>
          <a:bodyPr wrap="none" lIns="0" tIns="0" rIns="0" bIns="0">
            <a:spAutoFit/>
          </a:bodyPr>
          <a:lstStyle/>
          <a:p>
            <a:pPr algn="ctr">
              <a:defRPr/>
            </a:pPr>
            <a:r>
              <a:rPr lang="es-ES" sz="800" b="0" dirty="0" err="1">
                <a:solidFill>
                  <a:srgbClr val="000000"/>
                </a:solidFill>
              </a:rPr>
              <a:t>Master</a:t>
            </a:r>
            <a:r>
              <a:rPr lang="es-ES" sz="800" b="0" dirty="0">
                <a:solidFill>
                  <a:srgbClr val="000000"/>
                </a:solidFill>
              </a:rPr>
              <a:t> in </a:t>
            </a:r>
            <a:r>
              <a:rPr lang="es-ES" sz="800" b="0" dirty="0" err="1">
                <a:solidFill>
                  <a:srgbClr val="000000"/>
                </a:solidFill>
              </a:rPr>
              <a:t>Space</a:t>
            </a:r>
            <a:r>
              <a:rPr lang="es-ES" sz="800" b="0" dirty="0">
                <a:solidFill>
                  <a:srgbClr val="000000"/>
                </a:solidFill>
              </a:rPr>
              <a:t> </a:t>
            </a:r>
            <a:r>
              <a:rPr lang="es-ES" sz="800" b="0" dirty="0" err="1">
                <a:solidFill>
                  <a:srgbClr val="000000"/>
                </a:solidFill>
              </a:rPr>
              <a:t>Technology</a:t>
            </a:r>
            <a:r>
              <a:rPr lang="es-ES" sz="800" b="0" dirty="0">
                <a:solidFill>
                  <a:srgbClr val="000000"/>
                </a:solidFill>
              </a:rPr>
              <a:t>. 2011 </a:t>
            </a:r>
            <a:r>
              <a:rPr lang="es-ES" sz="800" b="0" dirty="0" err="1">
                <a:solidFill>
                  <a:srgbClr val="000000"/>
                </a:solidFill>
              </a:rPr>
              <a:t>Edition</a:t>
            </a:r>
            <a:r>
              <a:rPr lang="es-ES" sz="800" b="0" dirty="0">
                <a:solidFill>
                  <a:srgbClr val="000000"/>
                </a:solidFill>
              </a:rPr>
              <a:t>. </a:t>
            </a:r>
            <a:r>
              <a:rPr lang="es-ES" sz="800" b="0" dirty="0">
                <a:solidFill>
                  <a:srgbClr val="000000"/>
                </a:solidFill>
                <a:sym typeface="Symbol" pitchFamily="18" charset="2"/>
              </a:rPr>
              <a:t></a:t>
            </a:r>
            <a:r>
              <a:rPr lang="es-ES" sz="800" b="0" dirty="0">
                <a:solidFill>
                  <a:srgbClr val="000000"/>
                </a:solidFill>
              </a:rPr>
              <a:t>S. Landeros, M. Calvo, R. Martínez</a:t>
            </a:r>
          </a:p>
        </p:txBody>
      </p:sp>
      <p:pic>
        <p:nvPicPr>
          <p:cNvPr id="7176" name="Picture 139" descr="logoescuela"/>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738" y="138113"/>
            <a:ext cx="11191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140" descr="Imagen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17625" y="73025"/>
            <a:ext cx="4460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Rectangle 141"/>
          <p:cNvSpPr>
            <a:spLocks noGrp="1" noChangeArrowheads="1"/>
          </p:cNvSpPr>
          <p:nvPr>
            <p:ph type="body" idx="1"/>
          </p:nvPr>
        </p:nvSpPr>
        <p:spPr bwMode="auto">
          <a:xfrm>
            <a:off x="457200" y="1412875"/>
            <a:ext cx="82296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Haga clic para modificar el estilo de texto del patrón</a:t>
            </a:r>
          </a:p>
          <a:p>
            <a:pPr lvl="1"/>
            <a:r>
              <a:rPr lang="en-GB" smtClean="0"/>
              <a:t>Segundo nivel</a:t>
            </a:r>
          </a:p>
          <a:p>
            <a:pPr lvl="2"/>
            <a:r>
              <a:rPr lang="en-GB" smtClean="0"/>
              <a:t>Tercer nivel</a:t>
            </a:r>
          </a:p>
          <a:p>
            <a:pPr lvl="3"/>
            <a:r>
              <a:rPr lang="en-GB" smtClean="0"/>
              <a:t>Cuarto nivel</a:t>
            </a:r>
          </a:p>
          <a:p>
            <a:pPr lvl="4"/>
            <a:r>
              <a:rPr lang="en-GB" smtClean="0"/>
              <a:t>Quinto nivel</a:t>
            </a:r>
          </a:p>
        </p:txBody>
      </p:sp>
      <p:grpSp>
        <p:nvGrpSpPr>
          <p:cNvPr id="7179" name="Group 143"/>
          <p:cNvGrpSpPr>
            <a:grpSpLocks/>
          </p:cNvGrpSpPr>
          <p:nvPr/>
        </p:nvGrpSpPr>
        <p:grpSpPr bwMode="auto">
          <a:xfrm flipH="1">
            <a:off x="6300788" y="981075"/>
            <a:ext cx="2808287" cy="3024188"/>
            <a:chOff x="3016" y="1298"/>
            <a:chExt cx="1769" cy="1905"/>
          </a:xfrm>
        </p:grpSpPr>
        <p:sp>
          <p:nvSpPr>
            <p:cNvPr id="8336" name="Freeform 144"/>
            <p:cNvSpPr>
              <a:spLocks/>
            </p:cNvSpPr>
            <p:nvPr userDrawn="1"/>
          </p:nvSpPr>
          <p:spPr bwMode="auto">
            <a:xfrm>
              <a:off x="4332" y="1888"/>
              <a:ext cx="117" cy="108"/>
            </a:xfrm>
            <a:custGeom>
              <a:avLst/>
              <a:gdLst/>
              <a:ahLst/>
              <a:cxnLst>
                <a:cxn ang="0">
                  <a:pos x="154" y="23"/>
                </a:cxn>
                <a:cxn ang="0">
                  <a:pos x="131" y="12"/>
                </a:cxn>
                <a:cxn ang="0">
                  <a:pos x="108" y="4"/>
                </a:cxn>
                <a:cxn ang="0">
                  <a:pos x="85" y="0"/>
                </a:cxn>
                <a:cxn ang="0">
                  <a:pos x="64" y="0"/>
                </a:cxn>
                <a:cxn ang="0">
                  <a:pos x="44" y="4"/>
                </a:cxn>
                <a:cxn ang="0">
                  <a:pos x="29" y="12"/>
                </a:cxn>
                <a:cxn ang="0">
                  <a:pos x="16" y="23"/>
                </a:cxn>
                <a:cxn ang="0">
                  <a:pos x="6" y="39"/>
                </a:cxn>
                <a:cxn ang="0">
                  <a:pos x="0" y="58"/>
                </a:cxn>
                <a:cxn ang="0">
                  <a:pos x="0" y="77"/>
                </a:cxn>
                <a:cxn ang="0">
                  <a:pos x="4" y="98"/>
                </a:cxn>
                <a:cxn ang="0">
                  <a:pos x="12" y="117"/>
                </a:cxn>
                <a:cxn ang="0">
                  <a:pos x="25" y="138"/>
                </a:cxn>
                <a:cxn ang="0">
                  <a:pos x="41" y="157"/>
                </a:cxn>
                <a:cxn ang="0">
                  <a:pos x="60" y="177"/>
                </a:cxn>
                <a:cxn ang="0">
                  <a:pos x="81" y="192"/>
                </a:cxn>
                <a:cxn ang="0">
                  <a:pos x="104" y="203"/>
                </a:cxn>
                <a:cxn ang="0">
                  <a:pos x="127" y="213"/>
                </a:cxn>
                <a:cxn ang="0">
                  <a:pos x="150" y="217"/>
                </a:cxn>
                <a:cxn ang="0">
                  <a:pos x="171" y="217"/>
                </a:cxn>
                <a:cxn ang="0">
                  <a:pos x="190" y="213"/>
                </a:cxn>
                <a:cxn ang="0">
                  <a:pos x="205" y="205"/>
                </a:cxn>
                <a:cxn ang="0">
                  <a:pos x="219" y="192"/>
                </a:cxn>
                <a:cxn ang="0">
                  <a:pos x="228" y="177"/>
                </a:cxn>
                <a:cxn ang="0">
                  <a:pos x="234" y="157"/>
                </a:cxn>
                <a:cxn ang="0">
                  <a:pos x="234" y="138"/>
                </a:cxn>
                <a:cxn ang="0">
                  <a:pos x="228" y="117"/>
                </a:cxn>
                <a:cxn ang="0">
                  <a:pos x="221" y="96"/>
                </a:cxn>
                <a:cxn ang="0">
                  <a:pos x="209" y="77"/>
                </a:cxn>
                <a:cxn ang="0">
                  <a:pos x="194" y="58"/>
                </a:cxn>
                <a:cxn ang="0">
                  <a:pos x="175" y="39"/>
                </a:cxn>
                <a:cxn ang="0">
                  <a:pos x="154" y="23"/>
                </a:cxn>
              </a:cxnLst>
              <a:rect l="0" t="0" r="r" b="b"/>
              <a:pathLst>
                <a:path w="234" h="217">
                  <a:moveTo>
                    <a:pt x="154" y="23"/>
                  </a:moveTo>
                  <a:lnTo>
                    <a:pt x="131" y="12"/>
                  </a:lnTo>
                  <a:lnTo>
                    <a:pt x="108" y="4"/>
                  </a:lnTo>
                  <a:lnTo>
                    <a:pt x="85" y="0"/>
                  </a:lnTo>
                  <a:lnTo>
                    <a:pt x="64" y="0"/>
                  </a:lnTo>
                  <a:lnTo>
                    <a:pt x="44" y="4"/>
                  </a:lnTo>
                  <a:lnTo>
                    <a:pt x="29" y="12"/>
                  </a:lnTo>
                  <a:lnTo>
                    <a:pt x="16" y="23"/>
                  </a:lnTo>
                  <a:lnTo>
                    <a:pt x="6" y="39"/>
                  </a:lnTo>
                  <a:lnTo>
                    <a:pt x="0" y="58"/>
                  </a:lnTo>
                  <a:lnTo>
                    <a:pt x="0" y="77"/>
                  </a:lnTo>
                  <a:lnTo>
                    <a:pt x="4" y="98"/>
                  </a:lnTo>
                  <a:lnTo>
                    <a:pt x="12" y="117"/>
                  </a:lnTo>
                  <a:lnTo>
                    <a:pt x="25" y="138"/>
                  </a:lnTo>
                  <a:lnTo>
                    <a:pt x="41" y="157"/>
                  </a:lnTo>
                  <a:lnTo>
                    <a:pt x="60" y="177"/>
                  </a:lnTo>
                  <a:lnTo>
                    <a:pt x="81" y="192"/>
                  </a:lnTo>
                  <a:lnTo>
                    <a:pt x="104" y="203"/>
                  </a:lnTo>
                  <a:lnTo>
                    <a:pt x="127" y="213"/>
                  </a:lnTo>
                  <a:lnTo>
                    <a:pt x="150" y="217"/>
                  </a:lnTo>
                  <a:lnTo>
                    <a:pt x="171" y="217"/>
                  </a:lnTo>
                  <a:lnTo>
                    <a:pt x="190" y="213"/>
                  </a:lnTo>
                  <a:lnTo>
                    <a:pt x="205" y="205"/>
                  </a:lnTo>
                  <a:lnTo>
                    <a:pt x="219" y="192"/>
                  </a:lnTo>
                  <a:lnTo>
                    <a:pt x="228" y="177"/>
                  </a:lnTo>
                  <a:lnTo>
                    <a:pt x="234" y="157"/>
                  </a:lnTo>
                  <a:lnTo>
                    <a:pt x="234" y="138"/>
                  </a:lnTo>
                  <a:lnTo>
                    <a:pt x="228" y="117"/>
                  </a:lnTo>
                  <a:lnTo>
                    <a:pt x="221" y="96"/>
                  </a:lnTo>
                  <a:lnTo>
                    <a:pt x="209" y="77"/>
                  </a:lnTo>
                  <a:lnTo>
                    <a:pt x="194" y="58"/>
                  </a:lnTo>
                  <a:lnTo>
                    <a:pt x="175" y="39"/>
                  </a:lnTo>
                  <a:lnTo>
                    <a:pt x="154" y="23"/>
                  </a:lnTo>
                  <a:close/>
                </a:path>
              </a:pathLst>
            </a:custGeom>
            <a:solidFill>
              <a:srgbClr val="FFFFFF"/>
            </a:solidFill>
            <a:ln w="9525">
              <a:solidFill>
                <a:schemeClr val="tx2"/>
              </a:solidFill>
              <a:round/>
              <a:headEnd/>
              <a:tailEnd/>
            </a:ln>
          </p:spPr>
          <p:txBody>
            <a:bodyPr/>
            <a:lstStyle/>
            <a:p>
              <a:pPr>
                <a:defRPr/>
              </a:pPr>
              <a:endParaRPr lang="es-ES">
                <a:effectLst>
                  <a:outerShdw blurRad="38100" dist="38100" dir="2700000" algn="tl">
                    <a:srgbClr val="000000">
                      <a:alpha val="43137"/>
                    </a:srgbClr>
                  </a:outerShdw>
                </a:effectLst>
              </a:endParaRPr>
            </a:p>
          </p:txBody>
        </p:sp>
        <p:sp>
          <p:nvSpPr>
            <p:cNvPr id="8337" name="Freeform 145"/>
            <p:cNvSpPr>
              <a:spLocks/>
            </p:cNvSpPr>
            <p:nvPr userDrawn="1"/>
          </p:nvSpPr>
          <p:spPr bwMode="auto">
            <a:xfrm>
              <a:off x="3016" y="1298"/>
              <a:ext cx="1043" cy="680"/>
            </a:xfrm>
            <a:custGeom>
              <a:avLst/>
              <a:gdLst/>
              <a:ahLst/>
              <a:cxnLst>
                <a:cxn ang="0">
                  <a:pos x="136" y="0"/>
                </a:cxn>
                <a:cxn ang="0">
                  <a:pos x="1043" y="544"/>
                </a:cxn>
                <a:cxn ang="0">
                  <a:pos x="862" y="680"/>
                </a:cxn>
                <a:cxn ang="0">
                  <a:pos x="0" y="226"/>
                </a:cxn>
                <a:cxn ang="0">
                  <a:pos x="136" y="0"/>
                </a:cxn>
              </a:cxnLst>
              <a:rect l="0" t="0" r="r" b="b"/>
              <a:pathLst>
                <a:path w="1043" h="680">
                  <a:moveTo>
                    <a:pt x="136" y="0"/>
                  </a:moveTo>
                  <a:lnTo>
                    <a:pt x="1043" y="544"/>
                  </a:lnTo>
                  <a:lnTo>
                    <a:pt x="862" y="680"/>
                  </a:lnTo>
                  <a:lnTo>
                    <a:pt x="0" y="226"/>
                  </a:lnTo>
                  <a:lnTo>
                    <a:pt x="136" y="0"/>
                  </a:lnTo>
                  <a:close/>
                </a:path>
              </a:pathLst>
            </a:cu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38" name="AutoShape 146"/>
            <p:cNvSpPr>
              <a:spLocks noChangeArrowheads="1"/>
            </p:cNvSpPr>
            <p:nvPr userDrawn="1"/>
          </p:nvSpPr>
          <p:spPr bwMode="auto">
            <a:xfrm rot="3294111">
              <a:off x="4031" y="1916"/>
              <a:ext cx="318" cy="317"/>
            </a:xfrm>
            <a:prstGeom prst="cube">
              <a:avLst>
                <a:gd name="adj" fmla="val 34264"/>
              </a:avLst>
            </a:prstGeom>
            <a:noFill/>
            <a:ln w="9525">
              <a:solidFill>
                <a:schemeClr val="tx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339" name="Freeform 147"/>
            <p:cNvSpPr>
              <a:spLocks/>
            </p:cNvSpPr>
            <p:nvPr userDrawn="1"/>
          </p:nvSpPr>
          <p:spPr bwMode="auto">
            <a:xfrm>
              <a:off x="4331" y="2159"/>
              <a:ext cx="454" cy="273"/>
            </a:xfrm>
            <a:custGeom>
              <a:avLst/>
              <a:gdLst/>
              <a:ahLst/>
              <a:cxnLst>
                <a:cxn ang="0">
                  <a:pos x="136" y="0"/>
                </a:cxn>
                <a:cxn ang="0">
                  <a:pos x="454" y="182"/>
                </a:cxn>
                <a:cxn ang="0">
                  <a:pos x="363" y="273"/>
                </a:cxn>
                <a:cxn ang="0">
                  <a:pos x="0" y="91"/>
                </a:cxn>
                <a:cxn ang="0">
                  <a:pos x="136" y="0"/>
                </a:cxn>
              </a:cxnLst>
              <a:rect l="0" t="0" r="r" b="b"/>
              <a:pathLst>
                <a:path w="454" h="273">
                  <a:moveTo>
                    <a:pt x="136" y="0"/>
                  </a:moveTo>
                  <a:lnTo>
                    <a:pt x="454" y="182"/>
                  </a:lnTo>
                  <a:lnTo>
                    <a:pt x="363" y="273"/>
                  </a:lnTo>
                  <a:lnTo>
                    <a:pt x="0" y="91"/>
                  </a:lnTo>
                  <a:lnTo>
                    <a:pt x="136" y="0"/>
                  </a:lnTo>
                  <a:close/>
                </a:path>
              </a:pathLst>
            </a:cu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40" name="Line 148"/>
            <p:cNvSpPr>
              <a:spLocks noChangeShapeType="1"/>
            </p:cNvSpPr>
            <p:nvPr userDrawn="1"/>
          </p:nvSpPr>
          <p:spPr bwMode="auto">
            <a:xfrm flipH="1" flipV="1">
              <a:off x="3927" y="1937"/>
              <a:ext cx="132" cy="41"/>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41" name="Line 149"/>
            <p:cNvSpPr>
              <a:spLocks noChangeShapeType="1"/>
            </p:cNvSpPr>
            <p:nvPr userDrawn="1"/>
          </p:nvSpPr>
          <p:spPr bwMode="auto">
            <a:xfrm>
              <a:off x="4348" y="2146"/>
              <a:ext cx="92" cy="27"/>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42" name="Arc 150"/>
            <p:cNvSpPr>
              <a:spLocks/>
            </p:cNvSpPr>
            <p:nvPr userDrawn="1"/>
          </p:nvSpPr>
          <p:spPr bwMode="auto">
            <a:xfrm>
              <a:off x="3152" y="2477"/>
              <a:ext cx="1257" cy="726"/>
            </a:xfrm>
            <a:custGeom>
              <a:avLst/>
              <a:gdLst>
                <a:gd name="G0" fmla="+- 5454 0 0"/>
                <a:gd name="G1" fmla="+- 21600 0 0"/>
                <a:gd name="G2" fmla="+- 21600 0 0"/>
                <a:gd name="T0" fmla="*/ 0 w 26188"/>
                <a:gd name="T1" fmla="*/ 700 h 21600"/>
                <a:gd name="T2" fmla="*/ 26188 w 26188"/>
                <a:gd name="T3" fmla="*/ 15544 h 21600"/>
                <a:gd name="T4" fmla="*/ 5454 w 26188"/>
                <a:gd name="T5" fmla="*/ 21600 h 21600"/>
              </a:gdLst>
              <a:ahLst/>
              <a:cxnLst>
                <a:cxn ang="0">
                  <a:pos x="T0" y="T1"/>
                </a:cxn>
                <a:cxn ang="0">
                  <a:pos x="T2" y="T3"/>
                </a:cxn>
                <a:cxn ang="0">
                  <a:pos x="T4" y="T5"/>
                </a:cxn>
              </a:cxnLst>
              <a:rect l="0" t="0" r="r" b="b"/>
              <a:pathLst>
                <a:path w="26188" h="21600" fill="none" extrusionOk="0">
                  <a:moveTo>
                    <a:pt x="-1" y="699"/>
                  </a:moveTo>
                  <a:cubicBezTo>
                    <a:pt x="1780" y="235"/>
                    <a:pt x="3613" y="-1"/>
                    <a:pt x="5454" y="0"/>
                  </a:cubicBezTo>
                  <a:cubicBezTo>
                    <a:pt x="15050" y="0"/>
                    <a:pt x="23497" y="6332"/>
                    <a:pt x="26187" y="15544"/>
                  </a:cubicBezTo>
                </a:path>
                <a:path w="26188" h="21600" stroke="0" extrusionOk="0">
                  <a:moveTo>
                    <a:pt x="-1" y="699"/>
                  </a:moveTo>
                  <a:cubicBezTo>
                    <a:pt x="1780" y="235"/>
                    <a:pt x="3613" y="-1"/>
                    <a:pt x="5454" y="0"/>
                  </a:cubicBezTo>
                  <a:cubicBezTo>
                    <a:pt x="15050" y="0"/>
                    <a:pt x="23497" y="6332"/>
                    <a:pt x="26187" y="15544"/>
                  </a:cubicBezTo>
                  <a:lnTo>
                    <a:pt x="5454" y="21600"/>
                  </a:lnTo>
                  <a:close/>
                </a:path>
              </a:pathLst>
            </a:custGeom>
            <a:noFill/>
            <a:ln w="9525">
              <a:solidFill>
                <a:schemeClr val="tx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343" name="Line 151"/>
            <p:cNvSpPr>
              <a:spLocks noChangeShapeType="1"/>
            </p:cNvSpPr>
            <p:nvPr userDrawn="1"/>
          </p:nvSpPr>
          <p:spPr bwMode="auto">
            <a:xfrm flipH="1">
              <a:off x="3244" y="1437"/>
              <a:ext cx="144" cy="213"/>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44" name="Line 152"/>
            <p:cNvSpPr>
              <a:spLocks noChangeShapeType="1"/>
            </p:cNvSpPr>
            <p:nvPr userDrawn="1"/>
          </p:nvSpPr>
          <p:spPr bwMode="auto">
            <a:xfrm flipH="1">
              <a:off x="3471" y="1587"/>
              <a:ext cx="166" cy="172"/>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45" name="Line 153"/>
            <p:cNvSpPr>
              <a:spLocks noChangeShapeType="1"/>
            </p:cNvSpPr>
            <p:nvPr userDrawn="1"/>
          </p:nvSpPr>
          <p:spPr bwMode="auto">
            <a:xfrm flipH="1">
              <a:off x="3696" y="1720"/>
              <a:ext cx="166" cy="167"/>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46" name="Line 154"/>
            <p:cNvSpPr>
              <a:spLocks noChangeShapeType="1"/>
            </p:cNvSpPr>
            <p:nvPr userDrawn="1"/>
          </p:nvSpPr>
          <p:spPr bwMode="auto">
            <a:xfrm flipH="1">
              <a:off x="4630" y="2304"/>
              <a:ext cx="97" cy="95"/>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47" name="Line 155"/>
            <p:cNvSpPr>
              <a:spLocks noChangeShapeType="1"/>
            </p:cNvSpPr>
            <p:nvPr userDrawn="1"/>
          </p:nvSpPr>
          <p:spPr bwMode="auto">
            <a:xfrm flipH="1">
              <a:off x="4513" y="2250"/>
              <a:ext cx="107" cy="87"/>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48" name="Line 156"/>
            <p:cNvSpPr>
              <a:spLocks noChangeShapeType="1"/>
            </p:cNvSpPr>
            <p:nvPr userDrawn="1"/>
          </p:nvSpPr>
          <p:spPr bwMode="auto">
            <a:xfrm flipH="1">
              <a:off x="4422" y="2195"/>
              <a:ext cx="116" cy="100"/>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49" name="Line 157"/>
            <p:cNvSpPr>
              <a:spLocks noChangeShapeType="1"/>
            </p:cNvSpPr>
            <p:nvPr userDrawn="1"/>
          </p:nvSpPr>
          <p:spPr bwMode="auto">
            <a:xfrm flipH="1" flipV="1">
              <a:off x="4024" y="1863"/>
              <a:ext cx="35" cy="115"/>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50" name="Line 158"/>
            <p:cNvSpPr>
              <a:spLocks noChangeShapeType="1"/>
            </p:cNvSpPr>
            <p:nvPr userDrawn="1"/>
          </p:nvSpPr>
          <p:spPr bwMode="auto">
            <a:xfrm>
              <a:off x="4314" y="2157"/>
              <a:ext cx="54" cy="68"/>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51" name="Line 159"/>
            <p:cNvSpPr>
              <a:spLocks noChangeShapeType="1"/>
            </p:cNvSpPr>
            <p:nvPr userDrawn="1"/>
          </p:nvSpPr>
          <p:spPr bwMode="auto">
            <a:xfrm flipH="1" flipV="1">
              <a:off x="4059" y="1978"/>
              <a:ext cx="67" cy="49"/>
            </a:xfrm>
            <a:prstGeom prst="line">
              <a:avLst/>
            </a:prstGeom>
            <a:noFill/>
            <a:ln w="9525">
              <a:solidFill>
                <a:schemeClr val="tx2"/>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8352" name="Freeform 160"/>
            <p:cNvSpPr>
              <a:spLocks/>
            </p:cNvSpPr>
            <p:nvPr userDrawn="1"/>
          </p:nvSpPr>
          <p:spPr bwMode="auto">
            <a:xfrm>
              <a:off x="3923" y="2143"/>
              <a:ext cx="117" cy="108"/>
            </a:xfrm>
            <a:custGeom>
              <a:avLst/>
              <a:gdLst/>
              <a:ahLst/>
              <a:cxnLst>
                <a:cxn ang="0">
                  <a:pos x="154" y="23"/>
                </a:cxn>
                <a:cxn ang="0">
                  <a:pos x="131" y="12"/>
                </a:cxn>
                <a:cxn ang="0">
                  <a:pos x="108" y="4"/>
                </a:cxn>
                <a:cxn ang="0">
                  <a:pos x="85" y="0"/>
                </a:cxn>
                <a:cxn ang="0">
                  <a:pos x="64" y="0"/>
                </a:cxn>
                <a:cxn ang="0">
                  <a:pos x="44" y="4"/>
                </a:cxn>
                <a:cxn ang="0">
                  <a:pos x="29" y="12"/>
                </a:cxn>
                <a:cxn ang="0">
                  <a:pos x="16" y="23"/>
                </a:cxn>
                <a:cxn ang="0">
                  <a:pos x="6" y="39"/>
                </a:cxn>
                <a:cxn ang="0">
                  <a:pos x="0" y="58"/>
                </a:cxn>
                <a:cxn ang="0">
                  <a:pos x="0" y="77"/>
                </a:cxn>
                <a:cxn ang="0">
                  <a:pos x="4" y="98"/>
                </a:cxn>
                <a:cxn ang="0">
                  <a:pos x="12" y="117"/>
                </a:cxn>
                <a:cxn ang="0">
                  <a:pos x="25" y="138"/>
                </a:cxn>
                <a:cxn ang="0">
                  <a:pos x="41" y="157"/>
                </a:cxn>
                <a:cxn ang="0">
                  <a:pos x="60" y="177"/>
                </a:cxn>
                <a:cxn ang="0">
                  <a:pos x="81" y="192"/>
                </a:cxn>
                <a:cxn ang="0">
                  <a:pos x="104" y="203"/>
                </a:cxn>
                <a:cxn ang="0">
                  <a:pos x="127" y="213"/>
                </a:cxn>
                <a:cxn ang="0">
                  <a:pos x="150" y="217"/>
                </a:cxn>
                <a:cxn ang="0">
                  <a:pos x="171" y="217"/>
                </a:cxn>
                <a:cxn ang="0">
                  <a:pos x="190" y="213"/>
                </a:cxn>
                <a:cxn ang="0">
                  <a:pos x="205" y="205"/>
                </a:cxn>
                <a:cxn ang="0">
                  <a:pos x="219" y="192"/>
                </a:cxn>
                <a:cxn ang="0">
                  <a:pos x="228" y="177"/>
                </a:cxn>
                <a:cxn ang="0">
                  <a:pos x="234" y="157"/>
                </a:cxn>
                <a:cxn ang="0">
                  <a:pos x="234" y="138"/>
                </a:cxn>
                <a:cxn ang="0">
                  <a:pos x="228" y="117"/>
                </a:cxn>
                <a:cxn ang="0">
                  <a:pos x="221" y="96"/>
                </a:cxn>
                <a:cxn ang="0">
                  <a:pos x="209" y="77"/>
                </a:cxn>
                <a:cxn ang="0">
                  <a:pos x="194" y="58"/>
                </a:cxn>
                <a:cxn ang="0">
                  <a:pos x="175" y="39"/>
                </a:cxn>
                <a:cxn ang="0">
                  <a:pos x="154" y="23"/>
                </a:cxn>
              </a:cxnLst>
              <a:rect l="0" t="0" r="r" b="b"/>
              <a:pathLst>
                <a:path w="234" h="217">
                  <a:moveTo>
                    <a:pt x="154" y="23"/>
                  </a:moveTo>
                  <a:lnTo>
                    <a:pt x="131" y="12"/>
                  </a:lnTo>
                  <a:lnTo>
                    <a:pt x="108" y="4"/>
                  </a:lnTo>
                  <a:lnTo>
                    <a:pt x="85" y="0"/>
                  </a:lnTo>
                  <a:lnTo>
                    <a:pt x="64" y="0"/>
                  </a:lnTo>
                  <a:lnTo>
                    <a:pt x="44" y="4"/>
                  </a:lnTo>
                  <a:lnTo>
                    <a:pt x="29" y="12"/>
                  </a:lnTo>
                  <a:lnTo>
                    <a:pt x="16" y="23"/>
                  </a:lnTo>
                  <a:lnTo>
                    <a:pt x="6" y="39"/>
                  </a:lnTo>
                  <a:lnTo>
                    <a:pt x="0" y="58"/>
                  </a:lnTo>
                  <a:lnTo>
                    <a:pt x="0" y="77"/>
                  </a:lnTo>
                  <a:lnTo>
                    <a:pt x="4" y="98"/>
                  </a:lnTo>
                  <a:lnTo>
                    <a:pt x="12" y="117"/>
                  </a:lnTo>
                  <a:lnTo>
                    <a:pt x="25" y="138"/>
                  </a:lnTo>
                  <a:lnTo>
                    <a:pt x="41" y="157"/>
                  </a:lnTo>
                  <a:lnTo>
                    <a:pt x="60" y="177"/>
                  </a:lnTo>
                  <a:lnTo>
                    <a:pt x="81" y="192"/>
                  </a:lnTo>
                  <a:lnTo>
                    <a:pt x="104" y="203"/>
                  </a:lnTo>
                  <a:lnTo>
                    <a:pt x="127" y="213"/>
                  </a:lnTo>
                  <a:lnTo>
                    <a:pt x="150" y="217"/>
                  </a:lnTo>
                  <a:lnTo>
                    <a:pt x="171" y="217"/>
                  </a:lnTo>
                  <a:lnTo>
                    <a:pt x="190" y="213"/>
                  </a:lnTo>
                  <a:lnTo>
                    <a:pt x="205" y="205"/>
                  </a:lnTo>
                  <a:lnTo>
                    <a:pt x="219" y="192"/>
                  </a:lnTo>
                  <a:lnTo>
                    <a:pt x="228" y="177"/>
                  </a:lnTo>
                  <a:lnTo>
                    <a:pt x="234" y="157"/>
                  </a:lnTo>
                  <a:lnTo>
                    <a:pt x="234" y="138"/>
                  </a:lnTo>
                  <a:lnTo>
                    <a:pt x="228" y="117"/>
                  </a:lnTo>
                  <a:lnTo>
                    <a:pt x="221" y="96"/>
                  </a:lnTo>
                  <a:lnTo>
                    <a:pt x="209" y="77"/>
                  </a:lnTo>
                  <a:lnTo>
                    <a:pt x="194" y="58"/>
                  </a:lnTo>
                  <a:lnTo>
                    <a:pt x="175" y="39"/>
                  </a:lnTo>
                  <a:lnTo>
                    <a:pt x="154" y="23"/>
                  </a:lnTo>
                  <a:close/>
                </a:path>
              </a:pathLst>
            </a:custGeom>
            <a:solidFill>
              <a:srgbClr val="FFFFFF"/>
            </a:solidFill>
            <a:ln w="9525">
              <a:solidFill>
                <a:schemeClr val="tx2"/>
              </a:solidFill>
              <a:round/>
              <a:headEnd/>
              <a:tailEnd/>
            </a:ln>
          </p:spPr>
          <p:txBody>
            <a:bodyPr/>
            <a:lstStyle/>
            <a:p>
              <a:pPr>
                <a:defRPr/>
              </a:pPr>
              <a:endParaRPr lang="es-ES">
                <a:effectLst>
                  <a:outerShdw blurRad="38100" dist="38100" dir="2700000" algn="tl">
                    <a:srgbClr val="000000">
                      <a:alpha val="43137"/>
                    </a:srgbClr>
                  </a:outerShdw>
                </a:effectLst>
              </a:endParaRPr>
            </a:p>
          </p:txBody>
        </p:sp>
      </p:grpSp>
      <p:pic>
        <p:nvPicPr>
          <p:cNvPr id="7180" name="Picture 166"/>
          <p:cNvPicPr>
            <a:picLocks noChangeAspect="1" noChangeArrowheads="1"/>
          </p:cNvPicPr>
          <p:nvPr/>
        </p:nvPicPr>
        <p:blipFill>
          <a:blip r:embed="rId18" cstate="print">
            <a:lum contrast="6000"/>
            <a:extLst>
              <a:ext uri="{28A0092B-C50C-407E-A947-70E740481C1C}">
                <a14:useLocalDpi xmlns:a14="http://schemas.microsoft.com/office/drawing/2010/main" val="0"/>
              </a:ext>
            </a:extLst>
          </a:blip>
          <a:srcRect b="4816"/>
          <a:stretch>
            <a:fillRect/>
          </a:stretch>
        </p:blipFill>
        <p:spPr bwMode="auto">
          <a:xfrm>
            <a:off x="287338" y="3789363"/>
            <a:ext cx="3132137"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202" descr="LogoMST-UPM_small"/>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95288" y="549275"/>
            <a:ext cx="104298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392"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Lst>
  <p:timing>
    <p:tnLst>
      <p:par>
        <p:cTn id="1" dur="indefinite" restart="never" nodeType="tmRoot"/>
      </p:par>
    </p:tnLst>
  </p:timing>
  <p:txStyles>
    <p:titleStyle>
      <a:lvl1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2pPr>
      <a:lvl3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3pPr>
      <a:lvl4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4pPr>
      <a:lvl5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5pPr>
      <a:lvl6pPr marL="457200" algn="ctr" rtl="0" fontAlgn="base">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6pPr>
      <a:lvl7pPr marL="914400" algn="ctr" rtl="0" fontAlgn="base">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7pPr>
      <a:lvl8pPr marL="1371600" algn="ctr" rtl="0" fontAlgn="base">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8pPr>
      <a:lvl9pPr marL="1828800" algn="ctr" rtl="0" fontAlgn="base">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9pPr>
    </p:titleStyle>
    <p:bodyStyle>
      <a:lvl1pPr marL="342900" indent="-342900" algn="l" rtl="0" eaLnBrk="0" fontAlgn="base" hangingPunct="0">
        <a:spcBef>
          <a:spcPct val="30000"/>
        </a:spcBef>
        <a:spcAft>
          <a:spcPct val="0"/>
        </a:spcAft>
        <a:buChar char="•"/>
        <a:defRPr sz="2300" b="1">
          <a:solidFill>
            <a:srgbClr val="000000"/>
          </a:solidFill>
          <a:latin typeface="+mn-lt"/>
          <a:ea typeface="+mn-ea"/>
          <a:cs typeface="+mn-cs"/>
        </a:defRPr>
      </a:lvl1pPr>
      <a:lvl2pPr marL="742950" indent="-285750" algn="l" rtl="0" eaLnBrk="0" fontAlgn="base" hangingPunct="0">
        <a:spcBef>
          <a:spcPct val="20000"/>
        </a:spcBef>
        <a:spcAft>
          <a:spcPct val="0"/>
        </a:spcAft>
        <a:buChar char="–"/>
        <a:defRPr sz="2100">
          <a:solidFill>
            <a:srgbClr val="000000"/>
          </a:solidFill>
          <a:latin typeface="+mn-lt"/>
        </a:defRPr>
      </a:lvl2pPr>
      <a:lvl3pPr marL="1143000" indent="-228600" algn="l" rtl="0" eaLnBrk="0" fontAlgn="base" hangingPunct="0">
        <a:spcBef>
          <a:spcPct val="20000"/>
        </a:spcBef>
        <a:spcAft>
          <a:spcPct val="0"/>
        </a:spcAft>
        <a:buChar char="•"/>
        <a:defRPr sz="2100">
          <a:solidFill>
            <a:srgbClr val="000000"/>
          </a:solidFill>
          <a:latin typeface="+mn-lt"/>
        </a:defRPr>
      </a:lvl3pPr>
      <a:lvl4pPr marL="1598613" indent="-228600" algn="l" rtl="0" eaLnBrk="0" fontAlgn="base" hangingPunct="0">
        <a:spcBef>
          <a:spcPct val="20000"/>
        </a:spcBef>
        <a:spcAft>
          <a:spcPct val="0"/>
        </a:spcAft>
        <a:buChar char="–"/>
        <a:defRPr sz="1900">
          <a:solidFill>
            <a:srgbClr val="000000"/>
          </a:solidFill>
          <a:latin typeface="+mn-lt"/>
        </a:defRPr>
      </a:lvl4pPr>
      <a:lvl5pPr marL="2057400" indent="-228600" algn="l" rtl="0" eaLnBrk="0" fontAlgn="base" hangingPunct="0">
        <a:spcBef>
          <a:spcPct val="20000"/>
        </a:spcBef>
        <a:spcAft>
          <a:spcPct val="0"/>
        </a:spcAft>
        <a:buChar char="»"/>
        <a:defRPr sz="1900">
          <a:solidFill>
            <a:srgbClr val="000000"/>
          </a:solidFill>
          <a:latin typeface="+mn-lt"/>
        </a:defRPr>
      </a:lvl5pPr>
      <a:lvl6pPr marL="2514600" indent="-228600" algn="l" rtl="0" fontAlgn="base">
        <a:spcBef>
          <a:spcPct val="20000"/>
        </a:spcBef>
        <a:spcAft>
          <a:spcPct val="0"/>
        </a:spcAft>
        <a:buChar char="»"/>
        <a:defRPr sz="1900">
          <a:solidFill>
            <a:srgbClr val="000000"/>
          </a:solidFill>
          <a:latin typeface="+mn-lt"/>
        </a:defRPr>
      </a:lvl6pPr>
      <a:lvl7pPr marL="2971800" indent="-228600" algn="l" rtl="0" fontAlgn="base">
        <a:spcBef>
          <a:spcPct val="20000"/>
        </a:spcBef>
        <a:spcAft>
          <a:spcPct val="0"/>
        </a:spcAft>
        <a:buChar char="»"/>
        <a:defRPr sz="1900">
          <a:solidFill>
            <a:srgbClr val="000000"/>
          </a:solidFill>
          <a:latin typeface="+mn-lt"/>
        </a:defRPr>
      </a:lvl7pPr>
      <a:lvl8pPr marL="3429000" indent="-228600" algn="l" rtl="0" fontAlgn="base">
        <a:spcBef>
          <a:spcPct val="20000"/>
        </a:spcBef>
        <a:spcAft>
          <a:spcPct val="0"/>
        </a:spcAft>
        <a:buChar char="»"/>
        <a:defRPr sz="1900">
          <a:solidFill>
            <a:srgbClr val="000000"/>
          </a:solidFill>
          <a:latin typeface="+mn-lt"/>
        </a:defRPr>
      </a:lvl8pPr>
      <a:lvl9pPr marL="3886200" indent="-228600" algn="l" rtl="0" fontAlgn="base">
        <a:spcBef>
          <a:spcPct val="20000"/>
        </a:spcBef>
        <a:spcAft>
          <a:spcPct val="0"/>
        </a:spcAft>
        <a:buChar char="»"/>
        <a:defRPr sz="1900">
          <a:solidFill>
            <a:srgbClr val="000000"/>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819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4137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effectLst/>
                <a:latin typeface="Times New Roman" pitchFamily="18" charset="0"/>
              </a:defRPr>
            </a:lvl1pPr>
          </a:lstStyle>
          <a:p>
            <a:pPr>
              <a:defRPr/>
            </a:pPr>
            <a:endParaRPr lang="es-ES"/>
          </a:p>
        </p:txBody>
      </p:sp>
      <p:sp>
        <p:nvSpPr>
          <p:cNvPr id="4137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effectLst/>
                <a:latin typeface="Times New Roman" pitchFamily="18" charset="0"/>
              </a:defRPr>
            </a:lvl1pPr>
          </a:lstStyle>
          <a:p>
            <a:pPr>
              <a:defRPr/>
            </a:pPr>
            <a:endParaRPr lang="es-ES"/>
          </a:p>
        </p:txBody>
      </p:sp>
      <p:sp>
        <p:nvSpPr>
          <p:cNvPr id="4137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effectLst/>
                <a:latin typeface="Times New Roman" pitchFamily="18" charset="0"/>
              </a:defRPr>
            </a:lvl1pPr>
          </a:lstStyle>
          <a:p>
            <a:pPr>
              <a:defRPr/>
            </a:pPr>
            <a:fld id="{A2574E50-D305-4736-8B8B-07960E3750BE}"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93" r:id="rId12"/>
    <p:sldLayoutId id="214748439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197" name="Rectangle 5"/>
          <p:cNvSpPr>
            <a:spLocks noGrp="1" noChangeArrowheads="1"/>
          </p:cNvSpPr>
          <p:nvPr>
            <p:ph type="title"/>
          </p:nvPr>
        </p:nvSpPr>
        <p:spPr bwMode="auto">
          <a:xfrm>
            <a:off x="1857375" y="115888"/>
            <a:ext cx="6823075" cy="865187"/>
          </a:xfrm>
          <a:prstGeom prst="rect">
            <a:avLst/>
          </a:prstGeom>
          <a:noFill/>
          <a:ln w="9525">
            <a:noFill/>
            <a:miter lim="800000"/>
            <a:headEnd/>
            <a:tailEnd/>
          </a:ln>
          <a:effectLst/>
        </p:spPr>
        <p:txBody>
          <a:bodyPr vert="horz" wrap="none" lIns="91431" tIns="0" rIns="91431" bIns="0" numCol="1" anchor="ctr" anchorCtr="0" compatLnSpc="1">
            <a:prstTxWarp prst="textNoShape">
              <a:avLst/>
            </a:prstTxWarp>
          </a:bodyPr>
          <a:lstStyle/>
          <a:p>
            <a:pPr lvl="0"/>
            <a:r>
              <a:rPr lang="en-US" dirty="0" err="1" smtClean="0"/>
              <a:t>Haga</a:t>
            </a:r>
            <a:r>
              <a:rPr lang="en-US" dirty="0" smtClean="0"/>
              <a:t> </a:t>
            </a:r>
            <a:r>
              <a:rPr lang="en-US" dirty="0" err="1" smtClean="0"/>
              <a:t>clic</a:t>
            </a:r>
            <a:r>
              <a:rPr lang="en-US" dirty="0" smtClean="0"/>
              <a:t> </a:t>
            </a:r>
            <a:r>
              <a:rPr lang="en-US" dirty="0" err="1" smtClean="0"/>
              <a:t>para</a:t>
            </a:r>
            <a:r>
              <a:rPr lang="en-US" dirty="0" smtClean="0"/>
              <a:t> </a:t>
            </a:r>
            <a:r>
              <a:rPr lang="en-US" dirty="0" err="1" smtClean="0"/>
              <a:t>cambiar</a:t>
            </a:r>
            <a:r>
              <a:rPr lang="en-US" dirty="0" smtClean="0"/>
              <a:t> el </a:t>
            </a:r>
            <a:r>
              <a:rPr lang="en-US" dirty="0" err="1" smtClean="0"/>
              <a:t>estilo</a:t>
            </a:r>
            <a:r>
              <a:rPr lang="en-US" dirty="0" smtClean="0"/>
              <a:t> de </a:t>
            </a:r>
            <a:r>
              <a:rPr lang="en-US" dirty="0" err="1" smtClean="0"/>
              <a:t>título</a:t>
            </a:r>
            <a:endParaRPr lang="en-US" dirty="0" smtClean="0"/>
          </a:p>
        </p:txBody>
      </p:sp>
      <p:sp>
        <p:nvSpPr>
          <p:cNvPr id="8200" name="Rectangle 8"/>
          <p:cNvSpPr>
            <a:spLocks noChangeArrowheads="1"/>
          </p:cNvSpPr>
          <p:nvPr/>
        </p:nvSpPr>
        <p:spPr bwMode="auto">
          <a:xfrm>
            <a:off x="8721725" y="6578600"/>
            <a:ext cx="355600" cy="234950"/>
          </a:xfrm>
          <a:prstGeom prst="rect">
            <a:avLst/>
          </a:prstGeom>
          <a:noFill/>
          <a:ln w="9525">
            <a:noFill/>
            <a:miter lim="800000"/>
            <a:headEnd/>
            <a:tailEnd/>
          </a:ln>
          <a:effectLst/>
        </p:spPr>
        <p:txBody>
          <a:bodyPr wrap="none" lIns="21598" tIns="10799" rIns="21598" bIns="10799">
            <a:spAutoFit/>
          </a:bodyPr>
          <a:lstStyle/>
          <a:p>
            <a:pPr algn="r" eaLnBrk="0" hangingPunct="0">
              <a:defRPr/>
            </a:pPr>
            <a:fld id="{99628752-EA27-4BBC-A798-E26B8054F203}" type="slidenum">
              <a:rPr lang="es-ES" sz="1400">
                <a:solidFill>
                  <a:srgbClr val="000000"/>
                </a:solidFill>
              </a:rPr>
              <a:pPr algn="r" eaLnBrk="0" hangingPunct="0">
                <a:defRPr/>
              </a:pPr>
              <a:t>‹Nº›</a:t>
            </a:fld>
            <a:endParaRPr lang="es-ES" sz="1400">
              <a:solidFill>
                <a:srgbClr val="000000"/>
              </a:solidFill>
            </a:endParaRPr>
          </a:p>
        </p:txBody>
      </p:sp>
      <p:sp>
        <p:nvSpPr>
          <p:cNvPr id="8202" name="Line 10"/>
          <p:cNvSpPr>
            <a:spLocks noChangeShapeType="1"/>
          </p:cNvSpPr>
          <p:nvPr/>
        </p:nvSpPr>
        <p:spPr bwMode="auto">
          <a:xfrm>
            <a:off x="0" y="981075"/>
            <a:ext cx="8993188" cy="0"/>
          </a:xfrm>
          <a:prstGeom prst="line">
            <a:avLst/>
          </a:prstGeom>
          <a:no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defRPr/>
            </a:pPr>
            <a:endParaRPr lang="es-ES"/>
          </a:p>
        </p:txBody>
      </p:sp>
      <p:sp>
        <p:nvSpPr>
          <p:cNvPr id="8204" name="Text Box 12"/>
          <p:cNvSpPr txBox="1">
            <a:spLocks noChangeArrowheads="1"/>
          </p:cNvSpPr>
          <p:nvPr/>
        </p:nvSpPr>
        <p:spPr bwMode="auto">
          <a:xfrm>
            <a:off x="2413000" y="6643688"/>
            <a:ext cx="4318000" cy="138112"/>
          </a:xfrm>
          <a:prstGeom prst="rect">
            <a:avLst/>
          </a:prstGeom>
          <a:noFill/>
          <a:ln w="9525">
            <a:noFill/>
            <a:miter lim="800000"/>
            <a:headEnd/>
            <a:tailEnd/>
          </a:ln>
          <a:effectLst/>
        </p:spPr>
        <p:txBody>
          <a:bodyPr wrap="none" lIns="0" tIns="0" rIns="0" bIns="0">
            <a:spAutoFit/>
          </a:bodyPr>
          <a:lstStyle/>
          <a:p>
            <a:pPr algn="ctr">
              <a:defRPr/>
            </a:pPr>
            <a:r>
              <a:rPr lang="en-US" sz="900" dirty="0">
                <a:solidFill>
                  <a:srgbClr val="000000"/>
                </a:solidFill>
              </a:rPr>
              <a:t>Master in Space and Satellite Technology - UPM </a:t>
            </a:r>
            <a:r>
              <a:rPr lang="en-US" sz="900" dirty="0">
                <a:solidFill>
                  <a:srgbClr val="000000"/>
                </a:solidFill>
                <a:sym typeface="Symbol" pitchFamily="18" charset="2"/>
              </a:rPr>
              <a:t></a:t>
            </a:r>
            <a:r>
              <a:rPr lang="en-US" sz="900" dirty="0" err="1">
                <a:solidFill>
                  <a:srgbClr val="000000"/>
                </a:solidFill>
                <a:sym typeface="Symbol" pitchFamily="18" charset="2"/>
              </a:rPr>
              <a:t>S.Landeros</a:t>
            </a:r>
            <a:r>
              <a:rPr lang="en-US" sz="900" dirty="0">
                <a:solidFill>
                  <a:srgbClr val="000000"/>
                </a:solidFill>
                <a:sym typeface="Symbol" pitchFamily="18" charset="2"/>
              </a:rPr>
              <a:t>, </a:t>
            </a:r>
            <a:r>
              <a:rPr lang="en-US" sz="900" dirty="0" err="1">
                <a:solidFill>
                  <a:srgbClr val="000000"/>
                </a:solidFill>
                <a:sym typeface="Symbol" pitchFamily="18" charset="2"/>
              </a:rPr>
              <a:t>M.Calvo</a:t>
            </a:r>
            <a:r>
              <a:rPr lang="en-US" sz="900" dirty="0">
                <a:solidFill>
                  <a:srgbClr val="000000"/>
                </a:solidFill>
                <a:sym typeface="Symbol" pitchFamily="18" charset="2"/>
              </a:rPr>
              <a:t>, </a:t>
            </a:r>
            <a:r>
              <a:rPr lang="en-US" sz="900" dirty="0" err="1">
                <a:solidFill>
                  <a:srgbClr val="000000"/>
                </a:solidFill>
                <a:sym typeface="Symbol" pitchFamily="18" charset="2"/>
              </a:rPr>
              <a:t>R.martínez</a:t>
            </a:r>
            <a:endParaRPr lang="en-US" sz="900" dirty="0">
              <a:solidFill>
                <a:srgbClr val="000000"/>
              </a:solidFill>
            </a:endParaRPr>
          </a:p>
        </p:txBody>
      </p:sp>
      <p:sp>
        <p:nvSpPr>
          <p:cNvPr id="9222" name="Rectangle 141"/>
          <p:cNvSpPr>
            <a:spLocks noGrp="1" noChangeArrowheads="1"/>
          </p:cNvSpPr>
          <p:nvPr>
            <p:ph type="body" idx="1"/>
          </p:nvPr>
        </p:nvSpPr>
        <p:spPr bwMode="auto">
          <a:xfrm>
            <a:off x="457200" y="1412875"/>
            <a:ext cx="82296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Haga clic para modificar el estilo de texto del patrón</a:t>
            </a:r>
          </a:p>
          <a:p>
            <a:pPr lvl="1"/>
            <a:r>
              <a:rPr lang="en-GB" smtClean="0"/>
              <a:t>Segundo nivel</a:t>
            </a:r>
          </a:p>
          <a:p>
            <a:pPr lvl="2"/>
            <a:r>
              <a:rPr lang="en-GB" smtClean="0"/>
              <a:t>Tercer nivel</a:t>
            </a:r>
          </a:p>
          <a:p>
            <a:pPr lvl="3"/>
            <a:r>
              <a:rPr lang="en-GB" smtClean="0"/>
              <a:t>Cuarto nivel</a:t>
            </a:r>
          </a:p>
          <a:p>
            <a:pPr lvl="4"/>
            <a:r>
              <a:rPr lang="en-GB" smtClean="0"/>
              <a:t>Quinto nivel</a:t>
            </a:r>
          </a:p>
        </p:txBody>
      </p:sp>
      <p:pic>
        <p:nvPicPr>
          <p:cNvPr id="9223" name="52 Imagen" descr="l.eps"/>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438" y="142875"/>
            <a:ext cx="1571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4" name="9 Conector recto"/>
          <p:cNvCxnSpPr>
            <a:cxnSpLocks noChangeShapeType="1"/>
          </p:cNvCxnSpPr>
          <p:nvPr/>
        </p:nvCxnSpPr>
        <p:spPr bwMode="auto">
          <a:xfrm flipV="1">
            <a:off x="1500188" y="6546850"/>
            <a:ext cx="7199312"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pic>
        <p:nvPicPr>
          <p:cNvPr id="9225" name="Picture 11" descr="undefined"/>
          <p:cNvPicPr>
            <a:picLocks noChangeAspect="1" noChangeArrowheads="1"/>
          </p:cNvPicPr>
          <p:nvPr/>
        </p:nvPicPr>
        <p:blipFill>
          <a:blip r:embed="rId17">
            <a:extLst>
              <a:ext uri="{28A0092B-C50C-407E-A947-70E740481C1C}">
                <a14:useLocalDpi xmlns:a14="http://schemas.microsoft.com/office/drawing/2010/main" val="0"/>
              </a:ext>
            </a:extLst>
          </a:blip>
          <a:srcRect l="4446" t="15506" r="2223" b="19382"/>
          <a:stretch>
            <a:fillRect/>
          </a:stretch>
        </p:blipFill>
        <p:spPr bwMode="auto">
          <a:xfrm>
            <a:off x="71438" y="6286500"/>
            <a:ext cx="135731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395"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 id="2147484388" r:id="rId10"/>
    <p:sldLayoutId id="2147484389" r:id="rId11"/>
    <p:sldLayoutId id="2147484396" r:id="rId12"/>
    <p:sldLayoutId id="2147484390" r:id="rId13"/>
    <p:sldLayoutId id="2147484391" r:id="rId14"/>
  </p:sldLayoutIdLst>
  <p:timing>
    <p:tnLst>
      <p:par>
        <p:cTn id="1" dur="indefinite" restart="never" nodeType="tmRoot"/>
      </p:par>
    </p:tnLst>
  </p:timing>
  <p:txStyles>
    <p:titleStyle>
      <a:lvl1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2pPr>
      <a:lvl3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3pPr>
      <a:lvl4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4pPr>
      <a:lvl5pPr algn="ctr" rtl="0" eaLnBrk="0" fontAlgn="base" hangingPunct="0">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5pPr>
      <a:lvl6pPr marL="457200" algn="ctr" rtl="0" eaLnBrk="1" fontAlgn="base" hangingPunct="1">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6pPr>
      <a:lvl7pPr marL="914400" algn="ctr" rtl="0" eaLnBrk="1" fontAlgn="base" hangingPunct="1">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7pPr>
      <a:lvl8pPr marL="1371600" algn="ctr" rtl="0" eaLnBrk="1" fontAlgn="base" hangingPunct="1">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8pPr>
      <a:lvl9pPr marL="1828800" algn="ctr" rtl="0" eaLnBrk="1" fontAlgn="base" hangingPunct="1">
        <a:spcBef>
          <a:spcPct val="0"/>
        </a:spcBef>
        <a:spcAft>
          <a:spcPct val="0"/>
        </a:spcAft>
        <a:defRPr sz="3200">
          <a:solidFill>
            <a:srgbClr val="FF0000"/>
          </a:solidFill>
          <a:effectLst>
            <a:outerShdw blurRad="38100" dist="38100" dir="2700000" algn="tl">
              <a:srgbClr val="C0C0C0"/>
            </a:outerShdw>
          </a:effectLst>
          <a:latin typeface="Arial" charset="0"/>
          <a:cs typeface="Arial" charset="0"/>
        </a:defRPr>
      </a:lvl9pPr>
    </p:titleStyle>
    <p:bodyStyle>
      <a:lvl1pPr marL="342900" indent="-342900" algn="l" rtl="0" eaLnBrk="0" fontAlgn="base" hangingPunct="0">
        <a:spcBef>
          <a:spcPct val="30000"/>
        </a:spcBef>
        <a:spcAft>
          <a:spcPct val="0"/>
        </a:spcAft>
        <a:buChar char="•"/>
        <a:defRPr sz="2300" b="1">
          <a:solidFill>
            <a:srgbClr val="000000"/>
          </a:solidFill>
          <a:latin typeface="+mn-lt"/>
          <a:ea typeface="+mn-ea"/>
          <a:cs typeface="+mn-cs"/>
        </a:defRPr>
      </a:lvl1pPr>
      <a:lvl2pPr marL="742950" indent="-285750" algn="l" rtl="0" eaLnBrk="0" fontAlgn="base" hangingPunct="0">
        <a:spcBef>
          <a:spcPct val="20000"/>
        </a:spcBef>
        <a:spcAft>
          <a:spcPct val="0"/>
        </a:spcAft>
        <a:buChar char="–"/>
        <a:defRPr sz="2100">
          <a:solidFill>
            <a:srgbClr val="000000"/>
          </a:solidFill>
          <a:latin typeface="+mn-lt"/>
        </a:defRPr>
      </a:lvl2pPr>
      <a:lvl3pPr marL="1143000" indent="-228600" algn="l" rtl="0" eaLnBrk="0" fontAlgn="base" hangingPunct="0">
        <a:spcBef>
          <a:spcPct val="20000"/>
        </a:spcBef>
        <a:spcAft>
          <a:spcPct val="0"/>
        </a:spcAft>
        <a:buChar char="•"/>
        <a:defRPr sz="2100">
          <a:solidFill>
            <a:srgbClr val="000000"/>
          </a:solidFill>
          <a:latin typeface="+mn-lt"/>
        </a:defRPr>
      </a:lvl3pPr>
      <a:lvl4pPr marL="1598613" indent="-228600" algn="l" rtl="0" eaLnBrk="0" fontAlgn="base" hangingPunct="0">
        <a:spcBef>
          <a:spcPct val="20000"/>
        </a:spcBef>
        <a:spcAft>
          <a:spcPct val="0"/>
        </a:spcAft>
        <a:buChar char="–"/>
        <a:defRPr sz="1900">
          <a:solidFill>
            <a:srgbClr val="000000"/>
          </a:solidFill>
          <a:latin typeface="+mn-lt"/>
        </a:defRPr>
      </a:lvl4pPr>
      <a:lvl5pPr marL="2057400" indent="-228600" algn="l" rtl="0" eaLnBrk="0" fontAlgn="base" hangingPunct="0">
        <a:spcBef>
          <a:spcPct val="20000"/>
        </a:spcBef>
        <a:spcAft>
          <a:spcPct val="0"/>
        </a:spcAft>
        <a:buChar char="»"/>
        <a:defRPr sz="1900">
          <a:solidFill>
            <a:srgbClr val="000000"/>
          </a:solidFill>
          <a:latin typeface="+mn-lt"/>
        </a:defRPr>
      </a:lvl5pPr>
      <a:lvl6pPr marL="2514600" indent="-228600" algn="l" rtl="0" eaLnBrk="1" fontAlgn="base" hangingPunct="1">
        <a:spcBef>
          <a:spcPct val="20000"/>
        </a:spcBef>
        <a:spcAft>
          <a:spcPct val="0"/>
        </a:spcAft>
        <a:buChar char="»"/>
        <a:defRPr sz="1900">
          <a:solidFill>
            <a:srgbClr val="000000"/>
          </a:solidFill>
          <a:latin typeface="+mn-lt"/>
        </a:defRPr>
      </a:lvl6pPr>
      <a:lvl7pPr marL="2971800" indent="-228600" algn="l" rtl="0" eaLnBrk="1" fontAlgn="base" hangingPunct="1">
        <a:spcBef>
          <a:spcPct val="20000"/>
        </a:spcBef>
        <a:spcAft>
          <a:spcPct val="0"/>
        </a:spcAft>
        <a:buChar char="»"/>
        <a:defRPr sz="1900">
          <a:solidFill>
            <a:srgbClr val="000000"/>
          </a:solidFill>
          <a:latin typeface="+mn-lt"/>
        </a:defRPr>
      </a:lvl7pPr>
      <a:lvl8pPr marL="3429000" indent="-228600" algn="l" rtl="0" eaLnBrk="1" fontAlgn="base" hangingPunct="1">
        <a:spcBef>
          <a:spcPct val="20000"/>
        </a:spcBef>
        <a:spcAft>
          <a:spcPct val="0"/>
        </a:spcAft>
        <a:buChar char="»"/>
        <a:defRPr sz="1900">
          <a:solidFill>
            <a:srgbClr val="000000"/>
          </a:solidFill>
          <a:latin typeface="+mn-lt"/>
        </a:defRPr>
      </a:lvl8pPr>
      <a:lvl9pPr marL="3886200" indent="-228600" algn="l" rtl="0" eaLnBrk="1" fontAlgn="base" hangingPunct="1">
        <a:spcBef>
          <a:spcPct val="20000"/>
        </a:spcBef>
        <a:spcAft>
          <a:spcPct val="0"/>
        </a:spcAft>
        <a:buChar char="»"/>
        <a:defRPr sz="1900">
          <a:solidFill>
            <a:srgbClr val="000000"/>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3.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3.xml"/></Relationships>
</file>

<file path=ppt/slides/_rels/slide10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3.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3.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3.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8.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50.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3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8.xml"/><Relationship Id="rId1" Type="http://schemas.openxmlformats.org/officeDocument/2006/relationships/vmlDrawing" Target="../drawings/vmlDrawing2.vml"/><Relationship Id="rId4" Type="http://schemas.openxmlformats.org/officeDocument/2006/relationships/image" Target="../media/image52.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8.xml"/><Relationship Id="rId1" Type="http://schemas.openxmlformats.org/officeDocument/2006/relationships/vmlDrawing" Target="../drawings/vmlDrawing3.vml"/><Relationship Id="rId4" Type="http://schemas.openxmlformats.org/officeDocument/2006/relationships/image" Target="../media/image53.wmf"/></Relationships>
</file>

<file path=ppt/slides/_rels/slide123.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3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8.xml"/><Relationship Id="rId1" Type="http://schemas.openxmlformats.org/officeDocument/2006/relationships/vmlDrawing" Target="../drawings/vmlDrawing4.vml"/><Relationship Id="rId4" Type="http://schemas.openxmlformats.org/officeDocument/2006/relationships/image" Target="../media/image55.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8.xml"/><Relationship Id="rId1" Type="http://schemas.openxmlformats.org/officeDocument/2006/relationships/vmlDrawing" Target="../drawings/vmlDrawing5.vml"/><Relationship Id="rId4" Type="http://schemas.openxmlformats.org/officeDocument/2006/relationships/image" Target="../media/image56.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8.xml"/><Relationship Id="rId1" Type="http://schemas.openxmlformats.org/officeDocument/2006/relationships/vmlDrawing" Target="../drawings/vmlDrawing6.vml"/><Relationship Id="rId6" Type="http://schemas.openxmlformats.org/officeDocument/2006/relationships/image" Target="../media/image58.wmf"/><Relationship Id="rId5" Type="http://schemas.openxmlformats.org/officeDocument/2006/relationships/oleObject" Target="../embeddings/oleObject9.bin"/><Relationship Id="rId4" Type="http://schemas.openxmlformats.org/officeDocument/2006/relationships/image" Target="../media/image5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3.xml"/></Relationships>
</file>

<file path=ppt/slides/_rels/slide1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3.xml"/></Relationships>
</file>

<file path=ppt/slides/_rels/slide16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3.xml"/></Relationships>
</file>

<file path=ppt/slides/_rels/slide16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3.xml"/></Relationships>
</file>

<file path=ppt/slides/_rels/slide16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3.xml"/></Relationships>
</file>

<file path=ppt/slides/_rels/slide16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3.xml"/></Relationships>
</file>

<file path=ppt/slides/_rels/slide16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2.xml"/></Relationships>
</file>

<file path=ppt/slides/_rels/slide19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2.xml"/></Relationships>
</file>

<file path=ppt/slides/_rels/slide19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2.xml"/></Relationships>
</file>

<file path=ppt/slides/_rels/slide19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32.xml"/></Relationships>
</file>

<file path=ppt/slides/_rels/slide20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2.xml"/></Relationships>
</file>

<file path=ppt/slides/_rels/slide21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9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3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3.xml"/></Relationships>
</file>

<file path=ppt/slides/_rels/slide2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3.xml"/></Relationships>
</file>

<file path=ppt/slides/_rels/slide2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3.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3.xml"/></Relationships>
</file>

<file path=ppt/slides/_rels/slide9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sz="quarter"/>
          </p:nvPr>
        </p:nvSpPr>
        <p:spPr>
          <a:xfrm>
            <a:off x="685800" y="2571750"/>
            <a:ext cx="7772400" cy="842963"/>
          </a:xfrm>
        </p:spPr>
        <p:txBody>
          <a:bodyPr/>
          <a:lstStyle/>
          <a:p>
            <a:pPr eaLnBrk="1" hangingPunct="1">
              <a:defRPr/>
            </a:pPr>
            <a:r>
              <a:rPr lang="es-ES" dirty="0" smtClean="0"/>
              <a:t/>
            </a:r>
            <a:br>
              <a:rPr lang="es-ES" dirty="0" smtClean="0"/>
            </a:br>
            <a:r>
              <a:rPr lang="es-ES" dirty="0" smtClean="0"/>
              <a:t/>
            </a:r>
            <a:br>
              <a:rPr lang="es-ES" dirty="0" smtClean="0"/>
            </a:br>
            <a:r>
              <a:rPr lang="es-ES" dirty="0" smtClean="0"/>
              <a:t>SPACE PROJECT</a:t>
            </a:r>
            <a:br>
              <a:rPr lang="es-ES" dirty="0" smtClean="0"/>
            </a:br>
            <a:r>
              <a:rPr lang="es-ES" dirty="0" err="1" smtClean="0"/>
              <a:t>Communication</a:t>
            </a:r>
            <a:r>
              <a:rPr lang="es-ES" dirty="0" smtClean="0"/>
              <a:t> </a:t>
            </a:r>
            <a:r>
              <a:rPr lang="es-ES" dirty="0" err="1" smtClean="0"/>
              <a:t>Satellite</a:t>
            </a:r>
            <a:r>
              <a:rPr lang="es-ES" dirty="0" smtClean="0"/>
              <a:t> Project</a:t>
            </a:r>
            <a:br>
              <a:rPr lang="es-ES" dirty="0" smtClean="0"/>
            </a:br>
            <a:r>
              <a:rPr lang="es-ES" dirty="0" smtClean="0"/>
              <a:t>(Solidaridad </a:t>
            </a:r>
            <a:r>
              <a:rPr lang="es-ES" dirty="0" err="1" smtClean="0"/>
              <a:t>Mexican</a:t>
            </a:r>
            <a:r>
              <a:rPr lang="es-ES" dirty="0" smtClean="0"/>
              <a:t> </a:t>
            </a:r>
            <a:r>
              <a:rPr lang="es-ES" dirty="0" err="1" smtClean="0"/>
              <a:t>Satellite</a:t>
            </a:r>
            <a:r>
              <a:rPr lang="es-ES" dirty="0" smtClean="0"/>
              <a:t>)</a:t>
            </a:r>
            <a:br>
              <a:rPr lang="es-ES" dirty="0" smtClean="0"/>
            </a:br>
            <a:endParaRPr lang="es-ES" dirty="0" smtClean="0"/>
          </a:p>
        </p:txBody>
      </p:sp>
      <p:sp>
        <p:nvSpPr>
          <p:cNvPr id="15363" name="Rectangle 3"/>
          <p:cNvSpPr>
            <a:spLocks noGrp="1" noChangeArrowheads="1"/>
          </p:cNvSpPr>
          <p:nvPr>
            <p:ph type="subTitle" sz="quarter" idx="1"/>
          </p:nvPr>
        </p:nvSpPr>
        <p:spPr>
          <a:xfrm>
            <a:off x="714375" y="4572000"/>
            <a:ext cx="7715250" cy="500063"/>
          </a:xfrm>
        </p:spPr>
        <p:txBody>
          <a:bodyPr/>
          <a:lstStyle/>
          <a:p>
            <a:pPr eaLnBrk="1" hangingPunct="1">
              <a:defRPr/>
            </a:pPr>
            <a:r>
              <a:rPr lang="es-ES" smtClean="0"/>
              <a:t>Salvador Landeros, Miguel Calvo, Ramón Martínez</a:t>
            </a:r>
          </a:p>
          <a:p>
            <a:pPr eaLnBrk="1" hangingPunct="1">
              <a:defRPr/>
            </a:pPr>
            <a:endParaRPr lang="es-E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188913"/>
            <a:ext cx="6985000" cy="865187"/>
          </a:xfrm>
        </p:spPr>
        <p:txBody>
          <a:bodyPr/>
          <a:lstStyle/>
          <a:p>
            <a:pPr eaLnBrk="1" hangingPunct="1">
              <a:defRPr/>
            </a:pPr>
            <a:r>
              <a:rPr lang="es-MX" dirty="0" smtClean="0"/>
              <a:t>Position and </a:t>
            </a:r>
            <a:r>
              <a:rPr lang="es-MX" dirty="0" err="1" smtClean="0"/>
              <a:t>neighboring</a:t>
            </a:r>
            <a:r>
              <a:rPr lang="es-MX" dirty="0" smtClean="0"/>
              <a:t> of </a:t>
            </a:r>
            <a:r>
              <a:rPr lang="es-MX" dirty="0" err="1" smtClean="0"/>
              <a:t>the</a:t>
            </a:r>
            <a:r>
              <a:rPr lang="es-MX" dirty="0" smtClean="0"/>
              <a:t/>
            </a:r>
            <a:br>
              <a:rPr lang="es-MX" dirty="0" smtClean="0"/>
            </a:br>
            <a:r>
              <a:rPr lang="es-MX" dirty="0" smtClean="0"/>
              <a:t>Solidaridad </a:t>
            </a:r>
            <a:r>
              <a:rPr lang="es-MX" dirty="0" err="1" smtClean="0"/>
              <a:t>Satellites</a:t>
            </a:r>
            <a:endParaRPr lang="es-MX" dirty="0" smtClean="0"/>
          </a:p>
        </p:txBody>
      </p:sp>
      <p:grpSp>
        <p:nvGrpSpPr>
          <p:cNvPr id="19459" name="48 Grupo"/>
          <p:cNvGrpSpPr>
            <a:grpSpLocks/>
          </p:cNvGrpSpPr>
          <p:nvPr/>
        </p:nvGrpSpPr>
        <p:grpSpPr bwMode="auto">
          <a:xfrm>
            <a:off x="571500" y="1571625"/>
            <a:ext cx="8143875" cy="4357688"/>
            <a:chOff x="500034" y="1500174"/>
            <a:chExt cx="8143932" cy="4357718"/>
          </a:xfrm>
        </p:grpSpPr>
        <p:grpSp>
          <p:nvGrpSpPr>
            <p:cNvPr id="19460" name="26 Grupo"/>
            <p:cNvGrpSpPr>
              <a:grpSpLocks/>
            </p:cNvGrpSpPr>
            <p:nvPr/>
          </p:nvGrpSpPr>
          <p:grpSpPr bwMode="auto">
            <a:xfrm>
              <a:off x="500034" y="1500174"/>
              <a:ext cx="8143932" cy="4357718"/>
              <a:chOff x="432799" y="1571612"/>
              <a:chExt cx="8143932" cy="4357718"/>
            </a:xfrm>
          </p:grpSpPr>
          <p:sp>
            <p:nvSpPr>
              <p:cNvPr id="4" name="3 Rectángulo"/>
              <p:cNvSpPr/>
              <p:nvPr/>
            </p:nvSpPr>
            <p:spPr bwMode="auto">
              <a:xfrm>
                <a:off x="432799" y="1571612"/>
                <a:ext cx="8143932" cy="435771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3" name="12 Forma libre"/>
              <p:cNvSpPr/>
              <p:nvPr/>
            </p:nvSpPr>
            <p:spPr bwMode="auto">
              <a:xfrm>
                <a:off x="642350" y="3349624"/>
                <a:ext cx="7715304" cy="935044"/>
              </a:xfrm>
              <a:custGeom>
                <a:avLst/>
                <a:gdLst>
                  <a:gd name="connsiteX0" fmla="*/ 0 w 8112642"/>
                  <a:gd name="connsiteY0" fmla="*/ 935665 h 935665"/>
                  <a:gd name="connsiteX1" fmla="*/ 4051005 w 8112642"/>
                  <a:gd name="connsiteY1" fmla="*/ 0 h 935665"/>
                  <a:gd name="connsiteX2" fmla="*/ 8112642 w 8112642"/>
                  <a:gd name="connsiteY2" fmla="*/ 935665 h 935665"/>
                </a:gdLst>
                <a:ahLst/>
                <a:cxnLst>
                  <a:cxn ang="0">
                    <a:pos x="connsiteX0" y="connsiteY0"/>
                  </a:cxn>
                  <a:cxn ang="0">
                    <a:pos x="connsiteX1" y="connsiteY1"/>
                  </a:cxn>
                  <a:cxn ang="0">
                    <a:pos x="connsiteX2" y="connsiteY2"/>
                  </a:cxn>
                </a:cxnLst>
                <a:rect l="l" t="t" r="r" b="b"/>
                <a:pathLst>
                  <a:path w="8112642" h="935665">
                    <a:moveTo>
                      <a:pt x="0" y="935665"/>
                    </a:moveTo>
                    <a:cubicBezTo>
                      <a:pt x="1349449" y="467832"/>
                      <a:pt x="2698898" y="0"/>
                      <a:pt x="4051005" y="0"/>
                    </a:cubicBezTo>
                    <a:cubicBezTo>
                      <a:pt x="5403112" y="0"/>
                      <a:pt x="6757877" y="467832"/>
                      <a:pt x="8112642" y="935665"/>
                    </a:cubicBezTo>
                  </a:path>
                </a:pathLst>
              </a:custGeom>
              <a:ln w="44450">
                <a:solidFill>
                  <a:srgbClr val="43661C"/>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4" name="13 Elipse"/>
              <p:cNvSpPr/>
              <p:nvPr/>
            </p:nvSpPr>
            <p:spPr bwMode="auto">
              <a:xfrm>
                <a:off x="928102" y="3857628"/>
                <a:ext cx="431803" cy="431803"/>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5" name="14 Elipse"/>
              <p:cNvSpPr/>
              <p:nvPr/>
            </p:nvSpPr>
            <p:spPr bwMode="auto">
              <a:xfrm>
                <a:off x="1782183" y="3571876"/>
                <a:ext cx="431803" cy="431803"/>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6" name="15 Elipse"/>
              <p:cNvSpPr/>
              <p:nvPr/>
            </p:nvSpPr>
            <p:spPr bwMode="auto">
              <a:xfrm>
                <a:off x="7571837" y="3857628"/>
                <a:ext cx="431803" cy="431803"/>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7" name="16 Elipse"/>
              <p:cNvSpPr/>
              <p:nvPr/>
            </p:nvSpPr>
            <p:spPr bwMode="auto">
              <a:xfrm>
                <a:off x="6711406" y="3571876"/>
                <a:ext cx="431803" cy="43180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s-MX" b="0">
                  <a:effectLst>
                    <a:outerShdw blurRad="38100" dist="38100" dir="2700000" algn="tl">
                      <a:srgbClr val="000000">
                        <a:alpha val="43137"/>
                      </a:srgbClr>
                    </a:outerShdw>
                  </a:effectLst>
                </a:endParaRPr>
              </a:p>
            </p:txBody>
          </p:sp>
          <p:sp>
            <p:nvSpPr>
              <p:cNvPr id="18" name="17 Elipse"/>
              <p:cNvSpPr/>
              <p:nvPr/>
            </p:nvSpPr>
            <p:spPr bwMode="auto">
              <a:xfrm>
                <a:off x="5282646" y="3143248"/>
                <a:ext cx="431803" cy="43180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s-MX" b="0">
                  <a:effectLst>
                    <a:outerShdw blurRad="38100" dist="38100" dir="2700000" algn="tl">
                      <a:srgbClr val="000000">
                        <a:alpha val="43137"/>
                      </a:srgbClr>
                    </a:outerShdw>
                  </a:effectLst>
                </a:endParaRPr>
              </a:p>
            </p:txBody>
          </p:sp>
          <p:sp>
            <p:nvSpPr>
              <p:cNvPr id="19" name="18 Elipse"/>
              <p:cNvSpPr/>
              <p:nvPr/>
            </p:nvSpPr>
            <p:spPr bwMode="auto">
              <a:xfrm>
                <a:off x="3585596" y="3143248"/>
                <a:ext cx="431803" cy="431803"/>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pic>
            <p:nvPicPr>
              <p:cNvPr id="19490" name="21 Imagen" descr="morelos.jp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00760" y="3000372"/>
                <a:ext cx="589214" cy="92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1" name="22 Imagen" descr="solidaridad.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384644">
                <a:off x="2713155" y="2730281"/>
                <a:ext cx="473679"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2" name="23 Imagen" descr="solidaridad.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02921">
                <a:off x="4445883" y="2510387"/>
                <a:ext cx="473679"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24 Elipse"/>
              <p:cNvSpPr/>
              <p:nvPr/>
            </p:nvSpPr>
            <p:spPr bwMode="auto">
              <a:xfrm>
                <a:off x="6714581" y="3571876"/>
                <a:ext cx="431803" cy="431803"/>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26" name="25 Elipse"/>
              <p:cNvSpPr/>
              <p:nvPr/>
            </p:nvSpPr>
            <p:spPr bwMode="auto">
              <a:xfrm>
                <a:off x="5285821" y="3143248"/>
                <a:ext cx="431803" cy="431803"/>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sp>
          <p:nvSpPr>
            <p:cNvPr id="28" name="27 CuadroTexto"/>
            <p:cNvSpPr txBox="1"/>
            <p:nvPr/>
          </p:nvSpPr>
          <p:spPr>
            <a:xfrm>
              <a:off x="714349" y="3357562"/>
              <a:ext cx="1000132" cy="307977"/>
            </a:xfrm>
            <a:prstGeom prst="rect">
              <a:avLst/>
            </a:prstGeom>
            <a:noFill/>
          </p:spPr>
          <p:txBody>
            <a:bodyPr>
              <a:spAutoFit/>
            </a:bodyPr>
            <a:lstStyle/>
            <a:p>
              <a:pPr algn="ctr">
                <a:defRPr/>
              </a:pPr>
              <a:r>
                <a:rPr lang="es-MX" sz="1400" b="0" dirty="0">
                  <a:solidFill>
                    <a:schemeClr val="accent6"/>
                  </a:solidFill>
                </a:rPr>
                <a:t>GSTAR 2</a:t>
              </a:r>
            </a:p>
          </p:txBody>
        </p:sp>
        <p:sp>
          <p:nvSpPr>
            <p:cNvPr id="29" name="28 CuadroTexto"/>
            <p:cNvSpPr txBox="1"/>
            <p:nvPr/>
          </p:nvSpPr>
          <p:spPr>
            <a:xfrm>
              <a:off x="1571605" y="3192461"/>
              <a:ext cx="1000132" cy="307977"/>
            </a:xfrm>
            <a:prstGeom prst="rect">
              <a:avLst/>
            </a:prstGeom>
            <a:noFill/>
          </p:spPr>
          <p:txBody>
            <a:bodyPr>
              <a:spAutoFit/>
            </a:bodyPr>
            <a:lstStyle/>
            <a:p>
              <a:pPr algn="ctr">
                <a:defRPr/>
              </a:pPr>
              <a:r>
                <a:rPr lang="es-MX" sz="1400" b="0" dirty="0">
                  <a:solidFill>
                    <a:schemeClr val="accent6"/>
                  </a:solidFill>
                </a:rPr>
                <a:t>ANIK E2</a:t>
              </a:r>
            </a:p>
          </p:txBody>
        </p:sp>
        <p:sp>
          <p:nvSpPr>
            <p:cNvPr id="30" name="29 CuadroTexto"/>
            <p:cNvSpPr txBox="1"/>
            <p:nvPr/>
          </p:nvSpPr>
          <p:spPr>
            <a:xfrm>
              <a:off x="2428861" y="1928802"/>
              <a:ext cx="1643073" cy="307977"/>
            </a:xfrm>
            <a:prstGeom prst="rect">
              <a:avLst/>
            </a:prstGeom>
            <a:noFill/>
          </p:spPr>
          <p:txBody>
            <a:bodyPr>
              <a:spAutoFit/>
            </a:bodyPr>
            <a:lstStyle/>
            <a:p>
              <a:pPr algn="ctr">
                <a:defRPr/>
              </a:pPr>
              <a:r>
                <a:rPr lang="es-MX" sz="1400" b="0" dirty="0">
                  <a:solidFill>
                    <a:schemeClr val="accent6"/>
                  </a:solidFill>
                </a:rPr>
                <a:t>SOLIDARIDAD 1</a:t>
              </a:r>
            </a:p>
          </p:txBody>
        </p:sp>
        <p:sp>
          <p:nvSpPr>
            <p:cNvPr id="31" name="30 CuadroTexto"/>
            <p:cNvSpPr txBox="1"/>
            <p:nvPr/>
          </p:nvSpPr>
          <p:spPr>
            <a:xfrm>
              <a:off x="3402004" y="2763833"/>
              <a:ext cx="1000132" cy="307977"/>
            </a:xfrm>
            <a:prstGeom prst="rect">
              <a:avLst/>
            </a:prstGeom>
            <a:noFill/>
          </p:spPr>
          <p:txBody>
            <a:bodyPr>
              <a:spAutoFit/>
            </a:bodyPr>
            <a:lstStyle/>
            <a:p>
              <a:pPr algn="ctr">
                <a:defRPr/>
              </a:pPr>
              <a:r>
                <a:rPr lang="es-MX" sz="1400" b="0" dirty="0">
                  <a:solidFill>
                    <a:schemeClr val="accent6"/>
                  </a:solidFill>
                </a:rPr>
                <a:t>ANIK E1</a:t>
              </a:r>
            </a:p>
          </p:txBody>
        </p:sp>
        <p:sp>
          <p:nvSpPr>
            <p:cNvPr id="32" name="31 CuadroTexto"/>
            <p:cNvSpPr txBox="1"/>
            <p:nvPr/>
          </p:nvSpPr>
          <p:spPr>
            <a:xfrm>
              <a:off x="4214810" y="1714488"/>
              <a:ext cx="1857388" cy="307977"/>
            </a:xfrm>
            <a:prstGeom prst="rect">
              <a:avLst/>
            </a:prstGeom>
            <a:noFill/>
          </p:spPr>
          <p:txBody>
            <a:bodyPr>
              <a:spAutoFit/>
            </a:bodyPr>
            <a:lstStyle/>
            <a:p>
              <a:pPr algn="ctr">
                <a:defRPr/>
              </a:pPr>
              <a:r>
                <a:rPr lang="es-MX" sz="1400" b="0" dirty="0">
                  <a:solidFill>
                    <a:schemeClr val="accent6"/>
                  </a:solidFill>
                </a:rPr>
                <a:t>SOLIDARIDAD 2</a:t>
              </a:r>
            </a:p>
          </p:txBody>
        </p:sp>
        <p:sp>
          <p:nvSpPr>
            <p:cNvPr id="33" name="32 CuadroTexto"/>
            <p:cNvSpPr txBox="1"/>
            <p:nvPr/>
          </p:nvSpPr>
          <p:spPr>
            <a:xfrm>
              <a:off x="5143505" y="2763833"/>
              <a:ext cx="1000132" cy="307977"/>
            </a:xfrm>
            <a:prstGeom prst="rect">
              <a:avLst/>
            </a:prstGeom>
            <a:noFill/>
          </p:spPr>
          <p:txBody>
            <a:bodyPr>
              <a:spAutoFit/>
            </a:bodyPr>
            <a:lstStyle/>
            <a:p>
              <a:pPr algn="ctr">
                <a:defRPr/>
              </a:pPr>
              <a:r>
                <a:rPr lang="es-MX" sz="1400" b="0" dirty="0">
                  <a:solidFill>
                    <a:schemeClr val="accent6"/>
                  </a:solidFill>
                </a:rPr>
                <a:t>ANIK C3</a:t>
              </a:r>
            </a:p>
          </p:txBody>
        </p:sp>
        <p:sp>
          <p:nvSpPr>
            <p:cNvPr id="34" name="33 CuadroTexto"/>
            <p:cNvSpPr txBox="1"/>
            <p:nvPr/>
          </p:nvSpPr>
          <p:spPr>
            <a:xfrm>
              <a:off x="6572265" y="3192461"/>
              <a:ext cx="1000132" cy="307977"/>
            </a:xfrm>
            <a:prstGeom prst="rect">
              <a:avLst/>
            </a:prstGeom>
            <a:noFill/>
          </p:spPr>
          <p:txBody>
            <a:bodyPr>
              <a:spAutoFit/>
            </a:bodyPr>
            <a:lstStyle/>
            <a:p>
              <a:pPr algn="ctr">
                <a:defRPr/>
              </a:pPr>
              <a:r>
                <a:rPr lang="es-MX" sz="1400" b="0" dirty="0">
                  <a:solidFill>
                    <a:schemeClr val="accent6"/>
                  </a:solidFill>
                </a:rPr>
                <a:t>ANIK C1</a:t>
              </a:r>
            </a:p>
          </p:txBody>
        </p:sp>
        <p:sp>
          <p:nvSpPr>
            <p:cNvPr id="35" name="34 CuadroTexto"/>
            <p:cNvSpPr txBox="1"/>
            <p:nvPr/>
          </p:nvSpPr>
          <p:spPr>
            <a:xfrm>
              <a:off x="7429521" y="3478213"/>
              <a:ext cx="1000132" cy="307977"/>
            </a:xfrm>
            <a:prstGeom prst="rect">
              <a:avLst/>
            </a:prstGeom>
            <a:noFill/>
          </p:spPr>
          <p:txBody>
            <a:bodyPr>
              <a:spAutoFit/>
            </a:bodyPr>
            <a:lstStyle/>
            <a:p>
              <a:pPr algn="ctr">
                <a:defRPr/>
              </a:pPr>
              <a:r>
                <a:rPr lang="es-MX" sz="1400" b="0" dirty="0">
                  <a:solidFill>
                    <a:schemeClr val="accent6"/>
                  </a:solidFill>
                </a:rPr>
                <a:t>GSTAR 1</a:t>
              </a:r>
            </a:p>
          </p:txBody>
        </p:sp>
        <p:sp>
          <p:nvSpPr>
            <p:cNvPr id="36" name="35 CuadroTexto"/>
            <p:cNvSpPr txBox="1"/>
            <p:nvPr/>
          </p:nvSpPr>
          <p:spPr>
            <a:xfrm>
              <a:off x="6000761" y="2620957"/>
              <a:ext cx="1428760" cy="307977"/>
            </a:xfrm>
            <a:prstGeom prst="rect">
              <a:avLst/>
            </a:prstGeom>
            <a:noFill/>
          </p:spPr>
          <p:txBody>
            <a:bodyPr>
              <a:spAutoFit/>
            </a:bodyPr>
            <a:lstStyle/>
            <a:p>
              <a:pPr algn="ctr">
                <a:defRPr/>
              </a:pPr>
              <a:r>
                <a:rPr lang="es-MX" sz="1400" b="0" dirty="0">
                  <a:solidFill>
                    <a:schemeClr val="accent6"/>
                  </a:solidFill>
                </a:rPr>
                <a:t>MORELOS II</a:t>
              </a:r>
            </a:p>
          </p:txBody>
        </p:sp>
        <p:sp>
          <p:nvSpPr>
            <p:cNvPr id="37" name="36 Flecha abajo"/>
            <p:cNvSpPr/>
            <p:nvPr/>
          </p:nvSpPr>
          <p:spPr bwMode="auto">
            <a:xfrm>
              <a:off x="3143241" y="2285992"/>
              <a:ext cx="214313" cy="357189"/>
            </a:xfrm>
            <a:prstGeom prst="downArrow">
              <a:avLst/>
            </a:prstGeom>
            <a:solidFill>
              <a:srgbClr val="C00000"/>
            </a:solidFill>
            <a:ln w="9525" cap="flat" cmpd="sng" algn="ctr">
              <a:solidFill>
                <a:schemeClr val="tx1"/>
              </a:solidFill>
              <a:prstDash val="solid"/>
              <a:round/>
              <a:headEnd type="none" w="med" len="med"/>
              <a:tailEnd type="none" w="med" len="med"/>
            </a:ln>
            <a:effectLst/>
          </p:spPr>
          <p:txBody>
            <a:bodyPr/>
            <a:lstStyle/>
            <a:p>
              <a:pPr>
                <a:defRPr/>
              </a:pPr>
              <a:endParaRPr lang="es-MX" b="0">
                <a:effectLst>
                  <a:outerShdw blurRad="38100" dist="38100" dir="2700000" algn="tl">
                    <a:srgbClr val="000000">
                      <a:alpha val="43137"/>
                    </a:srgbClr>
                  </a:outerShdw>
                </a:effectLst>
              </a:endParaRPr>
            </a:p>
          </p:txBody>
        </p:sp>
        <p:sp>
          <p:nvSpPr>
            <p:cNvPr id="38" name="37 Flecha abajo"/>
            <p:cNvSpPr/>
            <p:nvPr/>
          </p:nvSpPr>
          <p:spPr bwMode="auto">
            <a:xfrm>
              <a:off x="5000629" y="2000240"/>
              <a:ext cx="214313" cy="431803"/>
            </a:xfrm>
            <a:prstGeom prst="downArrow">
              <a:avLst/>
            </a:prstGeom>
            <a:solidFill>
              <a:srgbClr val="C00000"/>
            </a:solidFill>
            <a:ln w="9525" cap="flat" cmpd="sng" algn="ctr">
              <a:solidFill>
                <a:schemeClr val="tx1"/>
              </a:solidFill>
              <a:prstDash val="solid"/>
              <a:round/>
              <a:headEnd type="none" w="med" len="med"/>
              <a:tailEnd type="none" w="med" len="med"/>
            </a:ln>
            <a:effectLst/>
          </p:spPr>
          <p:txBody>
            <a:bodyPr/>
            <a:lstStyle/>
            <a:p>
              <a:pPr>
                <a:defRPr/>
              </a:pPr>
              <a:endParaRPr lang="es-MX" b="0">
                <a:effectLst>
                  <a:outerShdw blurRad="38100" dist="38100" dir="2700000" algn="tl">
                    <a:srgbClr val="000000">
                      <a:alpha val="43137"/>
                    </a:srgbClr>
                  </a:outerShdw>
                </a:effectLst>
              </a:endParaRPr>
            </a:p>
          </p:txBody>
        </p:sp>
        <p:sp>
          <p:nvSpPr>
            <p:cNvPr id="39" name="38 CuadroTexto"/>
            <p:cNvSpPr txBox="1"/>
            <p:nvPr/>
          </p:nvSpPr>
          <p:spPr>
            <a:xfrm>
              <a:off x="857225" y="4357694"/>
              <a:ext cx="776292" cy="307977"/>
            </a:xfrm>
            <a:prstGeom prst="rect">
              <a:avLst/>
            </a:prstGeom>
            <a:noFill/>
          </p:spPr>
          <p:txBody>
            <a:bodyPr>
              <a:spAutoFit/>
            </a:bodyPr>
            <a:lstStyle/>
            <a:p>
              <a:pPr algn="ctr">
                <a:defRPr/>
              </a:pPr>
              <a:r>
                <a:rPr lang="es-MX" sz="1400" b="0" dirty="0">
                  <a:solidFill>
                    <a:schemeClr val="accent6"/>
                  </a:solidFill>
                </a:rPr>
                <a:t>105°</a:t>
              </a:r>
            </a:p>
          </p:txBody>
        </p:sp>
        <p:sp>
          <p:nvSpPr>
            <p:cNvPr id="40" name="39 CuadroTexto"/>
            <p:cNvSpPr txBox="1"/>
            <p:nvPr/>
          </p:nvSpPr>
          <p:spPr>
            <a:xfrm>
              <a:off x="1684317" y="4013204"/>
              <a:ext cx="776293" cy="307977"/>
            </a:xfrm>
            <a:prstGeom prst="rect">
              <a:avLst/>
            </a:prstGeom>
            <a:noFill/>
          </p:spPr>
          <p:txBody>
            <a:bodyPr>
              <a:spAutoFit/>
            </a:bodyPr>
            <a:lstStyle/>
            <a:p>
              <a:pPr algn="ctr">
                <a:defRPr/>
              </a:pPr>
              <a:r>
                <a:rPr lang="es-MX" sz="1400" b="0" dirty="0">
                  <a:solidFill>
                    <a:schemeClr val="accent6"/>
                  </a:solidFill>
                </a:rPr>
                <a:t>107.3°</a:t>
              </a:r>
            </a:p>
          </p:txBody>
        </p:sp>
        <p:sp>
          <p:nvSpPr>
            <p:cNvPr id="41" name="40 CuadroTexto"/>
            <p:cNvSpPr txBox="1"/>
            <p:nvPr/>
          </p:nvSpPr>
          <p:spPr>
            <a:xfrm>
              <a:off x="2724138" y="3906841"/>
              <a:ext cx="776292" cy="307977"/>
            </a:xfrm>
            <a:prstGeom prst="rect">
              <a:avLst/>
            </a:prstGeom>
            <a:noFill/>
          </p:spPr>
          <p:txBody>
            <a:bodyPr>
              <a:spAutoFit/>
            </a:bodyPr>
            <a:lstStyle/>
            <a:p>
              <a:pPr algn="ctr">
                <a:defRPr/>
              </a:pPr>
              <a:r>
                <a:rPr lang="es-MX" sz="1400" b="0" dirty="0">
                  <a:solidFill>
                    <a:schemeClr val="accent6"/>
                  </a:solidFill>
                </a:rPr>
                <a:t>109.2°</a:t>
              </a:r>
            </a:p>
          </p:txBody>
        </p:sp>
        <p:sp>
          <p:nvSpPr>
            <p:cNvPr id="42" name="41 CuadroTexto"/>
            <p:cNvSpPr txBox="1"/>
            <p:nvPr/>
          </p:nvSpPr>
          <p:spPr>
            <a:xfrm>
              <a:off x="3497255" y="3540126"/>
              <a:ext cx="776293" cy="307977"/>
            </a:xfrm>
            <a:prstGeom prst="rect">
              <a:avLst/>
            </a:prstGeom>
            <a:noFill/>
          </p:spPr>
          <p:txBody>
            <a:bodyPr>
              <a:spAutoFit/>
            </a:bodyPr>
            <a:lstStyle/>
            <a:p>
              <a:pPr algn="ctr">
                <a:defRPr/>
              </a:pPr>
              <a:r>
                <a:rPr lang="es-MX" sz="1400" b="0" dirty="0">
                  <a:solidFill>
                    <a:schemeClr val="accent6"/>
                  </a:solidFill>
                </a:rPr>
                <a:t>111.1°</a:t>
              </a:r>
            </a:p>
          </p:txBody>
        </p:sp>
        <p:sp>
          <p:nvSpPr>
            <p:cNvPr id="43" name="42 CuadroTexto"/>
            <p:cNvSpPr txBox="1"/>
            <p:nvPr/>
          </p:nvSpPr>
          <p:spPr>
            <a:xfrm>
              <a:off x="4406899" y="3714752"/>
              <a:ext cx="776292" cy="307977"/>
            </a:xfrm>
            <a:prstGeom prst="rect">
              <a:avLst/>
            </a:prstGeom>
            <a:noFill/>
          </p:spPr>
          <p:txBody>
            <a:bodyPr>
              <a:spAutoFit/>
            </a:bodyPr>
            <a:lstStyle/>
            <a:p>
              <a:pPr algn="ctr">
                <a:defRPr/>
              </a:pPr>
              <a:r>
                <a:rPr lang="es-MX" sz="1400" b="0" dirty="0">
                  <a:solidFill>
                    <a:schemeClr val="accent6"/>
                  </a:solidFill>
                </a:rPr>
                <a:t>113.0°</a:t>
              </a:r>
            </a:p>
          </p:txBody>
        </p:sp>
        <p:sp>
          <p:nvSpPr>
            <p:cNvPr id="44" name="43 CuadroTexto"/>
            <p:cNvSpPr txBox="1"/>
            <p:nvPr/>
          </p:nvSpPr>
          <p:spPr>
            <a:xfrm>
              <a:off x="5153030" y="3571876"/>
              <a:ext cx="776292" cy="307977"/>
            </a:xfrm>
            <a:prstGeom prst="rect">
              <a:avLst/>
            </a:prstGeom>
            <a:noFill/>
          </p:spPr>
          <p:txBody>
            <a:bodyPr>
              <a:spAutoFit/>
            </a:bodyPr>
            <a:lstStyle/>
            <a:p>
              <a:pPr algn="ctr">
                <a:defRPr/>
              </a:pPr>
              <a:r>
                <a:rPr lang="es-MX" sz="1400" b="0" dirty="0">
                  <a:solidFill>
                    <a:schemeClr val="accent6"/>
                  </a:solidFill>
                </a:rPr>
                <a:t>114.9°</a:t>
              </a:r>
            </a:p>
          </p:txBody>
        </p:sp>
        <p:sp>
          <p:nvSpPr>
            <p:cNvPr id="45" name="44 CuadroTexto"/>
            <p:cNvSpPr txBox="1"/>
            <p:nvPr/>
          </p:nvSpPr>
          <p:spPr>
            <a:xfrm>
              <a:off x="5813434" y="3902079"/>
              <a:ext cx="776292" cy="307977"/>
            </a:xfrm>
            <a:prstGeom prst="rect">
              <a:avLst/>
            </a:prstGeom>
            <a:noFill/>
          </p:spPr>
          <p:txBody>
            <a:bodyPr>
              <a:spAutoFit/>
            </a:bodyPr>
            <a:lstStyle/>
            <a:p>
              <a:pPr algn="ctr">
                <a:defRPr/>
              </a:pPr>
              <a:r>
                <a:rPr lang="es-MX" sz="1400" b="0" dirty="0">
                  <a:solidFill>
                    <a:schemeClr val="accent6"/>
                  </a:solidFill>
                </a:rPr>
                <a:t>115.8°</a:t>
              </a:r>
            </a:p>
          </p:txBody>
        </p:sp>
        <p:sp>
          <p:nvSpPr>
            <p:cNvPr id="46" name="45 CuadroTexto"/>
            <p:cNvSpPr txBox="1"/>
            <p:nvPr/>
          </p:nvSpPr>
          <p:spPr>
            <a:xfrm>
              <a:off x="6581790" y="4000504"/>
              <a:ext cx="776292" cy="307977"/>
            </a:xfrm>
            <a:prstGeom prst="rect">
              <a:avLst/>
            </a:prstGeom>
            <a:noFill/>
          </p:spPr>
          <p:txBody>
            <a:bodyPr>
              <a:spAutoFit/>
            </a:bodyPr>
            <a:lstStyle/>
            <a:p>
              <a:pPr algn="ctr">
                <a:defRPr/>
              </a:pPr>
              <a:r>
                <a:rPr lang="es-MX" sz="1400" b="0" dirty="0">
                  <a:solidFill>
                    <a:schemeClr val="accent6"/>
                  </a:solidFill>
                </a:rPr>
                <a:t>118.7°</a:t>
              </a:r>
            </a:p>
          </p:txBody>
        </p:sp>
        <p:sp>
          <p:nvSpPr>
            <p:cNvPr id="47" name="46 CuadroTexto"/>
            <p:cNvSpPr txBox="1"/>
            <p:nvPr/>
          </p:nvSpPr>
          <p:spPr>
            <a:xfrm>
              <a:off x="7466033" y="4298956"/>
              <a:ext cx="776293" cy="307977"/>
            </a:xfrm>
            <a:prstGeom prst="rect">
              <a:avLst/>
            </a:prstGeom>
            <a:noFill/>
          </p:spPr>
          <p:txBody>
            <a:bodyPr>
              <a:spAutoFit/>
            </a:bodyPr>
            <a:lstStyle/>
            <a:p>
              <a:pPr algn="ctr">
                <a:defRPr/>
              </a:pPr>
              <a:r>
                <a:rPr lang="es-MX" sz="1400" b="0" dirty="0">
                  <a:solidFill>
                    <a:schemeClr val="accent6"/>
                  </a:solidFill>
                </a:rPr>
                <a:t>121.0°</a:t>
              </a:r>
            </a:p>
          </p:txBody>
        </p:sp>
        <p:sp>
          <p:nvSpPr>
            <p:cNvPr id="48" name="47 CuadroTexto"/>
            <p:cNvSpPr txBox="1"/>
            <p:nvPr/>
          </p:nvSpPr>
          <p:spPr>
            <a:xfrm>
              <a:off x="6858017" y="5429264"/>
              <a:ext cx="1714512" cy="338139"/>
            </a:xfrm>
            <a:prstGeom prst="rect">
              <a:avLst/>
            </a:prstGeom>
            <a:noFill/>
          </p:spPr>
          <p:txBody>
            <a:bodyPr>
              <a:spAutoFit/>
            </a:bodyPr>
            <a:lstStyle/>
            <a:p>
              <a:pPr algn="r">
                <a:defRPr/>
              </a:pPr>
              <a:r>
                <a:rPr lang="es-MX" sz="1600" b="0" dirty="0">
                  <a:solidFill>
                    <a:schemeClr val="accent6"/>
                  </a:solidFill>
                </a:rPr>
                <a:t>West Longitud</a:t>
              </a: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0"/>
            <a:ext cx="6985000" cy="865188"/>
          </a:xfrm>
        </p:spPr>
        <p:txBody>
          <a:bodyPr/>
          <a:lstStyle/>
          <a:p>
            <a:pPr eaLnBrk="1" hangingPunct="1">
              <a:defRPr/>
            </a:pPr>
            <a:r>
              <a:rPr lang="es-MX" dirty="0" err="1" smtClean="0"/>
              <a:t>Region</a:t>
            </a:r>
            <a:r>
              <a:rPr lang="es-MX" dirty="0" smtClean="0"/>
              <a:t> R5 Vertical </a:t>
            </a:r>
            <a:r>
              <a:rPr lang="es-MX" dirty="0" err="1" smtClean="0"/>
              <a:t>Receive</a:t>
            </a:r>
            <a:r>
              <a:rPr lang="es-MX" dirty="0" smtClean="0"/>
              <a:t> </a:t>
            </a:r>
            <a:r>
              <a:rPr lang="es-MX" dirty="0" err="1" smtClean="0"/>
              <a:t>Contours</a:t>
            </a:r>
            <a:endParaRPr lang="es-MX" dirty="0" smtClean="0"/>
          </a:p>
        </p:txBody>
      </p:sp>
      <p:pic>
        <p:nvPicPr>
          <p:cNvPr id="111619" name="3 Marcador de contenido" descr="Huella182.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76375" y="1196975"/>
            <a:ext cx="6259513" cy="5219700"/>
          </a:xfrm>
        </p:spPr>
      </p:pic>
      <p:sp>
        <p:nvSpPr>
          <p:cNvPr id="5" name="4 Rectángulo redondeado"/>
          <p:cNvSpPr/>
          <p:nvPr/>
        </p:nvSpPr>
        <p:spPr bwMode="auto">
          <a:xfrm>
            <a:off x="1473200" y="1214438"/>
            <a:ext cx="6286500"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0"/>
            <a:ext cx="6985000" cy="865188"/>
          </a:xfrm>
        </p:spPr>
        <p:txBody>
          <a:bodyPr/>
          <a:lstStyle/>
          <a:p>
            <a:pPr eaLnBrk="1" hangingPunct="1">
              <a:defRPr/>
            </a:pPr>
            <a:r>
              <a:rPr lang="es-MX" dirty="0" err="1" smtClean="0"/>
              <a:t>Region</a:t>
            </a:r>
            <a:r>
              <a:rPr lang="es-MX" dirty="0" smtClean="0"/>
              <a:t> R4 Horizontal </a:t>
            </a:r>
            <a:r>
              <a:rPr lang="es-MX" dirty="0" err="1" smtClean="0"/>
              <a:t>Transmit</a:t>
            </a:r>
            <a:r>
              <a:rPr lang="es-MX" dirty="0" smtClean="0"/>
              <a:t> </a:t>
            </a:r>
            <a:r>
              <a:rPr lang="es-MX" dirty="0" err="1" smtClean="0"/>
              <a:t>Contours</a:t>
            </a:r>
            <a:endParaRPr lang="es-MX" dirty="0" smtClean="0"/>
          </a:p>
        </p:txBody>
      </p:sp>
      <p:pic>
        <p:nvPicPr>
          <p:cNvPr id="112643" name="3 Marcador de contenido" descr="Huella187.JPG"/>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547813" y="1268413"/>
            <a:ext cx="6224587" cy="5219700"/>
          </a:xfrm>
        </p:spPr>
      </p:pic>
      <p:sp>
        <p:nvSpPr>
          <p:cNvPr id="5" name="4 Rectángulo redondeado"/>
          <p:cNvSpPr/>
          <p:nvPr/>
        </p:nvSpPr>
        <p:spPr bwMode="auto">
          <a:xfrm>
            <a:off x="1571625" y="1214438"/>
            <a:ext cx="6215063"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0"/>
            <a:ext cx="6985000" cy="865188"/>
          </a:xfrm>
        </p:spPr>
        <p:txBody>
          <a:bodyPr/>
          <a:lstStyle/>
          <a:p>
            <a:pPr eaLnBrk="1" hangingPunct="1">
              <a:defRPr/>
            </a:pPr>
            <a:r>
              <a:rPr lang="es-MX" dirty="0" smtClean="0"/>
              <a:t>R4 Horizontal </a:t>
            </a:r>
            <a:r>
              <a:rPr lang="es-MX" dirty="0" err="1" smtClean="0"/>
              <a:t>Receive</a:t>
            </a:r>
            <a:r>
              <a:rPr lang="es-MX" dirty="0" smtClean="0"/>
              <a:t> </a:t>
            </a:r>
            <a:r>
              <a:rPr lang="es-MX" dirty="0" err="1" smtClean="0"/>
              <a:t>Contours</a:t>
            </a:r>
            <a:endParaRPr lang="es-MX" dirty="0" smtClean="0"/>
          </a:p>
        </p:txBody>
      </p:sp>
      <p:pic>
        <p:nvPicPr>
          <p:cNvPr id="113667" name="3 Marcador de contenido" descr="Huella193.JPG"/>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547813" y="1268413"/>
            <a:ext cx="6284912" cy="5219700"/>
          </a:xfrm>
        </p:spPr>
      </p:pic>
      <p:sp>
        <p:nvSpPr>
          <p:cNvPr id="5" name="4 Rectángulo redondeado"/>
          <p:cNvSpPr/>
          <p:nvPr/>
        </p:nvSpPr>
        <p:spPr bwMode="auto">
          <a:xfrm>
            <a:off x="1576388" y="1214438"/>
            <a:ext cx="6281737"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Region</a:t>
            </a:r>
            <a:r>
              <a:rPr lang="es-MX" dirty="0" smtClean="0"/>
              <a:t> R5 Horizontal </a:t>
            </a:r>
            <a:r>
              <a:rPr lang="es-MX" dirty="0" err="1" smtClean="0"/>
              <a:t>Transmit</a:t>
            </a:r>
            <a:r>
              <a:rPr lang="es-MX" dirty="0" smtClean="0"/>
              <a:t> </a:t>
            </a:r>
            <a:r>
              <a:rPr lang="es-MX" dirty="0" err="1" smtClean="0"/>
              <a:t>Contours</a:t>
            </a:r>
            <a:endParaRPr lang="es-MX" dirty="0" smtClean="0"/>
          </a:p>
        </p:txBody>
      </p:sp>
      <p:pic>
        <p:nvPicPr>
          <p:cNvPr id="114691" name="3 Marcador de contenido" descr="Huella195.JPG"/>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619250" y="1196975"/>
            <a:ext cx="6219825" cy="5219700"/>
          </a:xfrm>
        </p:spPr>
      </p:pic>
      <p:sp>
        <p:nvSpPr>
          <p:cNvPr id="5" name="4 Rectángulo redondeado"/>
          <p:cNvSpPr/>
          <p:nvPr/>
        </p:nvSpPr>
        <p:spPr bwMode="auto">
          <a:xfrm>
            <a:off x="1598613" y="1214438"/>
            <a:ext cx="6259512"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258888" y="188913"/>
            <a:ext cx="6985000" cy="865187"/>
          </a:xfrm>
        </p:spPr>
        <p:txBody>
          <a:bodyPr/>
          <a:lstStyle/>
          <a:p>
            <a:pPr eaLnBrk="1" hangingPunct="1">
              <a:defRPr/>
            </a:pPr>
            <a:r>
              <a:rPr lang="es-MX" dirty="0" smtClean="0"/>
              <a:t>L-band </a:t>
            </a:r>
            <a:r>
              <a:rPr lang="es-MX" dirty="0" err="1" smtClean="0"/>
              <a:t>Transmit</a:t>
            </a:r>
            <a:r>
              <a:rPr lang="es-MX" dirty="0" smtClean="0"/>
              <a:t> </a:t>
            </a:r>
            <a:r>
              <a:rPr lang="es-MX" dirty="0" err="1" smtClean="0"/>
              <a:t>Contours</a:t>
            </a:r>
            <a:endParaRPr lang="es-MX" dirty="0" smtClean="0"/>
          </a:p>
        </p:txBody>
      </p:sp>
      <p:pic>
        <p:nvPicPr>
          <p:cNvPr id="115715" name="3 Marcador de contenido" descr="Huella202.JPG"/>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r="1831"/>
          <a:stretch>
            <a:fillRect/>
          </a:stretch>
        </p:blipFill>
        <p:spPr>
          <a:xfrm>
            <a:off x="1258888" y="1196975"/>
            <a:ext cx="6794500" cy="5219700"/>
          </a:xfrm>
        </p:spPr>
      </p:pic>
      <p:sp>
        <p:nvSpPr>
          <p:cNvPr id="5" name="4 Rectángulo redondeado"/>
          <p:cNvSpPr/>
          <p:nvPr/>
        </p:nvSpPr>
        <p:spPr bwMode="auto">
          <a:xfrm>
            <a:off x="1285875" y="1214438"/>
            <a:ext cx="6786563"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0"/>
            <a:ext cx="6985000" cy="865188"/>
          </a:xfrm>
        </p:spPr>
        <p:txBody>
          <a:bodyPr/>
          <a:lstStyle/>
          <a:p>
            <a:pPr eaLnBrk="1" hangingPunct="1">
              <a:defRPr/>
            </a:pPr>
            <a:r>
              <a:rPr lang="es-MX" dirty="0" smtClean="0"/>
              <a:t>L-band </a:t>
            </a:r>
            <a:r>
              <a:rPr lang="es-MX" dirty="0" err="1" smtClean="0"/>
              <a:t>Receive</a:t>
            </a:r>
            <a:r>
              <a:rPr lang="es-MX" dirty="0" smtClean="0"/>
              <a:t> </a:t>
            </a:r>
            <a:r>
              <a:rPr lang="es-MX" dirty="0" err="1" smtClean="0"/>
              <a:t>Contours</a:t>
            </a:r>
            <a:endParaRPr lang="es-MX" dirty="0" smtClean="0"/>
          </a:p>
        </p:txBody>
      </p:sp>
      <p:pic>
        <p:nvPicPr>
          <p:cNvPr id="116739" name="3 Marcador de contenido" descr="Huella203.JPG"/>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258888" y="1268413"/>
            <a:ext cx="6870700" cy="5219700"/>
          </a:xfrm>
        </p:spPr>
      </p:pic>
      <p:sp>
        <p:nvSpPr>
          <p:cNvPr id="5" name="4 Rectángulo redondeado"/>
          <p:cNvSpPr/>
          <p:nvPr/>
        </p:nvSpPr>
        <p:spPr bwMode="auto">
          <a:xfrm>
            <a:off x="1285875" y="1214438"/>
            <a:ext cx="6858000"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258888" y="188913"/>
            <a:ext cx="6985000" cy="865187"/>
          </a:xfrm>
        </p:spPr>
        <p:txBody>
          <a:bodyPr/>
          <a:lstStyle/>
          <a:p>
            <a:pPr eaLnBrk="1" hangingPunct="1">
              <a:defRPr/>
            </a:pPr>
            <a:r>
              <a:rPr lang="es-MX" dirty="0" smtClean="0"/>
              <a:t>Solidaridad I</a:t>
            </a:r>
            <a:br>
              <a:rPr lang="es-MX" dirty="0" smtClean="0"/>
            </a:br>
            <a:r>
              <a:rPr lang="es-MX" dirty="0" smtClean="0"/>
              <a:t>(109.2°W)</a:t>
            </a:r>
          </a:p>
        </p:txBody>
      </p:sp>
      <p:graphicFrame>
        <p:nvGraphicFramePr>
          <p:cNvPr id="4" name="3 Marcador de contenido"/>
          <p:cNvGraphicFramePr>
            <a:graphicFrameLocks noGrp="1"/>
          </p:cNvGraphicFramePr>
          <p:nvPr>
            <p:ph idx="4294967295"/>
          </p:nvPr>
        </p:nvGraphicFramePr>
        <p:xfrm>
          <a:off x="323850" y="1628775"/>
          <a:ext cx="8572500" cy="4330700"/>
        </p:xfrm>
        <a:graphic>
          <a:graphicData uri="http://schemas.openxmlformats.org/drawingml/2006/table">
            <a:tbl>
              <a:tblPr/>
              <a:tblGrid>
                <a:gridCol w="1357313"/>
                <a:gridCol w="993775"/>
                <a:gridCol w="1042987"/>
                <a:gridCol w="862013"/>
                <a:gridCol w="863600"/>
                <a:gridCol w="863600"/>
                <a:gridCol w="863600"/>
                <a:gridCol w="862012"/>
                <a:gridCol w="863600"/>
              </a:tblGrid>
              <a:tr h="428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1F1F5E"/>
                          </a:solidFill>
                          <a:effectLst/>
                          <a:latin typeface="Arial" charset="0"/>
                        </a:rPr>
                        <a:t>LOCATION</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LONGITUD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(deg)</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LATITUD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(deg)</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PIRE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(dBw)</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D.F.S.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(dBw/m</a:t>
                      </a:r>
                      <a:r>
                        <a:rPr kumimoji="0" lang="es-MX" sz="1100" b="1" i="0" u="none" strike="noStrike" cap="none" normalizeH="0" baseline="-25000" smtClean="0">
                          <a:ln>
                            <a:noFill/>
                          </a:ln>
                          <a:solidFill>
                            <a:srgbClr val="1F1F5E"/>
                          </a:solidFill>
                          <a:effectLst/>
                          <a:latin typeface="Arial" charset="0"/>
                        </a:rPr>
                        <a:t>2</a:t>
                      </a:r>
                      <a:r>
                        <a:rPr kumimoji="0" lang="es-MX" sz="1100" b="1" i="0" u="none" strike="noStrike" cap="none" normalizeH="0" baseline="0" smtClean="0">
                          <a:ln>
                            <a:noFill/>
                          </a:ln>
                          <a:solidFill>
                            <a:srgbClr val="1F1F5E"/>
                          </a:solidFill>
                          <a:effectLst/>
                          <a:latin typeface="Arial" charset="0"/>
                        </a:rPr>
                        <a:t>)</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G/T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(dB/°k)</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PIRE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(dBw)</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D.F.S.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(dBw/m</a:t>
                      </a:r>
                      <a:r>
                        <a:rPr kumimoji="0" lang="es-MX" sz="1100" b="1" i="0" u="none" strike="noStrike" cap="none" normalizeH="0" baseline="-25000" smtClean="0">
                          <a:ln>
                            <a:noFill/>
                          </a:ln>
                          <a:solidFill>
                            <a:srgbClr val="1F1F5E"/>
                          </a:solidFill>
                          <a:effectLst/>
                          <a:latin typeface="Arial" charset="0"/>
                        </a:rPr>
                        <a:t>2</a:t>
                      </a:r>
                      <a:r>
                        <a:rPr kumimoji="0" lang="es-MX" sz="1100" b="1" i="0" u="none" strike="noStrike" cap="none" normalizeH="0" baseline="0" smtClean="0">
                          <a:ln>
                            <a:noFill/>
                          </a:ln>
                          <a:solidFill>
                            <a:srgbClr val="1F1F5E"/>
                          </a:solidFill>
                          <a:effectLst/>
                          <a:latin typeface="Arial" charset="0"/>
                        </a:rPr>
                        <a:t>)</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G/T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(dB/°k)</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Acapulco, Gro.</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99.55</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16.51</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48.10</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-98.05</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5.05</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47.30</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-98.20</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5.20</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Aguascalientes, Ags.</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102.03</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21.86</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47.80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-98.45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5.45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49.30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dirty="0" smtClean="0">
                          <a:ln>
                            <a:noFill/>
                          </a:ln>
                          <a:solidFill>
                            <a:srgbClr val="1F1F5E"/>
                          </a:solidFill>
                          <a:effectLst/>
                          <a:latin typeface="Arial" charset="0"/>
                        </a:rPr>
                        <a:t>-99.30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6.30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Cancún, Q. Roo</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86.46</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21.05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47.60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-97.25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4.25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48.70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-97.30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4.30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Cd. Juárez, Chich.</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106.29</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31.44</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48.40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-97.95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47.95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-100.70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7.70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Chetumal, Q. Roo.</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88.18</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18.30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48.60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-98.05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48.16</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-98.35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5.35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Chihuahua, Chih.</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106.06</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28.65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49.30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-97.10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4.10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49.35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-98.70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5.70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Coatzacoalcos, Ver.</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94.45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18.20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-96.00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3.00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47.92</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-97.80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Culiacán, Sin.</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107.40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24.82</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48.90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-99.22</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6.22</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49.62</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-99.15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6.15</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Ensenada, B. C. N.</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116.37</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31.52</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51.10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50.32</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-101.30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8.30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Guadalajara, Jal.</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103.20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20.40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49.80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-97.25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4.25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49.97</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-101.50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8.50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Hermosillo, Son.</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110.58</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29.04</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-96.90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3.90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49.25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-97.70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La Paz, B. C. S.</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110.18</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24.10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49.30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-98.75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5.75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48.65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-99.90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6.90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León, Gto.</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101.25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21.07</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50.20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50.20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-100.00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7.00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Los Ángeles, Cal.</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118.15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34.03</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48.00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-97.70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47.75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-98.10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5.10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Matamoros, Tamps.</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97.30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25.53</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50.60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-99.27</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6.27</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48.10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-101.10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8.10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Mérida, Yuc.</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89.37</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20.58</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48.70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-97.60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4.60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48.20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-97.90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dirty="0" smtClean="0">
                          <a:ln>
                            <a:noFill/>
                          </a:ln>
                          <a:solidFill>
                            <a:srgbClr val="1F1F5E"/>
                          </a:solidFill>
                          <a:effectLst/>
                          <a:latin typeface="Arial" charset="0"/>
                        </a:rPr>
                        <a:t>4.90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r>
            </a:tbl>
          </a:graphicData>
        </a:graphic>
      </p:graphicFrame>
      <p:sp>
        <p:nvSpPr>
          <p:cNvPr id="6" name="5 CuadroTexto"/>
          <p:cNvSpPr txBox="1"/>
          <p:nvPr/>
        </p:nvSpPr>
        <p:spPr>
          <a:xfrm>
            <a:off x="285750" y="1143000"/>
            <a:ext cx="8572500" cy="523875"/>
          </a:xfrm>
          <a:prstGeom prst="rect">
            <a:avLst/>
          </a:prstGeom>
          <a:noFill/>
        </p:spPr>
        <p:txBody>
          <a:bodyPr>
            <a:spAutoFit/>
          </a:bodyPr>
          <a:lstStyle/>
          <a:p>
            <a:pPr>
              <a:defRPr/>
            </a:pPr>
            <a:r>
              <a:rPr lang="es-MX" sz="1400" b="0" dirty="0">
                <a:solidFill>
                  <a:schemeClr val="accent6"/>
                </a:solidFill>
              </a:rPr>
              <a:t>REGION 4 (MEXICO)			Pol			</a:t>
            </a:r>
            <a:r>
              <a:rPr lang="es-MX" sz="1400" b="0" dirty="0" err="1">
                <a:solidFill>
                  <a:schemeClr val="accent6"/>
                </a:solidFill>
              </a:rPr>
              <a:t>Pol</a:t>
            </a:r>
            <a:endParaRPr lang="es-MX" sz="1400" b="0" dirty="0">
              <a:solidFill>
                <a:schemeClr val="accent6"/>
              </a:solidFill>
            </a:endParaRPr>
          </a:p>
          <a:p>
            <a:pPr>
              <a:defRPr/>
            </a:pPr>
            <a:r>
              <a:rPr lang="es-MX" sz="1400" b="0" dirty="0" err="1">
                <a:solidFill>
                  <a:schemeClr val="accent6"/>
                </a:solidFill>
              </a:rPr>
              <a:t>Ku</a:t>
            </a:r>
            <a:r>
              <a:rPr lang="es-MX" sz="1400" b="0" dirty="0">
                <a:solidFill>
                  <a:schemeClr val="accent6"/>
                </a:solidFill>
              </a:rPr>
              <a:t> BAND				V/H			</a:t>
            </a:r>
            <a:r>
              <a:rPr lang="es-MX" sz="1400" b="0" dirty="0" err="1">
                <a:solidFill>
                  <a:schemeClr val="accent6"/>
                </a:solidFill>
              </a:rPr>
              <a:t>H</a:t>
            </a:r>
            <a:r>
              <a:rPr lang="es-MX" sz="1400" b="0" dirty="0">
                <a:solidFill>
                  <a:schemeClr val="accent6"/>
                </a:solidFill>
              </a:rPr>
              <a:t>/V</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258888" y="188913"/>
            <a:ext cx="6985000" cy="865187"/>
          </a:xfrm>
        </p:spPr>
        <p:txBody>
          <a:bodyPr/>
          <a:lstStyle/>
          <a:p>
            <a:pPr eaLnBrk="1" hangingPunct="1">
              <a:defRPr/>
            </a:pPr>
            <a:r>
              <a:rPr lang="es-MX" dirty="0" smtClean="0"/>
              <a:t>Solidaridad I</a:t>
            </a:r>
            <a:br>
              <a:rPr lang="es-MX" dirty="0" smtClean="0"/>
            </a:br>
            <a:r>
              <a:rPr lang="es-MX" dirty="0" smtClean="0"/>
              <a:t>(109.2°W) (Cont.)</a:t>
            </a:r>
          </a:p>
        </p:txBody>
      </p:sp>
      <p:graphicFrame>
        <p:nvGraphicFramePr>
          <p:cNvPr id="4" name="3 Marcador de contenido"/>
          <p:cNvGraphicFramePr>
            <a:graphicFrameLocks noGrp="1"/>
          </p:cNvGraphicFramePr>
          <p:nvPr>
            <p:ph idx="4294967295"/>
          </p:nvPr>
        </p:nvGraphicFramePr>
        <p:xfrm>
          <a:off x="395288" y="1628775"/>
          <a:ext cx="8572500" cy="4330700"/>
        </p:xfrm>
        <a:graphic>
          <a:graphicData uri="http://schemas.openxmlformats.org/drawingml/2006/table">
            <a:tbl>
              <a:tblPr/>
              <a:tblGrid>
                <a:gridCol w="1428750"/>
                <a:gridCol w="982663"/>
                <a:gridCol w="982662"/>
                <a:gridCol w="862013"/>
                <a:gridCol w="863600"/>
                <a:gridCol w="863600"/>
                <a:gridCol w="863600"/>
                <a:gridCol w="862012"/>
                <a:gridCol w="863600"/>
              </a:tblGrid>
              <a:tr h="428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1F1F5E"/>
                          </a:solidFill>
                          <a:effectLst/>
                          <a:latin typeface="Arial" charset="0"/>
                        </a:rPr>
                        <a:t>LOCATION</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LONGITUD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(deg)</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LATITUD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(deg)</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PIRE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(dBw)</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D.F.S.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(dBw/m</a:t>
                      </a:r>
                      <a:r>
                        <a:rPr kumimoji="0" lang="es-MX" sz="1100" b="1" i="0" u="none" strike="noStrike" cap="none" normalizeH="0" baseline="-25000" smtClean="0">
                          <a:ln>
                            <a:noFill/>
                          </a:ln>
                          <a:solidFill>
                            <a:srgbClr val="1F1F5E"/>
                          </a:solidFill>
                          <a:effectLst/>
                          <a:latin typeface="Arial" charset="0"/>
                        </a:rPr>
                        <a:t>2</a:t>
                      </a:r>
                      <a:r>
                        <a:rPr kumimoji="0" lang="es-MX" sz="1100" b="1" i="0" u="none" strike="noStrike" cap="none" normalizeH="0" baseline="0" smtClean="0">
                          <a:ln>
                            <a:noFill/>
                          </a:ln>
                          <a:solidFill>
                            <a:srgbClr val="1F1F5E"/>
                          </a:solidFill>
                          <a:effectLst/>
                          <a:latin typeface="Arial" charset="0"/>
                        </a:rPr>
                        <a:t>)</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G/T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(dB/°k)</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PIRE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(dBw)</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D.F.S.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(dBw/m</a:t>
                      </a:r>
                      <a:r>
                        <a:rPr kumimoji="0" lang="es-MX" sz="1100" b="1" i="0" u="none" strike="noStrike" cap="none" normalizeH="0" baseline="-25000" smtClean="0">
                          <a:ln>
                            <a:noFill/>
                          </a:ln>
                          <a:solidFill>
                            <a:srgbClr val="1F1F5E"/>
                          </a:solidFill>
                          <a:effectLst/>
                          <a:latin typeface="Arial" charset="0"/>
                        </a:rPr>
                        <a:t>2</a:t>
                      </a:r>
                      <a:r>
                        <a:rPr kumimoji="0" lang="es-MX" sz="1100" b="1" i="0" u="none" strike="noStrike" cap="none" normalizeH="0" baseline="0" smtClean="0">
                          <a:ln>
                            <a:noFill/>
                          </a:ln>
                          <a:solidFill>
                            <a:srgbClr val="1F1F5E"/>
                          </a:solidFill>
                          <a:effectLst/>
                          <a:latin typeface="Arial" charset="0"/>
                        </a:rPr>
                        <a:t>)</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G/T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1F1F5E"/>
                          </a:solidFill>
                          <a:effectLst/>
                          <a:latin typeface="Arial" charset="0"/>
                        </a:rPr>
                        <a:t>(dB/°k)</a:t>
                      </a:r>
                    </a:p>
                  </a:txBody>
                  <a:tcPr marT="45727" marB="45727" anchor="ctr" horzOverflow="overflow">
                    <a:lnL>
                      <a:noFill/>
                    </a:lnL>
                    <a:lnR>
                      <a:noFill/>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Mexicali, B.C.N.</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115.45</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32.65</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49.00</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-98.85</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5.85</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49.35</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-98.10</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5.10</a:t>
                      </a:r>
                    </a:p>
                  </a:txBody>
                  <a:tcPr marL="45720" marR="45720" marT="45727" marB="45727" horzOverflow="overflow">
                    <a:lnL>
                      <a:noFill/>
                    </a:lnL>
                    <a:lnR>
                      <a:noFill/>
                    </a:lnR>
                    <a:lnT w="12700" cap="flat" cmpd="sng" algn="ctr">
                      <a:solidFill>
                        <a:srgbClr val="1F1F5E"/>
                      </a:solidFill>
                      <a:prstDash val="solid"/>
                      <a:round/>
                      <a:headEnd type="none" w="med" len="med"/>
                      <a:tailEnd type="none" w="med" len="med"/>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México, D.F.</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99.01</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19.24</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50.70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-100.55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7.55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49.45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-102.10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9.10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Monterrey, N.L.</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100.19</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5.40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50.80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49.60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Nuevo Laredo, Tamps.</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99.31</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27.30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51.00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-98.65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dirty="0" smtClean="0">
                          <a:ln>
                            <a:noFill/>
                          </a:ln>
                          <a:solidFill>
                            <a:srgbClr val="1F1F5E"/>
                          </a:solidFill>
                          <a:effectLst/>
                          <a:latin typeface="Arial" charset="0"/>
                        </a:rPr>
                        <a:t>5.65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48.35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-102.50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9.50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Pto. Escondido, Oax.</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97.10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15.50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47.30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47.15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-96.70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3.70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Pto. Vallarta, Jal.</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105.15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20.37</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48.60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-97.60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4.60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48.20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-100.10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8.10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Puebla, Pue.</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98.20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19.03</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-100.45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7.45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48.20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-100.80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7.80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San Antonio, Tex.</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98.31</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29.28</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47.70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-95.57</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2.57</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47.00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-95.50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2.50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San Luis Potosi, S.L.P.</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100.98</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22.15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50.50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-96.00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3.00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Tampico, Tamps.</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97.85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22.21</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48.70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-101.25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8.25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49.52</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-98.90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5.90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Tapachula, Chia.</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92.17</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14.54</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48.10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-98.05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47.87</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Tijuana, B.C.N.</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117.01</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32.32</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50.50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-99.60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6.60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49.95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-100.60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7.60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Torreón, Coah.</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103.45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25.53</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47.80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4.45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49.05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-99.10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6.10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Tuxtla, Gtz. Chia.</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93.07</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16.45</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49.70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-97.20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4.20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49.37</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-98.40</a:t>
                      </a:r>
                    </a:p>
                  </a:txBody>
                  <a:tcPr marL="45720" marR="45720" marT="45727" marB="45727"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5.40</a:t>
                      </a:r>
                    </a:p>
                  </a:txBody>
                  <a:tcPr marL="45720" marR="45720" marT="45727" marB="45727" horzOverflow="overflow">
                    <a:lnL>
                      <a:noFill/>
                    </a:lnL>
                    <a:lnR>
                      <a:noFill/>
                    </a:lnR>
                    <a:lnT>
                      <a:noFill/>
                    </a:lnT>
                    <a:lnB>
                      <a:noFill/>
                    </a:lnB>
                    <a:lnTlToBr>
                      <a:noFill/>
                    </a:lnTlToBr>
                    <a:lnBlToTr>
                      <a:noFill/>
                    </a:lnBlToTr>
                    <a:no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Vareacruz, Ver.</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96.08</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19.12</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48.40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-97.77</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4.77</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47.85</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-98.50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5.50</a:t>
                      </a:r>
                    </a:p>
                  </a:txBody>
                  <a:tcPr marL="45720" marR="45720" marT="45727" marB="45727" horzOverflow="overflow">
                    <a:lnL>
                      <a:noFill/>
                    </a:lnL>
                    <a:lnR>
                      <a:noFill/>
                    </a:lnR>
                    <a:lnT>
                      <a:noFill/>
                    </a:lnT>
                    <a:lnB>
                      <a:noFill/>
                    </a:lnB>
                    <a:lnTlToBr>
                      <a:noFill/>
                    </a:lnTlToBr>
                    <a:lnBlToTr>
                      <a:noFill/>
                    </a:lnBlToTr>
                    <a:solidFill>
                      <a:srgbClr val="1F1F5E">
                        <a:alpha val="20000"/>
                      </a:srgbClr>
                    </a:solidFill>
                  </a:tcPr>
                </a:tc>
              </a:tr>
              <a:tr h="24387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Villahermosa, Tab.</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92.55</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17.59</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49.40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-95.65</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2.65</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48.60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1F1F5E"/>
                          </a:solidFill>
                          <a:effectLst/>
                          <a:latin typeface="Arial" charset="0"/>
                        </a:rPr>
                        <a:t>-97.90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dirty="0" smtClean="0">
                          <a:ln>
                            <a:noFill/>
                          </a:ln>
                          <a:solidFill>
                            <a:srgbClr val="1F1F5E"/>
                          </a:solidFill>
                          <a:effectLst/>
                          <a:latin typeface="Arial" charset="0"/>
                        </a:rPr>
                        <a:t>4.90</a:t>
                      </a:r>
                    </a:p>
                  </a:txBody>
                  <a:tcPr marL="45720" marR="45720" marT="45727" marB="45727" horzOverflow="overflow">
                    <a:lnL>
                      <a:noFill/>
                    </a:lnL>
                    <a:lnR>
                      <a:noFill/>
                    </a:lnR>
                    <a:lnT>
                      <a:noFill/>
                    </a:lnT>
                    <a:lnB w="12700" cap="flat" cmpd="sng" algn="ctr">
                      <a:solidFill>
                        <a:srgbClr val="1F1F5E"/>
                      </a:solidFill>
                      <a:prstDash val="solid"/>
                      <a:round/>
                      <a:headEnd type="none" w="med" len="med"/>
                      <a:tailEnd type="none" w="med" len="med"/>
                    </a:lnB>
                    <a:lnTlToBr>
                      <a:noFill/>
                    </a:lnTlToBr>
                    <a:lnBlToTr>
                      <a:noFill/>
                    </a:lnBlToTr>
                    <a:noFill/>
                  </a:tcPr>
                </a:tc>
              </a:tr>
            </a:tbl>
          </a:graphicData>
        </a:graphic>
      </p:graphicFrame>
      <p:sp>
        <p:nvSpPr>
          <p:cNvPr id="6" name="5 CuadroTexto"/>
          <p:cNvSpPr txBox="1"/>
          <p:nvPr/>
        </p:nvSpPr>
        <p:spPr>
          <a:xfrm>
            <a:off x="285750" y="1143000"/>
            <a:ext cx="8572500" cy="523875"/>
          </a:xfrm>
          <a:prstGeom prst="rect">
            <a:avLst/>
          </a:prstGeom>
          <a:noFill/>
        </p:spPr>
        <p:txBody>
          <a:bodyPr>
            <a:spAutoFit/>
          </a:bodyPr>
          <a:lstStyle/>
          <a:p>
            <a:pPr>
              <a:defRPr/>
            </a:pPr>
            <a:r>
              <a:rPr lang="es-MX" sz="1400" b="0" dirty="0">
                <a:solidFill>
                  <a:schemeClr val="accent6"/>
                </a:solidFill>
              </a:rPr>
              <a:t>REGION 4 (MEXICO)			Pol			</a:t>
            </a:r>
            <a:r>
              <a:rPr lang="es-MX" sz="1400" b="0" dirty="0" err="1">
                <a:solidFill>
                  <a:schemeClr val="accent6"/>
                </a:solidFill>
              </a:rPr>
              <a:t>Pol</a:t>
            </a:r>
            <a:endParaRPr lang="es-MX" sz="1400" b="0" dirty="0">
              <a:solidFill>
                <a:schemeClr val="accent6"/>
              </a:solidFill>
            </a:endParaRPr>
          </a:p>
          <a:p>
            <a:pPr>
              <a:defRPr/>
            </a:pPr>
            <a:r>
              <a:rPr lang="es-MX" sz="1400" b="0" dirty="0" err="1">
                <a:solidFill>
                  <a:schemeClr val="accent6"/>
                </a:solidFill>
              </a:rPr>
              <a:t>Ku</a:t>
            </a:r>
            <a:r>
              <a:rPr lang="es-MX" sz="1400" b="0" dirty="0">
                <a:solidFill>
                  <a:schemeClr val="accent6"/>
                </a:solidFill>
              </a:rPr>
              <a:t> BAND				V/H			</a:t>
            </a:r>
            <a:r>
              <a:rPr lang="es-MX" sz="1400" b="0" dirty="0" err="1">
                <a:solidFill>
                  <a:schemeClr val="accent6"/>
                </a:solidFill>
              </a:rPr>
              <a:t>H</a:t>
            </a:r>
            <a:r>
              <a:rPr lang="es-MX" sz="1400" b="0" dirty="0">
                <a:solidFill>
                  <a:schemeClr val="accent6"/>
                </a:solidFill>
              </a:rPr>
              <a:t>/V</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1547813" y="188913"/>
            <a:ext cx="6985000" cy="865187"/>
          </a:xfrm>
          <a:prstGeom prst="rect">
            <a:avLst/>
          </a:prstGeom>
          <a:noFill/>
          <a:ln w="9525">
            <a:noFill/>
            <a:miter lim="800000"/>
            <a:headEnd/>
            <a:tailEnd/>
          </a:ln>
          <a:effectLst/>
        </p:spPr>
        <p:txBody>
          <a:bodyPr wrap="none" lIns="91431" tIns="0" rIns="91431" bIns="0" anchor="ctr"/>
          <a:lstStyle/>
          <a:p>
            <a:pPr algn="ctr" eaLnBrk="0" hangingPunct="0">
              <a:defRPr/>
            </a:pPr>
            <a:r>
              <a:rPr lang="es-ES" sz="3200" b="0" kern="0">
                <a:solidFill>
                  <a:srgbClr val="FF0000"/>
                </a:solidFill>
                <a:latin typeface="+mj-lt"/>
                <a:ea typeface="+mj-ea"/>
                <a:cs typeface="+mj-cs"/>
              </a:rPr>
              <a:t>SOLIDARIDAD SATELLITE</a:t>
            </a:r>
            <a:endParaRPr lang="es-ES" sz="3200" b="0" kern="0" dirty="0">
              <a:solidFill>
                <a:srgbClr val="FF0000"/>
              </a:solidFill>
              <a:latin typeface="+mj-lt"/>
              <a:ea typeface="+mj-ea"/>
              <a:cs typeface="+mj-cs"/>
            </a:endParaRPr>
          </a:p>
        </p:txBody>
      </p:sp>
      <p:sp>
        <p:nvSpPr>
          <p:cNvPr id="5" name="4 Rectángulo"/>
          <p:cNvSpPr/>
          <p:nvPr/>
        </p:nvSpPr>
        <p:spPr>
          <a:xfrm>
            <a:off x="3132138" y="3141663"/>
            <a:ext cx="3070225" cy="584200"/>
          </a:xfrm>
          <a:prstGeom prst="rect">
            <a:avLst/>
          </a:prstGeom>
        </p:spPr>
        <p:txBody>
          <a:bodyPr wrap="none">
            <a:spAutoFit/>
          </a:bodyPr>
          <a:lstStyle/>
          <a:p>
            <a:pPr>
              <a:defRPr/>
            </a:pPr>
            <a:r>
              <a:rPr lang="es-ES" sz="2300" kern="0" dirty="0">
                <a:solidFill>
                  <a:srgbClr val="000000"/>
                </a:solidFill>
                <a:latin typeface="Arial"/>
              </a:rPr>
              <a:t> </a:t>
            </a:r>
            <a:r>
              <a:rPr lang="es-ES" sz="3200" kern="0" dirty="0">
                <a:solidFill>
                  <a:srgbClr val="000000"/>
                </a:solidFill>
                <a:latin typeface="Arial"/>
              </a:rPr>
              <a:t>LINK BUDGET</a:t>
            </a:r>
            <a:endParaRPr lang="es-E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76375" y="188913"/>
            <a:ext cx="6823075" cy="865187"/>
          </a:xfrm>
        </p:spPr>
        <p:txBody>
          <a:bodyPr/>
          <a:lstStyle/>
          <a:p>
            <a:pPr eaLnBrk="1" hangingPunct="1">
              <a:defRPr/>
            </a:pPr>
            <a:r>
              <a:rPr lang="es-MX" dirty="0" smtClean="0"/>
              <a:t>LINK BUDGET</a:t>
            </a:r>
          </a:p>
        </p:txBody>
      </p:sp>
      <p:graphicFrame>
        <p:nvGraphicFramePr>
          <p:cNvPr id="9243" name="Group 27"/>
          <p:cNvGraphicFramePr>
            <a:graphicFrameLocks noGrp="1"/>
          </p:cNvGraphicFramePr>
          <p:nvPr>
            <p:ph idx="1"/>
          </p:nvPr>
        </p:nvGraphicFramePr>
        <p:xfrm>
          <a:off x="485775" y="1778000"/>
          <a:ext cx="8229600" cy="4086225"/>
        </p:xfrm>
        <a:graphic>
          <a:graphicData uri="http://schemas.openxmlformats.org/drawingml/2006/table">
            <a:tbl>
              <a:tblPr/>
              <a:tblGrid>
                <a:gridCol w="4114800"/>
                <a:gridCol w="4114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sng" strike="noStrike" cap="none" normalizeH="0" baseline="0" dirty="0" err="1" smtClean="0">
                          <a:ln>
                            <a:noFill/>
                          </a:ln>
                          <a:solidFill>
                            <a:srgbClr val="000000"/>
                          </a:solidFill>
                          <a:effectLst/>
                          <a:latin typeface="Arial" charset="0"/>
                        </a:rPr>
                        <a:t>Satellite</a:t>
                      </a:r>
                      <a:r>
                        <a:rPr kumimoji="0" lang="es-MX" sz="1400" b="1" i="0" u="sng" strike="noStrike" cap="none" normalizeH="0" baseline="0" dirty="0" smtClean="0">
                          <a:ln>
                            <a:noFill/>
                          </a:ln>
                          <a:solidFill>
                            <a:srgbClr val="000000"/>
                          </a:solidFill>
                          <a:effectLst/>
                          <a:latin typeface="Arial" charset="0"/>
                        </a:rPr>
                        <a:t> Data</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SATELLITE:</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SOLIDARIDAD 2</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LONGITUD:	</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113.0 º	WESTERN</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OPERATION BAND:</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C</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TRANSPONDER TYPE:</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rgbClr val="000000"/>
                          </a:solidFill>
                          <a:effectLst/>
                          <a:latin typeface="Arial" charset="0"/>
                        </a:rPr>
                        <a:t>12N (36 MHz)</a:t>
                      </a:r>
                      <a:endParaRPr kumimoji="0" lang="es-MX" sz="1400" b="0" i="0" u="none" strike="noStrike" cap="none" normalizeH="0" baseline="0" dirty="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REGION: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R3-R2 </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UPLINK FREQUENCY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6.385 	GHz</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DOWNLINK FREQUENCY: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4.160	GHz</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IBO:</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rgbClr val="000000"/>
                          </a:solidFill>
                          <a:effectLst/>
                          <a:latin typeface="Arial" charset="0"/>
                        </a:rPr>
                        <a:t>7.5	dB</a:t>
                      </a:r>
                      <a:endParaRPr kumimoji="0" lang="es-MX" sz="1400" b="0" i="0" u="none" strike="noStrike" cap="none" normalizeH="0" baseline="0" dirty="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OBO:</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5.0	dB</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6.0	dB</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116013" y="0"/>
            <a:ext cx="6985000" cy="865188"/>
          </a:xfrm>
        </p:spPr>
        <p:txBody>
          <a:bodyPr/>
          <a:lstStyle/>
          <a:p>
            <a:pPr eaLnBrk="1" hangingPunct="1">
              <a:defRPr/>
            </a:pPr>
            <a:r>
              <a:rPr lang="es-MX" dirty="0" err="1"/>
              <a:t>Spacecraft</a:t>
            </a:r>
            <a:endParaRPr lang="es-MX" dirty="0"/>
          </a:p>
        </p:txBody>
      </p:sp>
      <p:graphicFrame>
        <p:nvGraphicFramePr>
          <p:cNvPr id="162860" name="Group 44"/>
          <p:cNvGraphicFramePr>
            <a:graphicFrameLocks noGrp="1"/>
          </p:cNvGraphicFramePr>
          <p:nvPr>
            <p:ph idx="4294967295"/>
          </p:nvPr>
        </p:nvGraphicFramePr>
        <p:xfrm>
          <a:off x="971550" y="1341438"/>
          <a:ext cx="7758112" cy="5213478"/>
        </p:xfrm>
        <a:graphic>
          <a:graphicData uri="http://schemas.openxmlformats.org/drawingml/2006/table">
            <a:tbl>
              <a:tblPr/>
              <a:tblGrid>
                <a:gridCol w="3186112"/>
                <a:gridCol w="2357438"/>
                <a:gridCol w="2214562"/>
              </a:tblGrid>
              <a:tr h="3714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1" i="0" u="none" strike="noStrike" cap="none" normalizeH="0" baseline="0" dirty="0" err="1" smtClean="0">
                          <a:ln>
                            <a:noFill/>
                          </a:ln>
                          <a:solidFill>
                            <a:srgbClr val="000000"/>
                          </a:solidFill>
                          <a:effectLst/>
                          <a:latin typeface="Arial" charset="0"/>
                        </a:rPr>
                        <a:t>Stabilization</a:t>
                      </a:r>
                      <a:endParaRPr kumimoji="0" lang="es-MX" sz="1700" b="1" i="0" u="none" strike="noStrike" cap="none" normalizeH="0" baseline="0" dirty="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7143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smtClean="0">
                          <a:ln>
                            <a:noFill/>
                          </a:ln>
                          <a:solidFill>
                            <a:srgbClr val="000000"/>
                          </a:solidFill>
                          <a:effectLst/>
                          <a:latin typeface="Arial" charset="0"/>
                        </a:rPr>
                        <a:t>Transfer/drift orbit</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smtClean="0">
                          <a:ln>
                            <a:noFill/>
                          </a:ln>
                          <a:solidFill>
                            <a:srgbClr val="000000"/>
                          </a:solidFill>
                          <a:effectLst/>
                          <a:latin typeface="Arial" charset="0"/>
                        </a:rPr>
                        <a:t>Stable spinner</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7143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smtClean="0">
                          <a:ln>
                            <a:noFill/>
                          </a:ln>
                          <a:solidFill>
                            <a:srgbClr val="000000"/>
                          </a:solidFill>
                          <a:effectLst/>
                          <a:latin typeface="Arial" charset="0"/>
                        </a:rPr>
                        <a:t>Geosynchronous</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smtClean="0">
                          <a:ln>
                            <a:noFill/>
                          </a:ln>
                          <a:solidFill>
                            <a:srgbClr val="000000"/>
                          </a:solidFill>
                          <a:effectLst/>
                          <a:latin typeface="Arial" charset="0"/>
                        </a:rPr>
                        <a:t>3-axis body stabilized</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112762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1" i="0" u="none" strike="noStrike" cap="none" normalizeH="0" baseline="0" dirty="0" smtClean="0">
                        <a:ln>
                          <a:noFill/>
                        </a:ln>
                        <a:solidFill>
                          <a:srgbClr val="00000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1" i="0" u="none" strike="noStrike" cap="none" normalizeH="0" baseline="0" dirty="0" err="1" smtClean="0">
                          <a:ln>
                            <a:noFill/>
                          </a:ln>
                          <a:solidFill>
                            <a:srgbClr val="000000"/>
                          </a:solidFill>
                          <a:effectLst/>
                          <a:latin typeface="Arial" charset="0"/>
                        </a:rPr>
                        <a:t>Stationkeeping</a:t>
                      </a:r>
                      <a:r>
                        <a:rPr kumimoji="0" lang="es-MX" sz="1700" b="1" i="0" u="none" strike="noStrike" cap="none" normalizeH="0" baseline="0" dirty="0" smtClean="0">
                          <a:ln>
                            <a:noFill/>
                          </a:ln>
                          <a:solidFill>
                            <a:srgbClr val="000000"/>
                          </a:solidFill>
                          <a:effectLst/>
                          <a:latin typeface="Arial" charset="0"/>
                        </a:rPr>
                        <a:t> performance</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700" b="1" i="0" u="none" strike="noStrike" cap="none" normalizeH="0" baseline="0" dirty="0" smtClean="0">
                        <a:ln>
                          <a:noFill/>
                        </a:ln>
                        <a:solidFill>
                          <a:srgbClr val="00000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1700" b="1" i="0" u="none" strike="noStrike" cap="none" normalizeH="0" baseline="0" dirty="0" err="1" smtClean="0">
                          <a:ln>
                            <a:noFill/>
                          </a:ln>
                          <a:solidFill>
                            <a:srgbClr val="000000"/>
                          </a:solidFill>
                          <a:effectLst/>
                          <a:latin typeface="Arial" charset="0"/>
                        </a:rPr>
                        <a:t>Limit</a:t>
                      </a:r>
                      <a:r>
                        <a:rPr kumimoji="0" lang="es-MX" sz="1700" b="1" i="0" u="none" strike="noStrike" cap="none" normalizeH="0" baseline="0" dirty="0" smtClean="0">
                          <a:ln>
                            <a:noFill/>
                          </a:ln>
                          <a:solidFill>
                            <a:srgbClr val="000000"/>
                          </a:solidFill>
                          <a:effectLst/>
                          <a:latin typeface="Arial" charset="0"/>
                        </a:rPr>
                        <a:t>, </a:t>
                      </a:r>
                      <a:r>
                        <a:rPr kumimoji="0" lang="es-MX" sz="1700" b="1" i="0" u="none" strike="noStrike" cap="none" normalizeH="0" baseline="0" dirty="0" err="1" smtClean="0">
                          <a:ln>
                            <a:noFill/>
                          </a:ln>
                          <a:solidFill>
                            <a:srgbClr val="000000"/>
                          </a:solidFill>
                          <a:effectLst/>
                          <a:latin typeface="Arial" charset="0"/>
                        </a:rPr>
                        <a:t>deg</a:t>
                      </a:r>
                      <a:endParaRPr kumimoji="0" lang="es-MX" sz="1700" b="1" i="0" u="none" strike="noStrike" cap="none" normalizeH="0" baseline="0" dirty="0" smtClean="0">
                        <a:ln>
                          <a:noFill/>
                        </a:ln>
                        <a:solidFill>
                          <a:srgbClr val="00000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dirty="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1" i="0" u="none" strike="noStrike" cap="none" normalizeH="0" baseline="0" dirty="0" smtClean="0">
                        <a:ln>
                          <a:noFill/>
                        </a:ln>
                        <a:solidFill>
                          <a:srgbClr val="00000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1" i="0" u="none" strike="noStrike" cap="none" normalizeH="0" baseline="0" dirty="0" err="1" smtClean="0">
                          <a:ln>
                            <a:noFill/>
                          </a:ln>
                          <a:solidFill>
                            <a:srgbClr val="000000"/>
                          </a:solidFill>
                          <a:effectLst/>
                          <a:latin typeface="Arial" charset="0"/>
                        </a:rPr>
                        <a:t>Correction</a:t>
                      </a:r>
                      <a:r>
                        <a:rPr kumimoji="0" lang="es-MX" sz="1700" b="1" i="0" u="none" strike="noStrike" cap="none" normalizeH="0" baseline="0" dirty="0" smtClean="0">
                          <a:ln>
                            <a:noFill/>
                          </a:ln>
                          <a:solidFill>
                            <a:srgbClr val="000000"/>
                          </a:solidFill>
                          <a:effectLst/>
                          <a:latin typeface="Arial" charset="0"/>
                        </a:rPr>
                        <a:t> </a:t>
                      </a:r>
                      <a:r>
                        <a:rPr kumimoji="0" lang="es-MX" sz="1700" b="1" i="0" u="none" strike="noStrike" cap="none" normalizeH="0" baseline="0" dirty="0" err="1" smtClean="0">
                          <a:ln>
                            <a:noFill/>
                          </a:ln>
                          <a:solidFill>
                            <a:srgbClr val="000000"/>
                          </a:solidFill>
                          <a:effectLst/>
                          <a:latin typeface="Arial" charset="0"/>
                        </a:rPr>
                        <a:t>Interval</a:t>
                      </a:r>
                      <a:endParaRPr kumimoji="0" lang="es-MX" sz="1700" b="1" i="0" u="none" strike="noStrike" cap="none" normalizeH="0" baseline="0" dirty="0" smtClean="0">
                        <a:ln>
                          <a:noFill/>
                        </a:ln>
                        <a:solidFill>
                          <a:srgbClr val="00000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1700" b="1" i="0" u="none" strike="noStrike" cap="none" normalizeH="0" baseline="0" dirty="0" smtClean="0">
                          <a:ln>
                            <a:noFill/>
                          </a:ln>
                          <a:solidFill>
                            <a:srgbClr val="000000"/>
                          </a:solidFill>
                          <a:effectLst/>
                          <a:latin typeface="Arial" charset="0"/>
                        </a:rPr>
                        <a:t>(Nominal), </a:t>
                      </a:r>
                      <a:r>
                        <a:rPr kumimoji="0" lang="es-MX" sz="1700" b="1" i="0" u="none" strike="noStrike" cap="none" normalizeH="0" baseline="0" dirty="0" err="1" smtClean="0">
                          <a:ln>
                            <a:noFill/>
                          </a:ln>
                          <a:solidFill>
                            <a:srgbClr val="000000"/>
                          </a:solidFill>
                          <a:effectLst/>
                          <a:latin typeface="Arial" charset="0"/>
                        </a:rPr>
                        <a:t>Days</a:t>
                      </a:r>
                      <a:endParaRPr kumimoji="0" lang="es-MX" sz="1700" b="1" i="0" u="none" strike="noStrike" cap="none" normalizeH="0" baseline="0" dirty="0" smtClean="0">
                        <a:ln>
                          <a:noFill/>
                        </a:ln>
                        <a:solidFill>
                          <a:srgbClr val="00000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1" i="0" u="none" strike="noStrike" cap="none" normalizeH="0" baseline="0" dirty="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7143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dirty="0" smtClean="0">
                          <a:ln>
                            <a:noFill/>
                          </a:ln>
                          <a:solidFill>
                            <a:srgbClr val="000000"/>
                          </a:solidFill>
                          <a:effectLst/>
                          <a:latin typeface="Arial" charset="0"/>
                        </a:rPr>
                        <a:t>North – </a:t>
                      </a:r>
                      <a:r>
                        <a:rPr kumimoji="0" lang="es-MX" sz="1700" b="0" i="0" u="none" strike="noStrike" cap="none" normalizeH="0" baseline="0" dirty="0" err="1" smtClean="0">
                          <a:ln>
                            <a:noFill/>
                          </a:ln>
                          <a:solidFill>
                            <a:srgbClr val="000000"/>
                          </a:solidFill>
                          <a:effectLst/>
                          <a:latin typeface="Arial" charset="0"/>
                        </a:rPr>
                        <a:t>south</a:t>
                      </a:r>
                      <a:r>
                        <a:rPr kumimoji="0" lang="es-MX" sz="1700" b="0" i="0" u="none" strike="noStrike" cap="none" normalizeH="0" baseline="0" dirty="0" smtClean="0">
                          <a:ln>
                            <a:noFill/>
                          </a:ln>
                          <a:solidFill>
                            <a:srgbClr val="000000"/>
                          </a:solidFill>
                          <a:effectLst/>
                          <a:latin typeface="Arial" charset="0"/>
                        </a:rPr>
                        <a:t> </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smtClean="0">
                          <a:ln>
                            <a:noFill/>
                          </a:ln>
                          <a:solidFill>
                            <a:srgbClr val="000000"/>
                          </a:solidFill>
                          <a:effectLst/>
                          <a:latin typeface="Arial" charset="0"/>
                        </a:rPr>
                        <a:t>±0.05</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dirty="0" smtClean="0">
                          <a:ln>
                            <a:noFill/>
                          </a:ln>
                          <a:solidFill>
                            <a:srgbClr val="000000"/>
                          </a:solidFill>
                          <a:effectLst/>
                          <a:latin typeface="Arial" charset="0"/>
                        </a:rPr>
                        <a:t>&gt;14</a:t>
                      </a:r>
                    </a:p>
                  </a:txBody>
                  <a:tcPr marT="45714" marB="45714" horzOverflow="overflow">
                    <a:lnL>
                      <a:noFill/>
                    </a:lnL>
                    <a:lnR>
                      <a:noFill/>
                    </a:lnR>
                    <a:lnT>
                      <a:noFill/>
                    </a:lnT>
                    <a:lnB>
                      <a:noFill/>
                    </a:lnB>
                    <a:lnTlToBr>
                      <a:noFill/>
                    </a:lnTlToBr>
                    <a:lnBlToTr>
                      <a:noFill/>
                    </a:lnBlToTr>
                    <a:noFill/>
                  </a:tcPr>
                </a:tc>
              </a:tr>
              <a:tr h="37143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dirty="0" smtClean="0">
                          <a:ln>
                            <a:noFill/>
                          </a:ln>
                          <a:solidFill>
                            <a:srgbClr val="000000"/>
                          </a:solidFill>
                          <a:effectLst/>
                          <a:latin typeface="Arial" charset="0"/>
                        </a:rPr>
                        <a:t>East – </a:t>
                      </a:r>
                      <a:r>
                        <a:rPr kumimoji="0" lang="es-MX" sz="1700" b="0" i="0" u="none" strike="noStrike" cap="none" normalizeH="0" baseline="0" dirty="0" err="1" smtClean="0">
                          <a:ln>
                            <a:noFill/>
                          </a:ln>
                          <a:solidFill>
                            <a:srgbClr val="000000"/>
                          </a:solidFill>
                          <a:effectLst/>
                          <a:latin typeface="Arial" charset="0"/>
                        </a:rPr>
                        <a:t>west</a:t>
                      </a:r>
                      <a:r>
                        <a:rPr kumimoji="0" lang="es-MX" sz="1700" b="0" i="0" u="none" strike="noStrike" cap="none" normalizeH="0" baseline="0" dirty="0" smtClean="0">
                          <a:ln>
                            <a:noFill/>
                          </a:ln>
                          <a:solidFill>
                            <a:srgbClr val="000000"/>
                          </a:solidFill>
                          <a:effectLst/>
                          <a:latin typeface="Arial" charset="0"/>
                        </a:rPr>
                        <a:t> </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smtClean="0">
                          <a:ln>
                            <a:noFill/>
                          </a:ln>
                          <a:solidFill>
                            <a:srgbClr val="000000"/>
                          </a:solidFill>
                          <a:effectLst/>
                          <a:latin typeface="Arial" charset="0"/>
                        </a:rPr>
                        <a:t>±0.05</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dirty="0" smtClean="0">
                          <a:ln>
                            <a:noFill/>
                          </a:ln>
                          <a:solidFill>
                            <a:srgbClr val="000000"/>
                          </a:solidFill>
                          <a:effectLst/>
                          <a:latin typeface="Arial" charset="0"/>
                        </a:rPr>
                        <a:t>&gt;14</a:t>
                      </a:r>
                    </a:p>
                  </a:txBody>
                  <a:tcPr marT="45714" marB="45714" horzOverflow="overflow">
                    <a:lnL>
                      <a:noFill/>
                    </a:lnL>
                    <a:lnR>
                      <a:noFill/>
                    </a:lnR>
                    <a:lnT>
                      <a:noFill/>
                    </a:lnT>
                    <a:lnB>
                      <a:noFill/>
                    </a:lnB>
                    <a:lnTlToBr>
                      <a:noFill/>
                    </a:lnTlToBr>
                    <a:lnBlToTr>
                      <a:noFill/>
                    </a:lnBlToTr>
                    <a:noFill/>
                  </a:tcPr>
                </a:tc>
              </a:tr>
              <a:tr h="3714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dirty="0" err="1" smtClean="0">
                          <a:ln>
                            <a:noFill/>
                          </a:ln>
                          <a:solidFill>
                            <a:srgbClr val="000000"/>
                          </a:solidFill>
                          <a:effectLst/>
                          <a:latin typeface="Arial" charset="0"/>
                        </a:rPr>
                        <a:t>Mission</a:t>
                      </a:r>
                      <a:r>
                        <a:rPr kumimoji="0" lang="es-MX" sz="1700" b="0" i="0" u="none" strike="noStrike" cap="none" normalizeH="0" baseline="0" dirty="0" smtClean="0">
                          <a:ln>
                            <a:noFill/>
                          </a:ln>
                          <a:solidFill>
                            <a:srgbClr val="000000"/>
                          </a:solidFill>
                          <a:effectLst/>
                          <a:latin typeface="Arial" charset="0"/>
                        </a:rPr>
                        <a:t>/</a:t>
                      </a:r>
                      <a:r>
                        <a:rPr kumimoji="0" lang="es-MX" sz="1700" b="0" i="0" u="none" strike="noStrike" cap="none" normalizeH="0" baseline="0" dirty="0" err="1" smtClean="0">
                          <a:ln>
                            <a:noFill/>
                          </a:ln>
                          <a:solidFill>
                            <a:srgbClr val="000000"/>
                          </a:solidFill>
                          <a:effectLst/>
                          <a:latin typeface="Arial" charset="0"/>
                        </a:rPr>
                        <a:t>design</a:t>
                      </a:r>
                      <a:r>
                        <a:rPr kumimoji="0" lang="es-MX" sz="1700" b="0" i="0" u="none" strike="noStrike" cap="none" normalizeH="0" baseline="0" dirty="0" smtClean="0">
                          <a:ln>
                            <a:noFill/>
                          </a:ln>
                          <a:solidFill>
                            <a:srgbClr val="000000"/>
                          </a:solidFill>
                          <a:effectLst/>
                          <a:latin typeface="Arial" charset="0"/>
                        </a:rPr>
                        <a:t> </a:t>
                      </a:r>
                      <a:r>
                        <a:rPr kumimoji="0" lang="es-MX" sz="1700" b="0" i="0" u="none" strike="noStrike" cap="none" normalizeH="0" baseline="0" dirty="0" err="1" smtClean="0">
                          <a:ln>
                            <a:noFill/>
                          </a:ln>
                          <a:solidFill>
                            <a:srgbClr val="000000"/>
                          </a:solidFill>
                          <a:effectLst/>
                          <a:latin typeface="Arial" charset="0"/>
                        </a:rPr>
                        <a:t>life</a:t>
                      </a:r>
                      <a:endParaRPr kumimoji="0" lang="es-MX" sz="1700" b="0" i="0" u="none" strike="noStrike" cap="none" normalizeH="0" baseline="0" dirty="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smtClean="0">
                          <a:ln>
                            <a:noFill/>
                          </a:ln>
                          <a:solidFill>
                            <a:srgbClr val="000000"/>
                          </a:solidFill>
                          <a:effectLst/>
                          <a:latin typeface="Arial" charset="0"/>
                        </a:rPr>
                        <a:t>14 yr</a:t>
                      </a:r>
                    </a:p>
                  </a:txBody>
                  <a:tcPr marT="45714" marB="45714" horzOverflow="overflow">
                    <a:lnL>
                      <a:noFill/>
                    </a:lnL>
                    <a:lnR>
                      <a:noFill/>
                    </a:lnR>
                    <a:lnT>
                      <a:noFill/>
                    </a:lnT>
                    <a:lnB>
                      <a:noFill/>
                    </a:lnB>
                    <a:lnTlToBr>
                      <a:noFill/>
                    </a:lnTlToBr>
                    <a:lnBlToTr>
                      <a:noFill/>
                    </a:lnBlToTr>
                    <a:noFill/>
                  </a:tcPr>
                </a:tc>
                <a:tc>
                  <a:txBody>
                    <a:bodyPr/>
                    <a:lstStyle/>
                    <a:p>
                      <a:endParaRPr lang="es-ES" sz="1800" dirty="0"/>
                    </a:p>
                  </a:txBody>
                  <a:tcPr marT="45714" marB="45714" horzOverflow="overflow">
                    <a:lnL>
                      <a:noFill/>
                    </a:lnL>
                    <a:lnR>
                      <a:noFill/>
                    </a:lnR>
                    <a:lnT>
                      <a:noFill/>
                    </a:lnT>
                    <a:lnB>
                      <a:noFill/>
                    </a:lnB>
                    <a:lnTlToBr>
                      <a:noFill/>
                    </a:lnTlToBr>
                    <a:lnBlToTr>
                      <a:noFill/>
                    </a:lnBlToTr>
                    <a:noFill/>
                  </a:tcPr>
                </a:tc>
              </a:tr>
              <a:tr h="3714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700" b="0" i="0" u="none" strike="noStrike" cap="none" normalizeH="0" baseline="0" dirty="0" err="1" smtClean="0">
                          <a:ln>
                            <a:noFill/>
                          </a:ln>
                          <a:solidFill>
                            <a:srgbClr val="000000"/>
                          </a:solidFill>
                          <a:effectLst/>
                          <a:latin typeface="Arial" charset="0"/>
                        </a:rPr>
                        <a:t>Weight</a:t>
                      </a:r>
                      <a:r>
                        <a:rPr kumimoji="0" lang="es-MX" sz="1700" b="0" i="0" u="none" strike="noStrike" cap="none" normalizeH="0" baseline="0" dirty="0" smtClean="0">
                          <a:ln>
                            <a:noFill/>
                          </a:ln>
                          <a:solidFill>
                            <a:srgbClr val="000000"/>
                          </a:solidFill>
                          <a:effectLst/>
                          <a:latin typeface="Arial" charset="0"/>
                        </a:rPr>
                        <a:t>                              </a:t>
                      </a:r>
                      <a:endParaRPr kumimoji="0" lang="en-US" sz="1700" b="0" i="0" u="none" strike="noStrike" cap="none" normalizeH="0" baseline="0" dirty="0" smtClean="0">
                        <a:ln>
                          <a:noFill/>
                        </a:ln>
                        <a:solidFill>
                          <a:srgbClr val="000000"/>
                        </a:solidFill>
                        <a:effectLst/>
                        <a:latin typeface="Arial" charset="0"/>
                        <a:cs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smtClean="0">
                          <a:ln>
                            <a:noFill/>
                          </a:ln>
                          <a:solidFill>
                            <a:srgbClr val="000000"/>
                          </a:solidFill>
                          <a:effectLst/>
                          <a:latin typeface="Arial" charset="0"/>
                          <a:cs typeface="Arial" charset="0"/>
                        </a:rPr>
                        <a:t>&lt; 3000 kg</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7143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dirty="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dirty="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71430">
                <a:tc>
                  <a:txBody>
                    <a:bodyPr/>
                    <a:lstStyle/>
                    <a:p>
                      <a:endParaRPr lang="es-ES" sz="1800"/>
                    </a:p>
                  </a:txBody>
                  <a:tcPr marT="45714" marB="45714" horzOverflow="overflow">
                    <a:lnL>
                      <a:noFill/>
                    </a:lnL>
                    <a:lnR>
                      <a:noFill/>
                    </a:lnR>
                    <a:lnT>
                      <a:noFill/>
                    </a:lnT>
                    <a:lnB>
                      <a:noFill/>
                    </a:lnB>
                    <a:lnTlToBr>
                      <a:noFill/>
                    </a:lnTlToBr>
                    <a:lnBlToTr>
                      <a:noFill/>
                    </a:lnBlToTr>
                    <a:noFill/>
                  </a:tcPr>
                </a:tc>
                <a:tc>
                  <a:txBody>
                    <a:bodyPr/>
                    <a:lstStyle/>
                    <a:p>
                      <a:endParaRPr lang="es-ES" sz="1800" dirty="0"/>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7143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dirty="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7143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700" b="0" i="0" u="none" strike="noStrike" cap="none" normalizeH="0" baseline="0" dirty="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72" name="Group 32"/>
          <p:cNvGraphicFramePr>
            <a:graphicFrameLocks noGrp="1"/>
          </p:cNvGraphicFramePr>
          <p:nvPr>
            <p:ph idx="1"/>
          </p:nvPr>
        </p:nvGraphicFramePr>
        <p:xfrm>
          <a:off x="485775" y="1285875"/>
          <a:ext cx="8229600" cy="2228850"/>
        </p:xfrm>
        <a:graphic>
          <a:graphicData uri="http://schemas.openxmlformats.org/drawingml/2006/table">
            <a:tbl>
              <a:tblPr/>
              <a:tblGrid>
                <a:gridCol w="4114800"/>
                <a:gridCol w="4114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sng" strike="noStrike" cap="none" normalizeH="0" baseline="0" smtClean="0">
                          <a:ln>
                            <a:noFill/>
                          </a:ln>
                          <a:solidFill>
                            <a:srgbClr val="000000"/>
                          </a:solidFill>
                          <a:effectLst/>
                          <a:latin typeface="Arial" charset="0"/>
                        </a:rPr>
                        <a:t>Signal Data</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RATE:</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4000 Kbps</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MODULATION:	</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QPSK</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ROLL OFF:</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14 %</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FEC:</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0.69</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BER:</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smtClean="0">
                          <a:ln>
                            <a:noFill/>
                          </a:ln>
                          <a:solidFill>
                            <a:srgbClr val="000000"/>
                          </a:solidFill>
                          <a:effectLst/>
                          <a:latin typeface="Arial" charset="0"/>
                        </a:rPr>
                        <a:t>10E</a:t>
                      </a:r>
                      <a:r>
                        <a:rPr kumimoji="0" lang="es-ES_tradnl" sz="1400" b="0" i="0" u="none" strike="noStrike" cap="none" normalizeH="0" baseline="30000" smtClean="0">
                          <a:ln>
                            <a:noFill/>
                          </a:ln>
                          <a:solidFill>
                            <a:srgbClr val="000000"/>
                          </a:solidFill>
                          <a:effectLst/>
                          <a:latin typeface="Arial" charset="0"/>
                        </a:rPr>
                        <a:t>-7</a:t>
                      </a:r>
                      <a:endParaRPr kumimoji="0" lang="es-MX" sz="1400" b="0" i="0" u="none" strike="noStrike" cap="none" normalizeH="0" baseline="3000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bl>
          </a:graphicData>
        </a:graphic>
      </p:graphicFrame>
      <p:graphicFrame>
        <p:nvGraphicFramePr>
          <p:cNvPr id="10273" name="Group 33"/>
          <p:cNvGraphicFramePr>
            <a:graphicFrameLocks noGrp="1"/>
          </p:cNvGraphicFramePr>
          <p:nvPr/>
        </p:nvGraphicFramePr>
        <p:xfrm>
          <a:off x="485775" y="3857625"/>
          <a:ext cx="8229600" cy="1887538"/>
        </p:xfrm>
        <a:graphic>
          <a:graphicData uri="http://schemas.openxmlformats.org/drawingml/2006/table">
            <a:tbl>
              <a:tblPr/>
              <a:tblGrid>
                <a:gridCol w="2743200"/>
                <a:gridCol w="2743200"/>
                <a:gridCol w="2743200"/>
              </a:tblGrid>
              <a:tr h="371475">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sng" strike="noStrike" cap="none" normalizeH="0" baseline="0" smtClean="0">
                          <a:ln>
                            <a:noFill/>
                          </a:ln>
                          <a:solidFill>
                            <a:srgbClr val="000000"/>
                          </a:solidFill>
                          <a:effectLst/>
                          <a:latin typeface="Arial" charset="0"/>
                        </a:rPr>
                        <a:t>Satellite Parameters in locations</a:t>
                      </a:r>
                    </a:p>
                  </a:txBody>
                  <a:tcPr horzOverflow="overflow">
                    <a:lnL>
                      <a:noFill/>
                    </a:lnL>
                    <a:lnR>
                      <a:noFill/>
                    </a:lnR>
                    <a:lnT>
                      <a:noFill/>
                    </a:lnT>
                    <a:lnB>
                      <a:noFill/>
                    </a:lnB>
                    <a:lnTlToBr>
                      <a:noFill/>
                    </a:lnTlToBr>
                    <a:lnBlToTr>
                      <a:noFill/>
                    </a:lnBlToTr>
                    <a:noFill/>
                  </a:tcPr>
                </a:tc>
                <a:tc hMerge="1">
                  <a:txBody>
                    <a:bodyPr/>
                    <a:lstStyle/>
                    <a:p>
                      <a:endParaRPr lang="es-E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LOCATION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QUITO, ECUADOR</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MIAMI, USA</a:t>
                      </a:r>
                    </a:p>
                  </a:txBody>
                  <a:tcPr horzOverflow="overflow">
                    <a:lnL>
                      <a:noFill/>
                    </a:lnL>
                    <a:lnR>
                      <a:noFill/>
                    </a:lnR>
                    <a:lnT>
                      <a:noFill/>
                    </a:lnT>
                    <a:lnB>
                      <a:noFill/>
                    </a:lnB>
                    <a:lnTlToBr>
                      <a:noFill/>
                    </a:lnTlToBr>
                    <a:lnBlToTr>
                      <a:noFill/>
                    </a:lnBlToTr>
                    <a:noFill/>
                  </a:tcPr>
                </a:tc>
              </a:tr>
              <a:tr h="401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DFS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rPr>
                        <a:t> -94.00</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dBW/m</a:t>
                      </a:r>
                      <a:r>
                        <a:rPr kumimoji="0" lang="es-MX" sz="1400" b="0" i="0" u="none" strike="noStrike" cap="none" normalizeH="0" baseline="30000" smtClean="0">
                          <a:ln>
                            <a:noFill/>
                          </a:ln>
                          <a:solidFill>
                            <a:srgbClr val="000000"/>
                          </a:solidFill>
                          <a:effectLst/>
                          <a:latin typeface="Arial" charset="0"/>
                        </a:rPr>
                        <a:t>2</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G/T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2.90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dB/K</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PIREsaturation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37.60	dBW</a:t>
                      </a:r>
                    </a:p>
                  </a:txBody>
                  <a:tcPr horzOverflow="overflow">
                    <a:lnL>
                      <a:noFill/>
                    </a:lnL>
                    <a:lnR>
                      <a:noFill/>
                    </a:lnR>
                    <a:lnT>
                      <a:noFill/>
                    </a:lnT>
                    <a:lnB>
                      <a:noFill/>
                    </a:lnB>
                    <a:lnTlToBr>
                      <a:noFill/>
                    </a:lnTlToBr>
                    <a:lnBlToTr>
                      <a:noFill/>
                    </a:lnBlToTr>
                    <a:no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94" name="Group 30"/>
          <p:cNvGraphicFramePr>
            <a:graphicFrameLocks noGrp="1"/>
          </p:cNvGraphicFramePr>
          <p:nvPr>
            <p:ph idx="1"/>
          </p:nvPr>
        </p:nvGraphicFramePr>
        <p:xfrm>
          <a:off x="485775" y="1778000"/>
          <a:ext cx="8229600" cy="3343275"/>
        </p:xfrm>
        <a:graphic>
          <a:graphicData uri="http://schemas.openxmlformats.org/drawingml/2006/table">
            <a:tbl>
              <a:tblPr/>
              <a:tblGrid>
                <a:gridCol w="3228975"/>
                <a:gridCol w="2428875"/>
                <a:gridCol w="2571750"/>
              </a:tblGrid>
              <a:tr h="371475">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sng" strike="noStrike" cap="none" normalizeH="0" baseline="0" smtClean="0">
                          <a:ln>
                            <a:noFill/>
                          </a:ln>
                          <a:solidFill>
                            <a:srgbClr val="000000"/>
                          </a:solidFill>
                          <a:effectLst/>
                          <a:latin typeface="Arial" charset="0"/>
                        </a:rPr>
                        <a:t>E/T Transmision and Recepcion Data</a:t>
                      </a:r>
                    </a:p>
                  </a:txBody>
                  <a:tcPr horzOverflow="overflow">
                    <a:lnL>
                      <a:noFill/>
                    </a:lnL>
                    <a:lnR>
                      <a:noFill/>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LOCATION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QUITO, ECUADOR</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MIAMI, USA</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LATITUD</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0.22</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25.77		ºN</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LONGITUD</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78.50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80.20		ºO</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ANTENNA DIAMETER</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3.80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4.20		m</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ANTENNA GAIN Tx</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45.88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		dBi</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ANTENNA GAIN Rx</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43.03		dBi</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TOTAL SYSTEM TEMP</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89.99		ºK</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Eb/No RECEIVER MODEM</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smtClean="0">
                          <a:ln>
                            <a:noFill/>
                          </a:ln>
                          <a:solidFill>
                            <a:schemeClr val="accent2"/>
                          </a:solidFill>
                          <a:effectLst/>
                          <a:latin typeface="Arial" charset="0"/>
                        </a:rPr>
                        <a:t>4.0</a:t>
                      </a:r>
                      <a:r>
                        <a:rPr kumimoji="0" lang="es-ES_tradnl" sz="1400" b="0" i="0" u="none" strike="noStrike" cap="none" normalizeH="0" baseline="0" dirty="0" smtClean="0">
                          <a:ln>
                            <a:noFill/>
                          </a:ln>
                          <a:solidFill>
                            <a:schemeClr val="tx1"/>
                          </a:solidFill>
                          <a:effectLst/>
                          <a:latin typeface="Arial" charset="0"/>
                        </a:rPr>
                        <a:t>		</a:t>
                      </a:r>
                      <a:r>
                        <a:rPr kumimoji="0" lang="es-ES_tradnl" sz="1400" b="0" i="0" u="none" strike="noStrike" cap="none" normalizeH="0" baseline="0" dirty="0" smtClean="0">
                          <a:ln>
                            <a:noFill/>
                          </a:ln>
                          <a:solidFill>
                            <a:srgbClr val="000000"/>
                          </a:solidFill>
                          <a:effectLst/>
                          <a:latin typeface="Arial" charset="0"/>
                        </a:rPr>
                        <a:t>dB</a:t>
                      </a:r>
                      <a:endParaRPr kumimoji="0" lang="es-MX" sz="1400" b="0" i="0" u="none" strike="noStrike" cap="none" normalizeH="0" baseline="0" dirty="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2 Marcador de contenido"/>
          <p:cNvSpPr>
            <a:spLocks noGrp="1"/>
          </p:cNvSpPr>
          <p:nvPr>
            <p:ph idx="1"/>
          </p:nvPr>
        </p:nvSpPr>
        <p:spPr>
          <a:xfrm>
            <a:off x="457200" y="1285875"/>
            <a:ext cx="8229600" cy="4968875"/>
          </a:xfrm>
        </p:spPr>
        <p:txBody>
          <a:bodyPr/>
          <a:lstStyle/>
          <a:p>
            <a:pPr eaLnBrk="1" hangingPunct="1">
              <a:buFontTx/>
              <a:buNone/>
            </a:pPr>
            <a:r>
              <a:rPr lang="es-MX" sz="1300" u="sng" smtClean="0"/>
              <a:t>BANDWITH</a:t>
            </a:r>
          </a:p>
          <a:p>
            <a:pPr eaLnBrk="1" hangingPunct="1">
              <a:buFontTx/>
              <a:buNone/>
            </a:pPr>
            <a:r>
              <a:rPr lang="es-MX" sz="1300" b="0" smtClean="0"/>
              <a:t> </a:t>
            </a:r>
          </a:p>
          <a:p>
            <a:pPr eaLnBrk="1" hangingPunct="1">
              <a:buFontTx/>
              <a:buNone/>
            </a:pPr>
            <a:r>
              <a:rPr lang="es-MX" sz="1300" b="0" smtClean="0"/>
              <a:t>	BW  =  Vinf.  (FEC) </a:t>
            </a:r>
            <a:r>
              <a:rPr lang="es-MX" sz="1300" b="0" baseline="30000" smtClean="0"/>
              <a:t>-1</a:t>
            </a:r>
            <a:r>
              <a:rPr lang="es-MX" sz="1300" b="0" smtClean="0"/>
              <a:t>  (FM)  (1 + ROLL OFF)	(Hz)</a:t>
            </a:r>
          </a:p>
          <a:p>
            <a:pPr eaLnBrk="1" hangingPunct="1">
              <a:buFontTx/>
              <a:buNone/>
            </a:pPr>
            <a:r>
              <a:rPr lang="es-MX" sz="1300" b="0" smtClean="0"/>
              <a:t> </a:t>
            </a:r>
          </a:p>
          <a:p>
            <a:pPr eaLnBrk="1" hangingPunct="1">
              <a:buFontTx/>
              <a:buNone/>
            </a:pPr>
            <a:r>
              <a:rPr lang="es-MX" sz="1300" b="0" smtClean="0"/>
              <a:t>	Vinf  =Information Rate</a:t>
            </a:r>
          </a:p>
          <a:p>
            <a:pPr eaLnBrk="1" hangingPunct="1">
              <a:buFontTx/>
              <a:buNone/>
            </a:pPr>
            <a:r>
              <a:rPr lang="es-MX" sz="1300" b="0" smtClean="0"/>
              <a:t>	FEC =Forward Error Correction </a:t>
            </a:r>
          </a:p>
          <a:p>
            <a:pPr eaLnBrk="1" hangingPunct="1">
              <a:buFontTx/>
              <a:buNone/>
            </a:pPr>
            <a:r>
              <a:rPr lang="es-MX" sz="1300" b="0" smtClean="0"/>
              <a:t>	FM   =Modulation Factor, it depend  of used modulation.</a:t>
            </a:r>
          </a:p>
          <a:p>
            <a:pPr eaLnBrk="1" hangingPunct="1">
              <a:buFontTx/>
              <a:buNone/>
            </a:pPr>
            <a:r>
              <a:rPr lang="es-MX" sz="1300" b="0" smtClean="0"/>
              <a:t>				    If modulation is 	BPSK	FM  =  1.0</a:t>
            </a:r>
          </a:p>
          <a:p>
            <a:pPr eaLnBrk="1" hangingPunct="1">
              <a:buFontTx/>
              <a:buNone/>
            </a:pPr>
            <a:r>
              <a:rPr lang="es-MX" sz="1300" b="0" smtClean="0"/>
              <a:t>				    If modulation is	QPSK	FM  =  0.5</a:t>
            </a:r>
          </a:p>
          <a:p>
            <a:pPr eaLnBrk="1" hangingPunct="1">
              <a:buFontTx/>
              <a:buNone/>
            </a:pPr>
            <a:r>
              <a:rPr lang="es-MX" sz="1300" b="0" smtClean="0"/>
              <a:t>	ROLL OFF  = Spread Spectrum Factor (modem feature)</a:t>
            </a:r>
          </a:p>
          <a:p>
            <a:pPr eaLnBrk="1" hangingPunct="1">
              <a:buFontTx/>
              <a:buNone/>
            </a:pPr>
            <a:r>
              <a:rPr lang="es-MX" sz="1300" b="0" smtClean="0"/>
              <a:t>	Replacing:</a:t>
            </a:r>
          </a:p>
          <a:p>
            <a:pPr eaLnBrk="1" hangingPunct="1">
              <a:buFontTx/>
              <a:buNone/>
            </a:pPr>
            <a:r>
              <a:rPr lang="es-MX" sz="1300" b="0" smtClean="0"/>
              <a:t>        USED BANDWITH</a:t>
            </a:r>
          </a:p>
          <a:p>
            <a:pPr eaLnBrk="1" hangingPunct="1">
              <a:buFontTx/>
              <a:buNone/>
            </a:pPr>
            <a:r>
              <a:rPr lang="es-MX" sz="1300" b="0" smtClean="0"/>
              <a:t>        BW =  4000.000 *(0.69) </a:t>
            </a:r>
            <a:r>
              <a:rPr lang="es-MX" sz="1300" b="0" baseline="30000" smtClean="0"/>
              <a:t>-1</a:t>
            </a:r>
            <a:r>
              <a:rPr lang="es-MX" sz="1300" b="0" smtClean="0"/>
              <a:t> *(0.5)  *1.14  </a:t>
            </a:r>
          </a:p>
          <a:p>
            <a:pPr eaLnBrk="1" hangingPunct="1">
              <a:buFontTx/>
              <a:buNone/>
            </a:pPr>
            <a:r>
              <a:rPr lang="es-MX" sz="1300" b="0" smtClean="0"/>
              <a:t> 	BW =  3304.35  KHz 	</a:t>
            </a:r>
          </a:p>
          <a:p>
            <a:pPr eaLnBrk="1" hangingPunct="1">
              <a:buFontTx/>
              <a:buNone/>
            </a:pPr>
            <a:endParaRPr lang="es-MX" sz="1300" b="0" smtClean="0"/>
          </a:p>
          <a:p>
            <a:pPr eaLnBrk="1" hangingPunct="1">
              <a:buFontTx/>
              <a:buNone/>
            </a:pPr>
            <a:endParaRPr lang="es-MX" sz="1300" b="0" smtClean="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030" name="2 Marcador de contenido"/>
          <p:cNvSpPr>
            <a:spLocks noGrp="1"/>
          </p:cNvSpPr>
          <p:nvPr>
            <p:ph idx="1"/>
          </p:nvPr>
        </p:nvSpPr>
        <p:spPr>
          <a:xfrm>
            <a:off x="457200" y="1174750"/>
            <a:ext cx="8229600" cy="4968875"/>
          </a:xfrm>
        </p:spPr>
        <p:txBody>
          <a:bodyPr/>
          <a:lstStyle/>
          <a:p>
            <a:pPr eaLnBrk="1" hangingPunct="1">
              <a:buFontTx/>
              <a:buNone/>
            </a:pPr>
            <a:r>
              <a:rPr lang="es-MX" sz="1300" u="sng" smtClean="0"/>
              <a:t>ANTENNA POINTING AND DISTANCE  E/T-SATELLITE</a:t>
            </a:r>
          </a:p>
          <a:p>
            <a:pPr eaLnBrk="1" hangingPunct="1">
              <a:buFontTx/>
              <a:buNone/>
            </a:pPr>
            <a:endParaRPr lang="es-MX" sz="1300" b="0" smtClean="0"/>
          </a:p>
          <a:p>
            <a:pPr eaLnBrk="1" hangingPunct="1">
              <a:buFontTx/>
              <a:buNone/>
            </a:pPr>
            <a:r>
              <a:rPr lang="es-MX" sz="1300" b="0" smtClean="0"/>
              <a:t> AZIMUTH ANGLE FOR QUITO E/T :</a:t>
            </a:r>
          </a:p>
          <a:p>
            <a:pPr eaLnBrk="1" hangingPunct="1">
              <a:buFontTx/>
              <a:buNone/>
            </a:pPr>
            <a:r>
              <a:rPr lang="es-MX" sz="1300" b="0" smtClean="0"/>
              <a:t> 	A'  =  Tan </a:t>
            </a:r>
            <a:r>
              <a:rPr lang="es-MX" sz="1300" b="0" baseline="30000" smtClean="0"/>
              <a:t>-1</a:t>
            </a:r>
            <a:r>
              <a:rPr lang="es-MX" sz="1300" b="0" smtClean="0"/>
              <a:t>    (Tan [ ABS (LONGSAT  -  LONGE/T  ) ] / Sin LATE/T)</a:t>
            </a:r>
          </a:p>
          <a:p>
            <a:pPr eaLnBrk="1" hangingPunct="1">
              <a:buFontTx/>
              <a:buNone/>
            </a:pPr>
            <a:r>
              <a:rPr lang="es-MX" sz="1300" b="0" smtClean="0"/>
              <a:t> 		Where:	LONGSAT  =  Satellite Longitude</a:t>
            </a:r>
          </a:p>
          <a:p>
            <a:pPr eaLnBrk="1" hangingPunct="1">
              <a:buFontTx/>
              <a:buNone/>
            </a:pPr>
            <a:r>
              <a:rPr lang="es-MX" sz="1300" b="0" smtClean="0"/>
              <a:t>				LONGE/T   =   E/T Longitude.</a:t>
            </a:r>
          </a:p>
          <a:p>
            <a:pPr eaLnBrk="1" hangingPunct="1">
              <a:buFontTx/>
              <a:buNone/>
            </a:pPr>
            <a:r>
              <a:rPr lang="es-MX" sz="1300" b="0" smtClean="0"/>
              <a:t>				LATE/T       =   E/T Latitude.</a:t>
            </a:r>
          </a:p>
          <a:p>
            <a:pPr eaLnBrk="1" hangingPunct="1">
              <a:buFontTx/>
              <a:buNone/>
            </a:pPr>
            <a:r>
              <a:rPr lang="es-MX" sz="1300" b="0" smtClean="0"/>
              <a:t>				ABS          =  Absolute Value</a:t>
            </a:r>
          </a:p>
          <a:p>
            <a:pPr eaLnBrk="1" hangingPunct="1">
              <a:buFontTx/>
              <a:buNone/>
            </a:pPr>
            <a:r>
              <a:rPr lang="es-MX" sz="1300" b="0" smtClean="0"/>
              <a:t>If E/T location is in North Hemisphere and:</a:t>
            </a:r>
          </a:p>
          <a:p>
            <a:pPr eaLnBrk="1" hangingPunct="1">
              <a:buFontTx/>
              <a:buNone/>
            </a:pPr>
            <a:r>
              <a:rPr lang="es-MX" sz="1300" b="0" smtClean="0"/>
              <a:t> 			E/T west from the satellite : A = 180 - A´</a:t>
            </a:r>
          </a:p>
          <a:p>
            <a:pPr eaLnBrk="1" hangingPunct="1">
              <a:buFontTx/>
              <a:buNone/>
            </a:pPr>
            <a:r>
              <a:rPr lang="es-MX" sz="1300" b="0" smtClean="0"/>
              <a:t>			E/T east from the satellite :   A = 180 + A´</a:t>
            </a:r>
          </a:p>
          <a:p>
            <a:pPr eaLnBrk="1" hangingPunct="1">
              <a:buFontTx/>
              <a:buNone/>
            </a:pPr>
            <a:r>
              <a:rPr lang="es-MX" sz="1300" b="0" smtClean="0"/>
              <a:t> If  E/T location is in South Hemisphere and :</a:t>
            </a:r>
          </a:p>
          <a:p>
            <a:pPr eaLnBrk="1" hangingPunct="1">
              <a:buFontTx/>
              <a:buNone/>
            </a:pPr>
            <a:r>
              <a:rPr lang="es-MX" sz="1300" b="0" smtClean="0"/>
              <a:t> 			E/T west from the satellite : A = A´</a:t>
            </a:r>
          </a:p>
          <a:p>
            <a:pPr eaLnBrk="1" hangingPunct="1">
              <a:buFontTx/>
              <a:buNone/>
            </a:pPr>
            <a:r>
              <a:rPr lang="es-MX" sz="1300" b="0" smtClean="0"/>
              <a:t>			E/T east from the satellite A = 360 - A´</a:t>
            </a:r>
          </a:p>
          <a:p>
            <a:pPr eaLnBrk="1" hangingPunct="1">
              <a:buFontTx/>
              <a:buNone/>
            </a:pPr>
            <a:r>
              <a:rPr lang="es-MX" sz="1300" b="0" smtClean="0"/>
              <a:t>	replacing for QUITO:</a:t>
            </a:r>
          </a:p>
          <a:p>
            <a:pPr eaLnBrk="1" hangingPunct="1">
              <a:buFontTx/>
              <a:buNone/>
            </a:pPr>
            <a:r>
              <a:rPr lang="es-MX" sz="1300" b="0" smtClean="0"/>
              <a:t> 	A'  =  Tan </a:t>
            </a:r>
            <a:r>
              <a:rPr lang="es-MX" sz="1300" b="0" baseline="30000" smtClean="0"/>
              <a:t>-1</a:t>
            </a:r>
            <a:r>
              <a:rPr lang="es-MX" sz="1300" b="0" smtClean="0"/>
              <a:t>    (Tan[ ABS ( 113.0  -  78.50 ) ] / Sin 0.22)</a:t>
            </a:r>
          </a:p>
          <a:p>
            <a:pPr eaLnBrk="1" hangingPunct="1">
              <a:buFontTx/>
              <a:buNone/>
            </a:pPr>
            <a:r>
              <a:rPr lang="es-MX" sz="1300" b="0" smtClean="0"/>
              <a:t>	A'  =  89.68</a:t>
            </a:r>
          </a:p>
          <a:p>
            <a:pPr eaLnBrk="1" hangingPunct="1">
              <a:buFontTx/>
              <a:buNone/>
            </a:pPr>
            <a:r>
              <a:rPr lang="es-MX" sz="1300" b="0" smtClean="0"/>
              <a:t>	such E/T  is in south hemisphere and east of satellite</a:t>
            </a:r>
          </a:p>
          <a:p>
            <a:pPr eaLnBrk="1" hangingPunct="1">
              <a:buFontTx/>
              <a:buNone/>
            </a:pPr>
            <a:r>
              <a:rPr lang="es-MX" sz="1300" b="0" smtClean="0"/>
              <a:t>	A   =  360 -  89.68</a:t>
            </a:r>
          </a:p>
          <a:p>
            <a:pPr eaLnBrk="1" hangingPunct="1">
              <a:buFontTx/>
              <a:buNone/>
            </a:pPr>
            <a:r>
              <a:rPr lang="es-MX" sz="1300" b="0" smtClean="0"/>
              <a:t>	A   =  270.32º</a:t>
            </a:r>
          </a:p>
          <a:p>
            <a:pPr eaLnBrk="1" hangingPunct="1">
              <a:buFontTx/>
              <a:buNone/>
            </a:pPr>
            <a:endParaRPr lang="es-MX" sz="1300" b="0" smtClean="0"/>
          </a:p>
          <a:p>
            <a:pPr eaLnBrk="1" hangingPunct="1">
              <a:buFontTx/>
              <a:buNone/>
            </a:pPr>
            <a:r>
              <a:rPr lang="es-MX" sz="1300" b="0" smtClean="0"/>
              <a:t> </a:t>
            </a:r>
          </a:p>
          <a:p>
            <a:pPr eaLnBrk="1" hangingPunct="1">
              <a:buFontTx/>
              <a:buNone/>
            </a:pPr>
            <a:r>
              <a:rPr lang="es-MX" sz="1300" b="0" smtClean="0"/>
              <a:t>	</a:t>
            </a:r>
          </a:p>
        </p:txBody>
      </p:sp>
      <p:graphicFrame>
        <p:nvGraphicFramePr>
          <p:cNvPr id="1026" name="Object 2"/>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34" name="Ecuación" r:id="rId3" imgW="114120" imgH="215640" progId="Equation.3">
                  <p:embed/>
                </p:oleObj>
              </mc:Choice>
              <mc:Fallback>
                <p:oleObj name="Ecuación"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35" name="Ecuación" r:id="rId5" imgW="114120" imgH="215640" progId="Equation.3">
                  <p:embed/>
                </p:oleObj>
              </mc:Choice>
              <mc:Fallback>
                <p:oleObj name="Ecuación" r:id="rId5" imgW="11412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36" name="Ecuación" r:id="rId6" imgW="114120" imgH="215640" progId="Equation.3">
                  <p:embed/>
                </p:oleObj>
              </mc:Choice>
              <mc:Fallback>
                <p:oleObj name="Ecuación" r:id="rId6" imgW="11412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24931" name="2 Marcador de contenido"/>
          <p:cNvSpPr>
            <a:spLocks noGrp="1"/>
          </p:cNvSpPr>
          <p:nvPr>
            <p:ph idx="1"/>
          </p:nvPr>
        </p:nvSpPr>
        <p:spPr/>
        <p:txBody>
          <a:bodyPr/>
          <a:lstStyle/>
          <a:p>
            <a:pPr eaLnBrk="1" hangingPunct="1">
              <a:buFontTx/>
              <a:buNone/>
            </a:pPr>
            <a:r>
              <a:rPr lang="es-MX" sz="1300" u="sng" smtClean="0"/>
              <a:t>ELEVATION ANGLE FOR QUITO E/T </a:t>
            </a:r>
            <a:r>
              <a:rPr lang="es-MX" sz="1300" b="0" smtClean="0"/>
              <a:t>:</a:t>
            </a:r>
          </a:p>
          <a:p>
            <a:pPr eaLnBrk="1" hangingPunct="1">
              <a:buFontTx/>
              <a:buNone/>
            </a:pPr>
            <a:endParaRPr lang="es-MX" sz="1300" b="0" smtClean="0"/>
          </a:p>
          <a:p>
            <a:pPr eaLnBrk="1" hangingPunct="1">
              <a:buFontTx/>
              <a:buNone/>
            </a:pPr>
            <a:r>
              <a:rPr lang="es-MX" sz="1300" b="0" smtClean="0"/>
              <a:t> 	E  =  Tan </a:t>
            </a:r>
            <a:r>
              <a:rPr lang="es-MX" sz="1300" b="0" baseline="30000" smtClean="0"/>
              <a:t>-1</a:t>
            </a:r>
            <a:r>
              <a:rPr lang="es-MX" sz="1300" b="0" smtClean="0"/>
              <a:t>    [(R - Re (w) / (Re  Sin (Cos </a:t>
            </a:r>
            <a:r>
              <a:rPr lang="es-MX" sz="1300" b="0" baseline="30000" smtClean="0"/>
              <a:t>-1</a:t>
            </a:r>
            <a:r>
              <a:rPr lang="es-MX" sz="1300" b="0" smtClean="0"/>
              <a:t>  w)))]  -  Cos </a:t>
            </a:r>
            <a:r>
              <a:rPr lang="es-MX" sz="1300" b="0" baseline="30000" smtClean="0"/>
              <a:t>-1</a:t>
            </a:r>
            <a:r>
              <a:rPr lang="es-MX" sz="1300" b="0" smtClean="0"/>
              <a:t>  w</a:t>
            </a:r>
          </a:p>
          <a:p>
            <a:pPr eaLnBrk="1" hangingPunct="1">
              <a:buFontTx/>
              <a:buNone/>
            </a:pPr>
            <a:r>
              <a:rPr lang="es-MX" sz="1300" b="0" smtClean="0"/>
              <a:t> 	Where:	R	= Mean Distance from Earth Center to geostationary</a:t>
            </a:r>
          </a:p>
          <a:p>
            <a:pPr eaLnBrk="1" hangingPunct="1">
              <a:buFontTx/>
              <a:buNone/>
            </a:pPr>
            <a:r>
              <a:rPr lang="es-MX" sz="1300" b="0" smtClean="0"/>
              <a:t>				  orbit  (42164.2  Km)</a:t>
            </a:r>
          </a:p>
          <a:p>
            <a:pPr eaLnBrk="1" hangingPunct="1">
              <a:buFontTx/>
              <a:buNone/>
            </a:pPr>
            <a:r>
              <a:rPr lang="es-MX" sz="1300" b="0" smtClean="0"/>
              <a:t>			Re	=Mean Radio of Earth   (6378.155   Km)</a:t>
            </a:r>
          </a:p>
          <a:p>
            <a:pPr eaLnBrk="1" hangingPunct="1">
              <a:buFontTx/>
              <a:buNone/>
            </a:pPr>
            <a:r>
              <a:rPr lang="es-MX" sz="1300" b="0" smtClean="0"/>
              <a:t>			w	=Cos LATE/T ( Cos  [LONGSAT  -  LONGE/T])</a:t>
            </a:r>
          </a:p>
          <a:p>
            <a:pPr eaLnBrk="1" hangingPunct="1">
              <a:buFontTx/>
              <a:buNone/>
            </a:pPr>
            <a:r>
              <a:rPr lang="es-MX" sz="1300" b="0" smtClean="0"/>
              <a:t>replacing:</a:t>
            </a:r>
          </a:p>
          <a:p>
            <a:pPr eaLnBrk="1" hangingPunct="1">
              <a:buFontTx/>
              <a:buNone/>
            </a:pPr>
            <a:r>
              <a:rPr lang="es-MX" sz="1300" b="0" smtClean="0"/>
              <a:t> 	w	=	(Cos 0.22)*( Cos  [113.0  -  78.50])</a:t>
            </a:r>
          </a:p>
          <a:p>
            <a:pPr eaLnBrk="1" hangingPunct="1">
              <a:buFontTx/>
              <a:buNone/>
            </a:pPr>
            <a:r>
              <a:rPr lang="es-MX" sz="1300" b="0" smtClean="0"/>
              <a:t>	w	=	0.82142</a:t>
            </a:r>
          </a:p>
          <a:p>
            <a:pPr eaLnBrk="1" hangingPunct="1">
              <a:buFontTx/>
              <a:buNone/>
            </a:pPr>
            <a:r>
              <a:rPr lang="es-MX" sz="1300" b="0" smtClean="0"/>
              <a:t> E  =  Tan </a:t>
            </a:r>
            <a:r>
              <a:rPr lang="es-MX" sz="1300" b="0" baseline="30000" smtClean="0"/>
              <a:t>-1</a:t>
            </a:r>
            <a:r>
              <a:rPr lang="es-MX" sz="1300" b="0" smtClean="0"/>
              <a:t>    [(42164.2 - 6378.155 ( 0.82142 )) / (6378.155 (Sen (Cos </a:t>
            </a:r>
            <a:r>
              <a:rPr lang="es-MX" sz="1300" b="0" baseline="30000" smtClean="0"/>
              <a:t>-1</a:t>
            </a:r>
            <a:r>
              <a:rPr lang="es-MX" sz="1300" b="0" smtClean="0"/>
              <a:t> 0.82142)))]- </a:t>
            </a:r>
          </a:p>
          <a:p>
            <a:pPr eaLnBrk="1" hangingPunct="1">
              <a:buFontTx/>
              <a:buNone/>
            </a:pPr>
            <a:r>
              <a:rPr lang="es-MX" sz="1300" b="0" smtClean="0"/>
              <a:t>	         Cos </a:t>
            </a:r>
            <a:r>
              <a:rPr lang="es-MX" sz="1300" b="0" baseline="30000" smtClean="0"/>
              <a:t>-1</a:t>
            </a:r>
            <a:r>
              <a:rPr lang="es-MX" sz="1300" b="0" smtClean="0"/>
              <a:t> 0.82142</a:t>
            </a:r>
          </a:p>
          <a:p>
            <a:pPr eaLnBrk="1" hangingPunct="1">
              <a:buFontTx/>
              <a:buNone/>
            </a:pPr>
            <a:r>
              <a:rPr lang="es-MX" sz="1300" b="0" smtClean="0"/>
              <a:t>E  =  49.91º</a:t>
            </a:r>
          </a:p>
          <a:p>
            <a:pPr eaLnBrk="1" hangingPunct="1">
              <a:buFontTx/>
              <a:buNone/>
            </a:pPr>
            <a:endParaRPr lang="es-MX" sz="1300" b="0" smtClean="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25955" name="2 Marcador de contenido"/>
          <p:cNvSpPr>
            <a:spLocks noGrp="1"/>
          </p:cNvSpPr>
          <p:nvPr>
            <p:ph idx="1"/>
          </p:nvPr>
        </p:nvSpPr>
        <p:spPr>
          <a:xfrm>
            <a:off x="457200" y="1214438"/>
            <a:ext cx="8229600" cy="4968875"/>
          </a:xfrm>
        </p:spPr>
        <p:txBody>
          <a:bodyPr/>
          <a:lstStyle/>
          <a:p>
            <a:pPr eaLnBrk="1" hangingPunct="1">
              <a:buFontTx/>
              <a:buNone/>
            </a:pPr>
            <a:r>
              <a:rPr lang="es-MX" sz="1300" u="sng" smtClean="0"/>
              <a:t>DISTANCE BETWEEN QUITO  E/T AND  SOLIDARIDAD 2</a:t>
            </a:r>
          </a:p>
          <a:p>
            <a:pPr eaLnBrk="1" hangingPunct="1">
              <a:buFontTx/>
              <a:buNone/>
            </a:pPr>
            <a:endParaRPr lang="es-MX" sz="1300" b="0" smtClean="0"/>
          </a:p>
          <a:p>
            <a:pPr eaLnBrk="1" hangingPunct="1">
              <a:buFontTx/>
              <a:buNone/>
            </a:pPr>
            <a:r>
              <a:rPr lang="es-MX" sz="1300" b="0" smtClean="0"/>
              <a:t> 	D = {R</a:t>
            </a:r>
            <a:r>
              <a:rPr lang="es-MX" sz="1300" b="0" baseline="30000" smtClean="0"/>
              <a:t> 2  </a:t>
            </a:r>
            <a:r>
              <a:rPr lang="es-MX" sz="1300" b="0" smtClean="0"/>
              <a:t> + Re </a:t>
            </a:r>
            <a:r>
              <a:rPr lang="es-MX" sz="1300" b="0" baseline="30000" smtClean="0"/>
              <a:t>2</a:t>
            </a:r>
            <a:r>
              <a:rPr lang="es-MX" sz="1300" b="0" smtClean="0"/>
              <a:t>   - (2 Re (R) Sen (E + Sin </a:t>
            </a:r>
            <a:r>
              <a:rPr lang="es-MX" sz="1300" b="0" baseline="30000" smtClean="0"/>
              <a:t>-1</a:t>
            </a:r>
            <a:r>
              <a:rPr lang="es-MX" sz="1300" b="0" smtClean="0"/>
              <a:t>   ((Re / R) Cos E)))} </a:t>
            </a:r>
            <a:r>
              <a:rPr lang="es-MX" sz="1300" b="0" baseline="30000" smtClean="0"/>
              <a:t>1/2</a:t>
            </a:r>
          </a:p>
          <a:p>
            <a:pPr eaLnBrk="1" hangingPunct="1">
              <a:buFontTx/>
              <a:buNone/>
            </a:pPr>
            <a:r>
              <a:rPr lang="es-MX" sz="1300" b="0" smtClean="0"/>
              <a:t> Where: </a:t>
            </a:r>
          </a:p>
          <a:p>
            <a:pPr eaLnBrk="1" hangingPunct="1">
              <a:buFontTx/>
              <a:buNone/>
            </a:pPr>
            <a:r>
              <a:rPr lang="es-MX" sz="1300" b="0" smtClean="0"/>
              <a:t>	R	=    Mean distance from Earth center to Satellite   (42164.2  Km)</a:t>
            </a:r>
          </a:p>
          <a:p>
            <a:pPr eaLnBrk="1" hangingPunct="1">
              <a:buFontTx/>
              <a:buNone/>
            </a:pPr>
            <a:r>
              <a:rPr lang="es-MX" sz="1300" b="0" smtClean="0"/>
              <a:t>	Re	=    Mean Radius of Earth (6378.155  Km)</a:t>
            </a:r>
          </a:p>
          <a:p>
            <a:pPr eaLnBrk="1" hangingPunct="1">
              <a:buFontTx/>
              <a:buNone/>
            </a:pPr>
            <a:r>
              <a:rPr lang="es-MX" sz="1300" b="0" smtClean="0"/>
              <a:t>	E	=    Elevation angle </a:t>
            </a:r>
          </a:p>
          <a:p>
            <a:pPr eaLnBrk="1" hangingPunct="1">
              <a:buFontTx/>
              <a:buNone/>
            </a:pPr>
            <a:r>
              <a:rPr lang="es-MX" sz="1300" b="0" smtClean="0"/>
              <a:t>Replacing:</a:t>
            </a:r>
          </a:p>
          <a:p>
            <a:pPr eaLnBrk="1" hangingPunct="1">
              <a:buFontTx/>
              <a:buNone/>
            </a:pPr>
            <a:r>
              <a:rPr lang="es-MX" sz="1300" b="0" smtClean="0"/>
              <a:t> 	D = {42164.2</a:t>
            </a:r>
            <a:r>
              <a:rPr lang="es-MX" sz="1300" b="0" baseline="30000" smtClean="0"/>
              <a:t> 2</a:t>
            </a:r>
            <a:r>
              <a:rPr lang="es-MX" sz="1300" b="0" smtClean="0"/>
              <a:t> + 6378.155 </a:t>
            </a:r>
            <a:r>
              <a:rPr lang="es-MX" sz="1300" b="0" baseline="30000" smtClean="0"/>
              <a:t>2 </a:t>
            </a:r>
            <a:r>
              <a:rPr lang="es-MX" sz="1300" b="0" smtClean="0"/>
              <a:t>- (2 (6378.155 (42164.2)) Sin (49.91 +Sin </a:t>
            </a:r>
            <a:r>
              <a:rPr lang="es-MX" sz="1300" b="0" baseline="30000" smtClean="0"/>
              <a:t>-1</a:t>
            </a:r>
            <a:r>
              <a:rPr lang="es-MX" sz="1300" b="0" smtClean="0"/>
              <a:t> ((6378.155 / 42164.2) Cos 49.91)))} </a:t>
            </a:r>
            <a:r>
              <a:rPr lang="es-MX" sz="1300" b="0" baseline="30000" smtClean="0"/>
              <a:t>1/2</a:t>
            </a:r>
          </a:p>
          <a:p>
            <a:pPr eaLnBrk="1" hangingPunct="1">
              <a:buFontTx/>
              <a:buNone/>
            </a:pPr>
            <a:r>
              <a:rPr lang="es-MX" sz="1300" b="0" smtClean="0"/>
              <a:t>	D =  37084.22  Km</a:t>
            </a:r>
          </a:p>
          <a:p>
            <a:pPr eaLnBrk="1" hangingPunct="1">
              <a:buFontTx/>
              <a:buNone/>
            </a:pPr>
            <a:r>
              <a:rPr lang="es-MX" sz="1300" b="0" smtClean="0"/>
              <a:t>  </a:t>
            </a:r>
          </a:p>
          <a:p>
            <a:pPr eaLnBrk="1" hangingPunct="1">
              <a:buFontTx/>
              <a:buNone/>
            </a:pPr>
            <a:r>
              <a:rPr lang="es-MX" sz="1300" u="sng" smtClean="0"/>
              <a:t>AZIMUTH ANGLE FOR MIAMI E/T :</a:t>
            </a:r>
          </a:p>
          <a:p>
            <a:pPr eaLnBrk="1" hangingPunct="1">
              <a:buFontTx/>
              <a:buNone/>
            </a:pPr>
            <a:r>
              <a:rPr lang="es-MX" sz="1300" b="0" smtClean="0"/>
              <a:t> 	A'  =  Tan </a:t>
            </a:r>
            <a:r>
              <a:rPr lang="es-MX" sz="1300" b="0" baseline="30000" smtClean="0"/>
              <a:t>-1</a:t>
            </a:r>
            <a:r>
              <a:rPr lang="es-MX" sz="1300" b="0" smtClean="0"/>
              <a:t> (Tan[ ABS ( 113.0  -  80.20  ) ] / Sin 25.77)</a:t>
            </a:r>
          </a:p>
          <a:p>
            <a:pPr eaLnBrk="1" hangingPunct="1">
              <a:buFontTx/>
              <a:buNone/>
            </a:pPr>
            <a:r>
              <a:rPr lang="es-MX" sz="1300" b="0" smtClean="0"/>
              <a:t>	A'  =  56.00</a:t>
            </a:r>
          </a:p>
          <a:p>
            <a:pPr eaLnBrk="1" hangingPunct="1">
              <a:buFontTx/>
              <a:buNone/>
            </a:pPr>
            <a:r>
              <a:rPr lang="es-MX" sz="1300" b="0" smtClean="0"/>
              <a:t>	E/T location is in north hemisphere and east from the satellite</a:t>
            </a:r>
          </a:p>
          <a:p>
            <a:pPr eaLnBrk="1" hangingPunct="1">
              <a:buFontTx/>
              <a:buNone/>
            </a:pPr>
            <a:r>
              <a:rPr lang="es-MX" sz="1300" b="0" smtClean="0"/>
              <a:t>	A   =  180  +  56.00</a:t>
            </a:r>
          </a:p>
          <a:p>
            <a:pPr eaLnBrk="1" hangingPunct="1">
              <a:buFontTx/>
              <a:buNone/>
            </a:pPr>
            <a:r>
              <a:rPr lang="es-MX" sz="1300" b="0" smtClean="0"/>
              <a:t>	A   =  236.00º</a:t>
            </a:r>
          </a:p>
          <a:p>
            <a:pPr eaLnBrk="1" hangingPunct="1">
              <a:buFontTx/>
              <a:buNone/>
            </a:pPr>
            <a:endParaRPr lang="es-MX" sz="1300" b="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26979" name="2 Marcador de contenido"/>
          <p:cNvSpPr>
            <a:spLocks noGrp="1"/>
          </p:cNvSpPr>
          <p:nvPr>
            <p:ph idx="1"/>
          </p:nvPr>
        </p:nvSpPr>
        <p:spPr/>
        <p:txBody>
          <a:bodyPr/>
          <a:lstStyle/>
          <a:p>
            <a:pPr eaLnBrk="1" hangingPunct="1">
              <a:buFontTx/>
              <a:buNone/>
            </a:pPr>
            <a:r>
              <a:rPr lang="es-MX" sz="1300" u="sng" smtClean="0"/>
              <a:t>ELEVATION ANGLE FOR MIAMI E/T :</a:t>
            </a:r>
          </a:p>
          <a:p>
            <a:pPr eaLnBrk="1" hangingPunct="1">
              <a:buFontTx/>
              <a:buNone/>
            </a:pPr>
            <a:r>
              <a:rPr lang="es-MX" sz="1300" b="0" smtClean="0"/>
              <a:t> </a:t>
            </a:r>
          </a:p>
          <a:p>
            <a:pPr eaLnBrk="1" hangingPunct="1">
              <a:buFontTx/>
              <a:buNone/>
            </a:pPr>
            <a:r>
              <a:rPr lang="es-MX" sz="1300" b="0" smtClean="0"/>
              <a:t>	w	=	Cos 25.77  Cos  [113.0  -  80.20]</a:t>
            </a:r>
          </a:p>
          <a:p>
            <a:pPr eaLnBrk="1" hangingPunct="1">
              <a:buFontTx/>
              <a:buNone/>
            </a:pPr>
            <a:r>
              <a:rPr lang="es-MX" sz="1300" b="0" smtClean="0"/>
              <a:t>	w	=	0.75697</a:t>
            </a:r>
          </a:p>
          <a:p>
            <a:pPr eaLnBrk="1" hangingPunct="1">
              <a:buFontTx/>
              <a:buNone/>
            </a:pPr>
            <a:r>
              <a:rPr lang="es-MX" sz="1300" b="0" smtClean="0"/>
              <a:t> </a:t>
            </a:r>
          </a:p>
          <a:p>
            <a:pPr eaLnBrk="1" hangingPunct="1">
              <a:buFontTx/>
              <a:buNone/>
            </a:pPr>
            <a:r>
              <a:rPr lang="es-MX" sz="1300" b="0" smtClean="0"/>
              <a:t>	E  =  Tan</a:t>
            </a:r>
            <a:r>
              <a:rPr lang="es-MX" sz="1300" b="0" baseline="30000" smtClean="0"/>
              <a:t>-1</a:t>
            </a:r>
            <a:r>
              <a:rPr lang="es-MX" sz="1300" b="0" smtClean="0"/>
              <a:t> [(42164.2 - 6378.155 (0.75697)) / (6378.155 (Sen (Cos</a:t>
            </a:r>
            <a:r>
              <a:rPr lang="es-MX" sz="1300" b="0" baseline="30000" smtClean="0"/>
              <a:t>-1</a:t>
            </a:r>
            <a:r>
              <a:rPr lang="es-MX" sz="1300" b="0" smtClean="0"/>
              <a:t> 0.75697)))] - </a:t>
            </a:r>
          </a:p>
          <a:p>
            <a:pPr eaLnBrk="1" hangingPunct="1">
              <a:buFontTx/>
              <a:buNone/>
            </a:pPr>
            <a:r>
              <a:rPr lang="es-MX" sz="1300" b="0" smtClean="0"/>
              <a:t>	         Cos</a:t>
            </a:r>
            <a:r>
              <a:rPr lang="es-MX" sz="1300" b="0" baseline="30000" smtClean="0"/>
              <a:t>-1</a:t>
            </a:r>
            <a:r>
              <a:rPr lang="es-MX" sz="1300" b="0" smtClean="0"/>
              <a:t> 0.75697 </a:t>
            </a:r>
          </a:p>
          <a:p>
            <a:pPr eaLnBrk="1" hangingPunct="1">
              <a:buFontTx/>
              <a:buNone/>
            </a:pPr>
            <a:r>
              <a:rPr lang="es-MX" sz="1300" b="0" smtClean="0"/>
              <a:t>	E  =  42.83º</a:t>
            </a:r>
          </a:p>
          <a:p>
            <a:pPr eaLnBrk="1" hangingPunct="1">
              <a:buFontTx/>
              <a:buNone/>
            </a:pPr>
            <a:r>
              <a:rPr lang="es-MX" sz="1300" b="0" smtClean="0"/>
              <a:t> </a:t>
            </a:r>
          </a:p>
          <a:p>
            <a:pPr eaLnBrk="1" hangingPunct="1">
              <a:buFontTx/>
              <a:buNone/>
            </a:pPr>
            <a:r>
              <a:rPr lang="es-MX" sz="1300" b="0" smtClean="0"/>
              <a:t> </a:t>
            </a:r>
          </a:p>
          <a:p>
            <a:pPr eaLnBrk="1" hangingPunct="1">
              <a:buFontTx/>
              <a:buNone/>
            </a:pPr>
            <a:r>
              <a:rPr lang="es-MX" sz="1300" u="sng" smtClean="0"/>
              <a:t>DISTANCE BETWEEN E/T MIAMI AND SOLIDARIDAD 2 </a:t>
            </a:r>
          </a:p>
          <a:p>
            <a:pPr eaLnBrk="1" hangingPunct="1">
              <a:buFontTx/>
              <a:buNone/>
            </a:pPr>
            <a:r>
              <a:rPr lang="es-MX" sz="1300" b="0" smtClean="0"/>
              <a:t> </a:t>
            </a:r>
          </a:p>
          <a:p>
            <a:pPr eaLnBrk="1" hangingPunct="1">
              <a:buFontTx/>
              <a:buNone/>
            </a:pPr>
            <a:r>
              <a:rPr lang="es-MX" sz="1300" b="0" smtClean="0"/>
              <a:t>	D =  (42164.2</a:t>
            </a:r>
            <a:r>
              <a:rPr lang="es-MX" sz="1300" b="0" baseline="30000" smtClean="0"/>
              <a:t>2 </a:t>
            </a:r>
            <a:r>
              <a:rPr lang="es-MX" sz="1300" b="0" smtClean="0"/>
              <a:t> + 6378.155</a:t>
            </a:r>
            <a:r>
              <a:rPr lang="es-MX" sz="1300" b="0" baseline="30000" smtClean="0"/>
              <a:t>2</a:t>
            </a:r>
            <a:r>
              <a:rPr lang="es-MX" sz="1300" b="0" smtClean="0"/>
              <a:t>  - (2 (6378.155 (42164.2)) Sin (42.83 </a:t>
            </a:r>
          </a:p>
          <a:p>
            <a:pPr eaLnBrk="1" hangingPunct="1">
              <a:buFontTx/>
              <a:buNone/>
            </a:pPr>
            <a:r>
              <a:rPr lang="es-MX" sz="1300" b="0" smtClean="0"/>
              <a:t>		 + Sin</a:t>
            </a:r>
            <a:r>
              <a:rPr lang="es-MX" sz="1300" b="0" baseline="30000" smtClean="0"/>
              <a:t>-1</a:t>
            </a:r>
            <a:r>
              <a:rPr lang="es-MX" sz="1300" b="0" smtClean="0"/>
              <a:t>  ((6378.155 / 42164.2) Cos 42.83)))) </a:t>
            </a:r>
            <a:r>
              <a:rPr lang="es-MX" sz="1300" b="0" baseline="30000" smtClean="0"/>
              <a:t>-1/2</a:t>
            </a:r>
          </a:p>
          <a:p>
            <a:pPr eaLnBrk="1" hangingPunct="1">
              <a:buFontTx/>
              <a:buNone/>
            </a:pPr>
            <a:r>
              <a:rPr lang="es-MX" sz="1300" b="0" smtClean="0"/>
              <a:t>	D =  37567.88  Km</a:t>
            </a:r>
          </a:p>
          <a:p>
            <a:pPr eaLnBrk="1" hangingPunct="1">
              <a:buFontTx/>
              <a:buNone/>
            </a:pPr>
            <a:endParaRPr lang="es-MX" sz="1300" b="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331913" y="260350"/>
            <a:ext cx="6823075" cy="865188"/>
          </a:xfrm>
        </p:spPr>
        <p:txBody>
          <a:bodyPr/>
          <a:lstStyle/>
          <a:p>
            <a:pPr eaLnBrk="1" hangingPunct="1">
              <a:defRPr/>
            </a:pPr>
            <a:r>
              <a:rPr lang="es-MX" dirty="0" smtClean="0"/>
              <a:t>UPLINK</a:t>
            </a:r>
          </a:p>
        </p:txBody>
      </p:sp>
      <p:pic>
        <p:nvPicPr>
          <p:cNvPr id="12800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813" y="1428750"/>
            <a:ext cx="7694612"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Rectángulo"/>
          <p:cNvSpPr/>
          <p:nvPr/>
        </p:nvSpPr>
        <p:spPr bwMode="auto">
          <a:xfrm>
            <a:off x="1285875" y="1357313"/>
            <a:ext cx="3143250" cy="1000125"/>
          </a:xfrm>
          <a:prstGeom prst="rect">
            <a:avLst/>
          </a:prstGeom>
          <a:solidFill>
            <a:srgbClr val="FFFFFF"/>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dirty="0">
              <a:solidFill>
                <a:schemeClr val="accent6"/>
              </a:solidFill>
            </a:endParaRPr>
          </a:p>
        </p:txBody>
      </p:sp>
      <p:sp>
        <p:nvSpPr>
          <p:cNvPr id="17414" name="Rectangle 6"/>
          <p:cNvSpPr>
            <a:spLocks noChangeArrowheads="1"/>
          </p:cNvSpPr>
          <p:nvPr/>
        </p:nvSpPr>
        <p:spPr bwMode="auto">
          <a:xfrm>
            <a:off x="611188" y="2636838"/>
            <a:ext cx="4083050" cy="366712"/>
          </a:xfrm>
          <a:prstGeom prst="rect">
            <a:avLst/>
          </a:prstGeom>
          <a:noFill/>
          <a:ln w="9525">
            <a:noFill/>
            <a:miter lim="800000"/>
            <a:headEnd/>
            <a:tailEnd/>
          </a:ln>
          <a:effectLst/>
        </p:spPr>
        <p:txBody>
          <a:bodyPr wrap="none">
            <a:spAutoFit/>
          </a:bodyPr>
          <a:lstStyle/>
          <a:p>
            <a:pPr>
              <a:defRPr/>
            </a:pPr>
            <a:r>
              <a:rPr lang="es-MX" dirty="0" err="1">
                <a:solidFill>
                  <a:srgbClr val="FF0000"/>
                </a:solidFill>
                <a:effectLst>
                  <a:outerShdw blurRad="38100" dist="38100" dir="2700000" algn="tl">
                    <a:srgbClr val="C0C0C0"/>
                  </a:outerShdw>
                </a:effectLst>
              </a:rPr>
              <a:t>Adjacent</a:t>
            </a:r>
            <a:r>
              <a:rPr lang="es-MX" dirty="0">
                <a:solidFill>
                  <a:srgbClr val="FF0000"/>
                </a:solidFill>
                <a:effectLst>
                  <a:outerShdw blurRad="38100" dist="38100" dir="2700000" algn="tl">
                    <a:srgbClr val="C0C0C0"/>
                  </a:outerShdw>
                </a:effectLst>
              </a:rPr>
              <a:t> </a:t>
            </a:r>
            <a:r>
              <a:rPr lang="es-MX" dirty="0" err="1">
                <a:solidFill>
                  <a:srgbClr val="FF0000"/>
                </a:solidFill>
                <a:effectLst>
                  <a:outerShdw blurRad="38100" dist="38100" dir="2700000" algn="tl">
                    <a:srgbClr val="C0C0C0"/>
                  </a:outerShdw>
                </a:effectLst>
              </a:rPr>
              <a:t>Interference</a:t>
            </a:r>
            <a:r>
              <a:rPr lang="es-MX" dirty="0">
                <a:solidFill>
                  <a:srgbClr val="FF0000"/>
                </a:solidFill>
                <a:effectLst>
                  <a:outerShdw blurRad="38100" dist="38100" dir="2700000" algn="tl">
                    <a:srgbClr val="C0C0C0"/>
                  </a:outerShdw>
                </a:effectLst>
              </a:rPr>
              <a:t> </a:t>
            </a:r>
            <a:r>
              <a:rPr lang="es-MX" dirty="0" err="1">
                <a:solidFill>
                  <a:srgbClr val="FF0000"/>
                </a:solidFill>
                <a:effectLst>
                  <a:outerShdw blurRad="38100" dist="38100" dir="2700000" algn="tl">
                    <a:srgbClr val="C0C0C0"/>
                  </a:outerShdw>
                </a:effectLst>
              </a:rPr>
              <a:t>Satellite</a:t>
            </a:r>
            <a:r>
              <a:rPr lang="es-MX" dirty="0">
                <a:solidFill>
                  <a:srgbClr val="FF0000"/>
                </a:solidFill>
                <a:effectLst>
                  <a:outerShdw blurRad="38100" dist="38100" dir="2700000" algn="tl">
                    <a:srgbClr val="C0C0C0"/>
                  </a:outerShdw>
                </a:effectLst>
              </a:rPr>
              <a:t> (</a:t>
            </a:r>
            <a:r>
              <a:rPr lang="es-MX" dirty="0" err="1">
                <a:solidFill>
                  <a:srgbClr val="FF0000"/>
                </a:solidFill>
                <a:effectLst>
                  <a:outerShdw blurRad="38100" dist="38100" dir="2700000" algn="tl">
                    <a:srgbClr val="C0C0C0"/>
                  </a:outerShdw>
                </a:effectLst>
              </a:rPr>
              <a:t>Uplink</a:t>
            </a:r>
            <a:r>
              <a:rPr lang="es-MX" dirty="0">
                <a:solidFill>
                  <a:srgbClr val="FF0000"/>
                </a:solidFill>
                <a:effectLst>
                  <a:outerShdw blurRad="38100" dist="38100" dir="2700000" algn="tl">
                    <a:srgbClr val="C0C0C0"/>
                  </a:outerShdw>
                </a:effectLst>
              </a:rPr>
              <a:t>)</a:t>
            </a:r>
            <a:endParaRPr lang="es-ES" dirty="0">
              <a:solidFill>
                <a:srgbClr val="FF0000"/>
              </a:solidFill>
              <a:effectLst>
                <a:outerShdw blurRad="38100" dist="38100" dir="2700000" algn="tl">
                  <a:srgbClr val="C0C0C0"/>
                </a:outerShdw>
              </a:effectLs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pPr eaLnBrk="1" hangingPunct="1">
              <a:defRPr/>
            </a:pPr>
            <a:endParaRPr lang="es-MX"/>
          </a:p>
        </p:txBody>
      </p:sp>
      <p:sp>
        <p:nvSpPr>
          <p:cNvPr id="129027" name="3 Marcador de contenido"/>
          <p:cNvSpPr>
            <a:spLocks noGrp="1"/>
          </p:cNvSpPr>
          <p:nvPr>
            <p:ph idx="1"/>
          </p:nvPr>
        </p:nvSpPr>
        <p:spPr>
          <a:xfrm>
            <a:off x="457200" y="1285875"/>
            <a:ext cx="8229600" cy="4968875"/>
          </a:xfrm>
        </p:spPr>
        <p:txBody>
          <a:bodyPr/>
          <a:lstStyle/>
          <a:p>
            <a:pPr eaLnBrk="1" hangingPunct="1">
              <a:buFontTx/>
              <a:buNone/>
            </a:pPr>
            <a:r>
              <a:rPr lang="es-MX" sz="1300" u="sng" smtClean="0"/>
              <a:t>  CARRIER TO NOISE DENSITY RATIO  UPLINK</a:t>
            </a:r>
          </a:p>
          <a:p>
            <a:pPr eaLnBrk="1" hangingPunct="1">
              <a:buFontTx/>
              <a:buNone/>
            </a:pPr>
            <a:r>
              <a:rPr lang="es-MX" sz="1300" b="0" smtClean="0"/>
              <a:t>  </a:t>
            </a:r>
          </a:p>
          <a:p>
            <a:pPr eaLnBrk="1" hangingPunct="1">
              <a:buFontTx/>
              <a:buNone/>
            </a:pPr>
            <a:r>
              <a:rPr lang="es-MX" sz="1300" b="0" smtClean="0"/>
              <a:t>	(C/No)asc  =  EIRP E/T  +  (G/T)SAT  -  K  - Ls asc  -  </a:t>
            </a:r>
            <a:r>
              <a:rPr lang="el-GR" sz="1300" b="0" smtClean="0">
                <a:cs typeface="Arial" charset="0"/>
              </a:rPr>
              <a:t>μ</a:t>
            </a:r>
            <a:r>
              <a:rPr lang="es-MX" sz="1300" b="0" smtClean="0"/>
              <a:t>asc  - L</a:t>
            </a:r>
            <a:r>
              <a:rPr lang="el-GR" sz="1300" b="0" smtClean="0">
                <a:cs typeface="Arial" charset="0"/>
              </a:rPr>
              <a:t>Δ</a:t>
            </a:r>
            <a:r>
              <a:rPr lang="es-MX" sz="1300" b="0" smtClean="0"/>
              <a:t>asc</a:t>
            </a:r>
          </a:p>
          <a:p>
            <a:pPr eaLnBrk="1" hangingPunct="1">
              <a:buFontTx/>
              <a:buNone/>
            </a:pPr>
            <a:r>
              <a:rPr lang="es-MX" sz="1300" b="0" smtClean="0"/>
              <a:t> </a:t>
            </a:r>
          </a:p>
          <a:p>
            <a:pPr eaLnBrk="1" hangingPunct="1">
              <a:buFontTx/>
              <a:buNone/>
            </a:pPr>
            <a:r>
              <a:rPr lang="es-MX" sz="1300" b="0" smtClean="0"/>
              <a:t>	Where:	</a:t>
            </a:r>
          </a:p>
          <a:p>
            <a:pPr eaLnBrk="1" hangingPunct="1">
              <a:buFontTx/>
              <a:buNone/>
            </a:pPr>
            <a:r>
              <a:rPr lang="es-MX" sz="1300" b="0" smtClean="0"/>
              <a:t>		EIRP E/T	= Equivalent isotropically radiated power from the E/T.</a:t>
            </a:r>
          </a:p>
          <a:p>
            <a:pPr eaLnBrk="1" hangingPunct="1">
              <a:buFontTx/>
              <a:buNone/>
            </a:pPr>
            <a:r>
              <a:rPr lang="es-MX" sz="1300" b="0" smtClean="0"/>
              <a:t>		(G/T)SAT	=  Satellite characteristics.</a:t>
            </a:r>
          </a:p>
          <a:p>
            <a:pPr eaLnBrk="1" hangingPunct="1">
              <a:buFontTx/>
              <a:buNone/>
            </a:pPr>
            <a:r>
              <a:rPr lang="es-MX" sz="1300" b="0" smtClean="0"/>
              <a:t>		K	=  Boltzman Constant  =  -228.6  (dBJ/ºK)</a:t>
            </a:r>
          </a:p>
          <a:p>
            <a:pPr eaLnBrk="1" hangingPunct="1">
              <a:buFontTx/>
              <a:buNone/>
            </a:pPr>
            <a:r>
              <a:rPr lang="es-MX" sz="1300" b="0" smtClean="0"/>
              <a:t>		Ls asc 	=  Free Space Losses (Uplink)</a:t>
            </a:r>
          </a:p>
          <a:p>
            <a:pPr eaLnBrk="1" hangingPunct="1">
              <a:buFontTx/>
              <a:buNone/>
            </a:pPr>
            <a:r>
              <a:rPr lang="es-MX" sz="1300" b="0" smtClean="0"/>
              <a:t>		</a:t>
            </a:r>
            <a:r>
              <a:rPr lang="el-GR" sz="1300" b="0" smtClean="0">
                <a:cs typeface="Arial" charset="0"/>
              </a:rPr>
              <a:t>μ</a:t>
            </a:r>
            <a:r>
              <a:rPr lang="es-MX" sz="1300" b="0" smtClean="0"/>
              <a:t>asc	=  Rain Atenuation Margin, uplink</a:t>
            </a:r>
          </a:p>
          <a:p>
            <a:pPr eaLnBrk="1" hangingPunct="1">
              <a:buFontTx/>
              <a:buNone/>
            </a:pPr>
            <a:r>
              <a:rPr lang="es-MX" sz="1300" b="0" smtClean="0"/>
              <a:t>		L</a:t>
            </a:r>
            <a:r>
              <a:rPr lang="el-GR" sz="1300" b="0" smtClean="0">
                <a:cs typeface="Arial" charset="0"/>
              </a:rPr>
              <a:t>Δ</a:t>
            </a:r>
            <a:r>
              <a:rPr lang="es-MX" sz="1300" b="0" smtClean="0"/>
              <a:t>asc	=  Miscelaneous losses ,  </a:t>
            </a:r>
            <a:r>
              <a:rPr lang="es-MX" sz="1300" b="0" smtClean="0">
                <a:solidFill>
                  <a:schemeClr val="accent2"/>
                </a:solidFill>
              </a:rPr>
              <a:t>it is the summatory of atmospheric losses, pointing and</a:t>
            </a:r>
          </a:p>
          <a:p>
            <a:pPr eaLnBrk="1" hangingPunct="1">
              <a:buFontTx/>
              <a:buNone/>
            </a:pPr>
            <a:r>
              <a:rPr lang="es-MX" sz="1300" b="0" smtClean="0">
                <a:solidFill>
                  <a:schemeClr val="accent2"/>
                </a:solidFill>
              </a:rPr>
              <a:t>                                            polarization losses and is approximately 1dB             </a:t>
            </a:r>
          </a:p>
          <a:p>
            <a:pPr eaLnBrk="1" hangingPunct="1">
              <a:buFontTx/>
              <a:buNone/>
            </a:pPr>
            <a:r>
              <a:rPr lang="es-MX" sz="1300" b="0" smtClean="0"/>
              <a:t>replacing:</a:t>
            </a:r>
          </a:p>
          <a:p>
            <a:pPr eaLnBrk="1" hangingPunct="1">
              <a:buFontTx/>
              <a:buNone/>
            </a:pPr>
            <a:r>
              <a:rPr lang="es-MX" sz="1300" b="0" smtClean="0"/>
              <a:t> 	 </a:t>
            </a:r>
            <a:r>
              <a:rPr lang="el-GR" sz="1300" b="0" smtClean="0">
                <a:cs typeface="Arial" charset="0"/>
              </a:rPr>
              <a:t>μ</a:t>
            </a:r>
            <a:r>
              <a:rPr lang="es-MX" sz="1300" b="0" smtClean="0"/>
              <a:t>asc = 0,  For 99.98 availability in C band</a:t>
            </a:r>
          </a:p>
          <a:p>
            <a:pPr eaLnBrk="1" hangingPunct="1">
              <a:buFontTx/>
              <a:buNone/>
            </a:pPr>
            <a:r>
              <a:rPr lang="es-MX" sz="1300" b="0" smtClean="0"/>
              <a:t> </a:t>
            </a:r>
          </a:p>
          <a:p>
            <a:pPr eaLnBrk="1" hangingPunct="1">
              <a:buFontTx/>
              <a:buNone/>
            </a:pPr>
            <a:r>
              <a:rPr lang="es-MX" sz="1300" b="0" smtClean="0"/>
              <a:t>	PROPOSED VALUE OF 57.83 dBW FOR E/T EIRP .</a:t>
            </a:r>
          </a:p>
          <a:p>
            <a:pPr eaLnBrk="1" hangingPunct="1">
              <a:buFontTx/>
              <a:buNone/>
            </a:pPr>
            <a:endParaRPr lang="es-MX" sz="1300" b="0" smtClean="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30051" name="2 Marcador de contenido"/>
          <p:cNvSpPr>
            <a:spLocks noGrp="1"/>
          </p:cNvSpPr>
          <p:nvPr>
            <p:ph idx="1"/>
          </p:nvPr>
        </p:nvSpPr>
        <p:spPr/>
        <p:txBody>
          <a:bodyPr/>
          <a:lstStyle/>
          <a:p>
            <a:pPr eaLnBrk="1" hangingPunct="1">
              <a:buFontTx/>
              <a:buNone/>
            </a:pPr>
            <a:r>
              <a:rPr lang="es-MX" sz="1300" b="0" smtClean="0"/>
              <a:t>Free Spece Losses (Uplink) </a:t>
            </a:r>
          </a:p>
          <a:p>
            <a:pPr eaLnBrk="1" hangingPunct="1">
              <a:buFontTx/>
              <a:buNone/>
            </a:pPr>
            <a:r>
              <a:rPr lang="es-MX" sz="1300" b="0" smtClean="0"/>
              <a:t> </a:t>
            </a:r>
          </a:p>
          <a:p>
            <a:pPr eaLnBrk="1" hangingPunct="1">
              <a:buFontTx/>
              <a:buNone/>
            </a:pPr>
            <a:r>
              <a:rPr lang="es-MX" sz="1300" b="0" smtClean="0"/>
              <a:t>		Ls asc =  20 Log ((4p*F*D) / C)</a:t>
            </a:r>
          </a:p>
          <a:p>
            <a:pPr eaLnBrk="1" hangingPunct="1">
              <a:buFontTx/>
              <a:buNone/>
            </a:pPr>
            <a:r>
              <a:rPr lang="es-MX" sz="1300" b="0" smtClean="0"/>
              <a:t>		Where:	F  =  Uplink Frequency		(Hz)</a:t>
            </a:r>
          </a:p>
          <a:p>
            <a:pPr eaLnBrk="1" hangingPunct="1">
              <a:buFontTx/>
              <a:buNone/>
            </a:pPr>
            <a:r>
              <a:rPr lang="es-MX" sz="1300" b="0" smtClean="0"/>
              <a:t>			D  =  Distance  between  E/T  and  satellite	(m)</a:t>
            </a:r>
          </a:p>
          <a:p>
            <a:pPr eaLnBrk="1" hangingPunct="1">
              <a:buFontTx/>
              <a:buNone/>
            </a:pPr>
            <a:r>
              <a:rPr lang="es-MX" sz="1300" b="0" smtClean="0"/>
              <a:t>			C  =  Ligth speed		(3 E8 m/s)</a:t>
            </a:r>
          </a:p>
          <a:p>
            <a:pPr eaLnBrk="1" hangingPunct="1">
              <a:buFontTx/>
              <a:buNone/>
            </a:pPr>
            <a:r>
              <a:rPr lang="es-MX" sz="1300" b="0" smtClean="0"/>
              <a:t> </a:t>
            </a:r>
          </a:p>
          <a:p>
            <a:pPr eaLnBrk="1" hangingPunct="1">
              <a:buFontTx/>
              <a:buNone/>
            </a:pPr>
            <a:r>
              <a:rPr lang="es-MX" sz="1300" b="0" smtClean="0"/>
              <a:t>replacing:</a:t>
            </a:r>
          </a:p>
          <a:p>
            <a:pPr eaLnBrk="1" hangingPunct="1">
              <a:buFontTx/>
              <a:buNone/>
            </a:pPr>
            <a:r>
              <a:rPr lang="es-MX" sz="1300" b="0" smtClean="0"/>
              <a:t>		Ls asc  =  20 Log ((4p(6.385 E9)(37084.22 E3) )/ 3 E8)</a:t>
            </a:r>
          </a:p>
          <a:p>
            <a:pPr eaLnBrk="1" hangingPunct="1">
              <a:buFontTx/>
              <a:buNone/>
            </a:pPr>
            <a:r>
              <a:rPr lang="es-MX" sz="1300" b="0" smtClean="0"/>
              <a:t>		Ls asc  =  199.93  dB</a:t>
            </a:r>
          </a:p>
          <a:p>
            <a:pPr eaLnBrk="1" hangingPunct="1">
              <a:buFontTx/>
              <a:buNone/>
            </a:pPr>
            <a:r>
              <a:rPr lang="es-MX" sz="1300" b="0" smtClean="0"/>
              <a:t> </a:t>
            </a:r>
          </a:p>
          <a:p>
            <a:pPr eaLnBrk="1" hangingPunct="1">
              <a:buFontTx/>
              <a:buNone/>
            </a:pPr>
            <a:r>
              <a:rPr lang="es-MX" sz="1300" b="0" smtClean="0"/>
              <a:t> </a:t>
            </a:r>
          </a:p>
          <a:p>
            <a:pPr eaLnBrk="1" hangingPunct="1">
              <a:buFontTx/>
              <a:buNone/>
            </a:pPr>
            <a:r>
              <a:rPr lang="es-MX" sz="1300" b="0" smtClean="0"/>
              <a:t>	(C/No)asc  =  57.83+ 2.90 -  (-228.6)  - 199.93 - 1.0 (dB  Hz)</a:t>
            </a:r>
          </a:p>
          <a:p>
            <a:pPr eaLnBrk="1" hangingPunct="1">
              <a:buFontTx/>
              <a:buNone/>
            </a:pPr>
            <a:r>
              <a:rPr lang="es-MX" sz="1300" b="0" smtClean="0"/>
              <a:t>	(C/No)asc  =  88.40  dB-Hz</a:t>
            </a:r>
          </a:p>
          <a:p>
            <a:pPr eaLnBrk="1" hangingPunct="1">
              <a:buFontTx/>
              <a:buNone/>
            </a:pPr>
            <a:endParaRPr lang="es-MX" sz="1300" b="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40" name="Rectangle 4"/>
          <p:cNvSpPr>
            <a:spLocks noGrp="1" noChangeArrowheads="1"/>
          </p:cNvSpPr>
          <p:nvPr>
            <p:ph type="ctrTitle" sz="quarter"/>
          </p:nvPr>
        </p:nvSpPr>
        <p:spPr>
          <a:xfrm>
            <a:off x="685800" y="2571750"/>
            <a:ext cx="7772400" cy="842963"/>
          </a:xfrm>
        </p:spPr>
        <p:txBody>
          <a:bodyPr/>
          <a:lstStyle/>
          <a:p>
            <a:pPr eaLnBrk="1" hangingPunct="1">
              <a:defRPr/>
            </a:pPr>
            <a:r>
              <a:rPr lang="es-ES" smtClean="0"/>
              <a:t>Topic 2: General requirements</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2052" name="2 Marcador de contenido"/>
          <p:cNvSpPr>
            <a:spLocks noGrp="1"/>
          </p:cNvSpPr>
          <p:nvPr>
            <p:ph idx="1"/>
          </p:nvPr>
        </p:nvSpPr>
        <p:spPr/>
        <p:txBody>
          <a:bodyPr/>
          <a:lstStyle/>
          <a:p>
            <a:pPr eaLnBrk="1" hangingPunct="1">
              <a:buFontTx/>
              <a:buNone/>
            </a:pPr>
            <a:r>
              <a:rPr lang="pt-BR" sz="1300" u="sng" smtClean="0"/>
              <a:t> CARRIER TO NOISE RATIO UPLINK</a:t>
            </a:r>
          </a:p>
          <a:p>
            <a:pPr eaLnBrk="1" hangingPunct="1">
              <a:buFontTx/>
              <a:buNone/>
            </a:pPr>
            <a:r>
              <a:rPr lang="pt-BR" sz="1300" b="0" smtClean="0"/>
              <a:t> </a:t>
            </a:r>
          </a:p>
          <a:p>
            <a:pPr eaLnBrk="1" hangingPunct="1">
              <a:buFontTx/>
              <a:buNone/>
            </a:pPr>
            <a:r>
              <a:rPr lang="pt-BR" sz="1300" b="0" smtClean="0"/>
              <a:t>	(C/N)asc  =  (C/No)asc  - 10 Log (AB)</a:t>
            </a:r>
          </a:p>
          <a:p>
            <a:pPr eaLnBrk="1" hangingPunct="1">
              <a:buFontTx/>
              <a:buNone/>
            </a:pPr>
            <a:r>
              <a:rPr lang="pt-BR" sz="1300" b="0" smtClean="0"/>
              <a:t> </a:t>
            </a:r>
          </a:p>
          <a:p>
            <a:pPr eaLnBrk="1" hangingPunct="1">
              <a:buFontTx/>
              <a:buNone/>
            </a:pPr>
            <a:r>
              <a:rPr lang="pt-BR" sz="1300" b="0" smtClean="0"/>
              <a:t>replacing:</a:t>
            </a:r>
          </a:p>
          <a:p>
            <a:pPr eaLnBrk="1" hangingPunct="1">
              <a:buFontTx/>
              <a:buNone/>
            </a:pPr>
            <a:r>
              <a:rPr lang="pt-BR" sz="1300" b="0" smtClean="0"/>
              <a:t> </a:t>
            </a:r>
          </a:p>
          <a:p>
            <a:pPr eaLnBrk="1" hangingPunct="1">
              <a:buFontTx/>
              <a:buNone/>
            </a:pPr>
            <a:r>
              <a:rPr lang="pt-BR" sz="1300" b="0" smtClean="0"/>
              <a:t>	(C/N)asc  =  (88.40)  - 10 Log (3304.35 E3)</a:t>
            </a:r>
          </a:p>
          <a:p>
            <a:pPr eaLnBrk="1" hangingPunct="1">
              <a:buFontTx/>
              <a:buNone/>
            </a:pPr>
            <a:r>
              <a:rPr lang="pt-BR" sz="1300" b="0" smtClean="0"/>
              <a:t>	(C/N)asc  =  23.21 dB</a:t>
            </a:r>
          </a:p>
          <a:p>
            <a:pPr eaLnBrk="1" hangingPunct="1">
              <a:buFontTx/>
              <a:buNone/>
            </a:pPr>
            <a:r>
              <a:rPr lang="pt-BR" sz="1300" b="0" smtClean="0"/>
              <a:t> </a:t>
            </a:r>
          </a:p>
          <a:p>
            <a:pPr eaLnBrk="1" hangingPunct="1">
              <a:buFontTx/>
              <a:buNone/>
            </a:pPr>
            <a:r>
              <a:rPr lang="pt-BR" sz="1300" u="sng" smtClean="0"/>
              <a:t>TOTAL CARRIER TO NOISE RATIO </a:t>
            </a:r>
          </a:p>
          <a:p>
            <a:pPr eaLnBrk="1" hangingPunct="1">
              <a:buFontTx/>
              <a:buNone/>
            </a:pPr>
            <a:r>
              <a:rPr lang="pt-BR" sz="1300" b="0" smtClean="0"/>
              <a:t> </a:t>
            </a:r>
          </a:p>
          <a:p>
            <a:pPr eaLnBrk="1" hangingPunct="1">
              <a:buFontTx/>
              <a:buNone/>
            </a:pPr>
            <a:r>
              <a:rPr lang="pt-BR" sz="1300" b="0" smtClean="0"/>
              <a:t> </a:t>
            </a:r>
          </a:p>
          <a:p>
            <a:pPr eaLnBrk="1" hangingPunct="1">
              <a:buFontTx/>
              <a:buNone/>
            </a:pPr>
            <a:endParaRPr lang="es-MX" sz="1300" b="0" smtClean="0"/>
          </a:p>
        </p:txBody>
      </p:sp>
      <p:sp>
        <p:nvSpPr>
          <p:cNvPr id="205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graphicFrame>
        <p:nvGraphicFramePr>
          <p:cNvPr id="2050" name="Object 3"/>
          <p:cNvGraphicFramePr>
            <a:graphicFrameLocks noChangeAspect="1"/>
          </p:cNvGraphicFramePr>
          <p:nvPr/>
        </p:nvGraphicFramePr>
        <p:xfrm>
          <a:off x="849313" y="4357688"/>
          <a:ext cx="7437437" cy="1585912"/>
        </p:xfrm>
        <a:graphic>
          <a:graphicData uri="http://schemas.openxmlformats.org/presentationml/2006/ole">
            <mc:AlternateContent xmlns:mc="http://schemas.openxmlformats.org/markup-compatibility/2006">
              <mc:Choice xmlns:v="urn:schemas-microsoft-com:vml" Requires="v">
                <p:oleObj spid="_x0000_s2056" name="Ecuación" r:id="rId3" imgW="5765800" imgH="1638300" progId="Equation.3">
                  <p:embed/>
                </p:oleObj>
              </mc:Choice>
              <mc:Fallback>
                <p:oleObj name="Ecuación" r:id="rId3" imgW="5765800" imgH="1638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313" y="4357688"/>
                        <a:ext cx="7437437" cy="158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Rectangle 5"/>
          <p:cNvSpPr>
            <a:spLocks noChangeArrowheads="1"/>
          </p:cNvSpPr>
          <p:nvPr/>
        </p:nvSpPr>
        <p:spPr bwMode="auto">
          <a:xfrm>
            <a:off x="0" y="1228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31075" name="2 Marcador de contenido"/>
          <p:cNvSpPr>
            <a:spLocks noGrp="1"/>
          </p:cNvSpPr>
          <p:nvPr>
            <p:ph idx="1"/>
          </p:nvPr>
        </p:nvSpPr>
        <p:spPr/>
        <p:txBody>
          <a:bodyPr/>
          <a:lstStyle/>
          <a:p>
            <a:pPr eaLnBrk="1" hangingPunct="1">
              <a:buFontTx/>
              <a:buNone/>
            </a:pPr>
            <a:r>
              <a:rPr lang="es-MX" sz="1300" b="0" smtClean="0"/>
              <a:t>Where:</a:t>
            </a:r>
          </a:p>
          <a:p>
            <a:pPr eaLnBrk="1" hangingPunct="1">
              <a:buFontTx/>
              <a:buNone/>
            </a:pPr>
            <a:r>
              <a:rPr lang="es-MX" sz="1300" b="0" smtClean="0"/>
              <a:t> C/I  Ascending Intemodulation:        C/I = - HPA INT - IPBO - 10 LOG(AB)</a:t>
            </a:r>
          </a:p>
          <a:p>
            <a:pPr eaLnBrk="1" hangingPunct="1">
              <a:buFontTx/>
              <a:buNone/>
            </a:pPr>
            <a:r>
              <a:rPr lang="es-MX" sz="1300" b="0" smtClean="0"/>
              <a:t> C/X Ascending cross polarization :  C/X pol = - INTASCCPOL - IPBO - 10 LOG(AB)</a:t>
            </a:r>
          </a:p>
          <a:p>
            <a:pPr eaLnBrk="1" hangingPunct="1">
              <a:buFontTx/>
              <a:buNone/>
            </a:pPr>
            <a:r>
              <a:rPr lang="es-MX" sz="1300" b="0" smtClean="0"/>
              <a:t> C/X Ascending adjacent Satellite  : C/Xsatady =- INTASCSADY - IPBO -10 LOG(AB)</a:t>
            </a:r>
          </a:p>
          <a:p>
            <a:pPr eaLnBrk="1" hangingPunct="1">
              <a:buFontTx/>
              <a:buNone/>
            </a:pPr>
            <a:r>
              <a:rPr lang="es-MX" sz="1300" b="0" smtClean="0"/>
              <a:t> </a:t>
            </a:r>
          </a:p>
          <a:p>
            <a:pPr eaLnBrk="1" hangingPunct="1">
              <a:buFontTx/>
              <a:buNone/>
            </a:pPr>
            <a:r>
              <a:rPr lang="es-MX" sz="1300" b="0" smtClean="0"/>
              <a:t>		CARRIER IPBO</a:t>
            </a:r>
          </a:p>
          <a:p>
            <a:pPr eaLnBrk="1" hangingPunct="1">
              <a:buFontTx/>
              <a:buNone/>
            </a:pPr>
            <a:r>
              <a:rPr lang="es-MX" sz="1300" b="0" smtClean="0"/>
              <a:t> 		 IPBO  =  DFS  -  EIRPE/T  +  Lp asc  +  ATP  +  LATM  +  </a:t>
            </a:r>
            <a:r>
              <a:rPr lang="el-GR" sz="1300" b="0" smtClean="0">
                <a:cs typeface="Arial" charset="0"/>
              </a:rPr>
              <a:t>μ</a:t>
            </a:r>
            <a:r>
              <a:rPr lang="es-MX" sz="1300" b="0" smtClean="0"/>
              <a:t>asc</a:t>
            </a:r>
          </a:p>
          <a:p>
            <a:pPr eaLnBrk="1" hangingPunct="1">
              <a:buFontTx/>
              <a:buNone/>
            </a:pPr>
            <a:endParaRPr lang="es-MX" sz="1300" b="0" smtClean="0"/>
          </a:p>
          <a:p>
            <a:pPr eaLnBrk="1" hangingPunct="1">
              <a:buFontTx/>
              <a:buNone/>
            </a:pPr>
            <a:r>
              <a:rPr lang="es-MX" sz="1300" b="0" smtClean="0"/>
              <a:t> replacing:</a:t>
            </a:r>
          </a:p>
          <a:p>
            <a:pPr eaLnBrk="1" hangingPunct="1">
              <a:buFontTx/>
              <a:buNone/>
            </a:pPr>
            <a:r>
              <a:rPr lang="es-MX" sz="1300" b="0" smtClean="0"/>
              <a:t> 		IPBO  =  DFS  -  PIREE/T  +  Lp asc  +  ATP  +  LATM  +   </a:t>
            </a:r>
            <a:r>
              <a:rPr lang="el-GR" sz="1300" b="0" smtClean="0">
                <a:cs typeface="Arial" charset="0"/>
              </a:rPr>
              <a:t>μ</a:t>
            </a:r>
            <a:r>
              <a:rPr lang="es-MX" sz="1300" b="0" smtClean="0"/>
              <a:t>asc</a:t>
            </a:r>
          </a:p>
          <a:p>
            <a:pPr eaLnBrk="1" hangingPunct="1">
              <a:buFontTx/>
              <a:buNone/>
            </a:pPr>
            <a:r>
              <a:rPr lang="es-MX" sz="1300" b="0" smtClean="0"/>
              <a:t>	Where: </a:t>
            </a:r>
          </a:p>
          <a:p>
            <a:pPr eaLnBrk="1" hangingPunct="1">
              <a:buFontTx/>
              <a:buNone/>
            </a:pPr>
            <a:r>
              <a:rPr lang="es-MX" sz="1300" b="0" smtClean="0"/>
              <a:t>	     Lp asc  = 10 Log (4 * p * D</a:t>
            </a:r>
            <a:r>
              <a:rPr lang="es-MX" sz="1300" b="0" baseline="30000" smtClean="0"/>
              <a:t>2</a:t>
            </a:r>
            <a:r>
              <a:rPr lang="es-MX" sz="1300" b="0" smtClean="0"/>
              <a:t>)</a:t>
            </a:r>
          </a:p>
          <a:p>
            <a:pPr eaLnBrk="1" hangingPunct="1">
              <a:buFontTx/>
              <a:buNone/>
            </a:pPr>
            <a:r>
              <a:rPr lang="es-MX" sz="1300" b="0" smtClean="0"/>
              <a:t>	     Lp asc = 10 Log ((4p)(37084.22 E3) </a:t>
            </a:r>
            <a:r>
              <a:rPr lang="es-MX" sz="1300" b="0" baseline="30000" smtClean="0"/>
              <a:t>2</a:t>
            </a:r>
            <a:r>
              <a:rPr lang="es-MX" sz="1300" b="0" smtClean="0"/>
              <a:t>)</a:t>
            </a:r>
          </a:p>
          <a:p>
            <a:pPr eaLnBrk="1" hangingPunct="1">
              <a:buFontTx/>
              <a:buNone/>
            </a:pPr>
            <a:r>
              <a:rPr lang="es-MX" sz="1300" b="0" smtClean="0"/>
              <a:t>	     Lp asc =  162.38 dB</a:t>
            </a:r>
          </a:p>
          <a:p>
            <a:pPr eaLnBrk="1" hangingPunct="1">
              <a:buFontTx/>
              <a:buNone/>
            </a:pPr>
            <a:r>
              <a:rPr lang="es-MX" sz="1300" b="0" smtClean="0"/>
              <a:t>		</a:t>
            </a:r>
          </a:p>
          <a:p>
            <a:pPr eaLnBrk="1" hangingPunct="1">
              <a:buFontTx/>
              <a:buNone/>
            </a:pPr>
            <a:r>
              <a:rPr lang="es-MX" sz="1300" b="0" smtClean="0"/>
              <a:t>IPBO  =  -94.00 – 57.83 +  162.38 + 6 + 0.5 + 0</a:t>
            </a:r>
          </a:p>
          <a:p>
            <a:pPr eaLnBrk="1" hangingPunct="1">
              <a:buFontTx/>
              <a:buNone/>
            </a:pPr>
            <a:r>
              <a:rPr lang="es-MX" sz="1300" b="0" smtClean="0"/>
              <a:t>IPBO  = 17.05  dB</a:t>
            </a:r>
          </a:p>
          <a:p>
            <a:pPr eaLnBrk="1" hangingPunct="1">
              <a:buFontTx/>
              <a:buNone/>
            </a:pPr>
            <a:endParaRPr lang="es-MX" sz="1300" b="0" smtClean="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3076" name="2 Marcador de contenido"/>
          <p:cNvSpPr>
            <a:spLocks noGrp="1"/>
          </p:cNvSpPr>
          <p:nvPr>
            <p:ph idx="1"/>
          </p:nvPr>
        </p:nvSpPr>
        <p:spPr/>
        <p:txBody>
          <a:bodyPr/>
          <a:lstStyle/>
          <a:p>
            <a:pPr eaLnBrk="1" hangingPunct="1">
              <a:buFontTx/>
              <a:buNone/>
            </a:pPr>
            <a:r>
              <a:rPr lang="es-MX" sz="1300" b="0" smtClean="0"/>
              <a:t>C/I ASCENDING INTERMODULATION</a:t>
            </a:r>
          </a:p>
          <a:p>
            <a:pPr eaLnBrk="1" hangingPunct="1">
              <a:buFontTx/>
              <a:buNone/>
            </a:pPr>
            <a:r>
              <a:rPr lang="es-MX" sz="1300" b="0" smtClean="0"/>
              <a:t> 	C/I  Intermodulation=-(-106.0) – 17.05 - 10*log(3304.35 E3) =106 – 17.05 – 65.19</a:t>
            </a:r>
          </a:p>
          <a:p>
            <a:pPr eaLnBrk="1" hangingPunct="1">
              <a:buFontTx/>
              <a:buNone/>
            </a:pPr>
            <a:r>
              <a:rPr lang="es-MX" sz="1300" b="0" smtClean="0"/>
              <a:t>	 C/I = 23.77 dB</a:t>
            </a:r>
          </a:p>
          <a:p>
            <a:pPr eaLnBrk="1" hangingPunct="1">
              <a:buFontTx/>
              <a:buNone/>
            </a:pPr>
            <a:r>
              <a:rPr lang="es-MX" sz="1300" b="0" smtClean="0"/>
              <a:t> </a:t>
            </a:r>
          </a:p>
          <a:p>
            <a:pPr eaLnBrk="1" hangingPunct="1">
              <a:buFontTx/>
              <a:buNone/>
            </a:pPr>
            <a:r>
              <a:rPr lang="es-MX" sz="1300" b="0" smtClean="0"/>
              <a:t>C/X ASCENDING CROSS POLARIZATION</a:t>
            </a:r>
          </a:p>
          <a:p>
            <a:pPr eaLnBrk="1" hangingPunct="1">
              <a:buFontTx/>
              <a:buNone/>
            </a:pPr>
            <a:r>
              <a:rPr lang="es-MX" sz="1300" b="0" smtClean="0"/>
              <a:t> 	C/X  Cross polarization = - (-112.5) – 17.05 – 65.19</a:t>
            </a:r>
          </a:p>
          <a:p>
            <a:pPr eaLnBrk="1" hangingPunct="1">
              <a:buFontTx/>
              <a:buNone/>
            </a:pPr>
            <a:r>
              <a:rPr lang="es-MX" sz="1300" b="0" smtClean="0"/>
              <a:t>       C/X  Pol = 30.27 dB</a:t>
            </a:r>
          </a:p>
          <a:p>
            <a:pPr eaLnBrk="1" hangingPunct="1">
              <a:buFontTx/>
              <a:buNone/>
            </a:pPr>
            <a:r>
              <a:rPr lang="es-MX" sz="1300" b="0" smtClean="0"/>
              <a:t> </a:t>
            </a:r>
          </a:p>
          <a:p>
            <a:pPr eaLnBrk="1" hangingPunct="1">
              <a:buFontTx/>
              <a:buNone/>
            </a:pPr>
            <a:r>
              <a:rPr lang="es-MX" sz="1300" b="0" smtClean="0"/>
              <a:t>C/X ASCENDING ADJACENT SATELLITE</a:t>
            </a:r>
          </a:p>
          <a:p>
            <a:pPr eaLnBrk="1" hangingPunct="1">
              <a:buFontTx/>
              <a:buNone/>
            </a:pPr>
            <a:r>
              <a:rPr lang="es-MX" sz="1300" b="0" smtClean="0"/>
              <a:t>	C/X AdJacent Satellite	= - (-110.0) – 17.05 – 65.19</a:t>
            </a:r>
          </a:p>
          <a:p>
            <a:pPr eaLnBrk="1" hangingPunct="1">
              <a:buFontTx/>
              <a:buNone/>
            </a:pPr>
            <a:r>
              <a:rPr lang="es-MX" sz="1300" b="0" smtClean="0"/>
              <a:t>	C/X  Satady	= 27.77 dB</a:t>
            </a:r>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algn="ctr" eaLnBrk="1" hangingPunct="1">
              <a:buFontTx/>
              <a:buNone/>
            </a:pPr>
            <a:r>
              <a:rPr lang="pt-BR" sz="1300" u="sng" smtClean="0"/>
              <a:t>(C/N) ASC TOTAL =   19.36  dB</a:t>
            </a:r>
          </a:p>
          <a:p>
            <a:pPr eaLnBrk="1" hangingPunct="1">
              <a:buFontTx/>
              <a:buNone/>
            </a:pPr>
            <a:endParaRPr lang="es-MX" sz="1300" b="0" smtClean="0"/>
          </a:p>
          <a:p>
            <a:pPr eaLnBrk="1" hangingPunct="1">
              <a:buFontTx/>
              <a:buNone/>
            </a:pPr>
            <a:r>
              <a:rPr lang="es-MX" sz="1300" b="0" smtClean="0"/>
              <a:t> </a:t>
            </a:r>
          </a:p>
          <a:p>
            <a:pPr eaLnBrk="1" hangingPunct="1">
              <a:buFontTx/>
              <a:buNone/>
            </a:pPr>
            <a:endParaRPr lang="es-MX" sz="1300" b="0" smtClean="0"/>
          </a:p>
        </p:txBody>
      </p:sp>
      <p:sp>
        <p:nvSpPr>
          <p:cNvPr id="307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graphicFrame>
        <p:nvGraphicFramePr>
          <p:cNvPr id="3074" name="Object 1"/>
          <p:cNvGraphicFramePr>
            <a:graphicFrameLocks noChangeAspect="1"/>
          </p:cNvGraphicFramePr>
          <p:nvPr/>
        </p:nvGraphicFramePr>
        <p:xfrm>
          <a:off x="785813" y="4429125"/>
          <a:ext cx="7478712" cy="1357313"/>
        </p:xfrm>
        <a:graphic>
          <a:graphicData uri="http://schemas.openxmlformats.org/presentationml/2006/ole">
            <mc:AlternateContent xmlns:mc="http://schemas.openxmlformats.org/markup-compatibility/2006">
              <mc:Choice xmlns:v="urn:schemas-microsoft-com:vml" Requires="v">
                <p:oleObj spid="_x0000_s3080" name="Ecuación" r:id="rId3" imgW="5461000" imgH="990600" progId="Equation.3">
                  <p:embed/>
                </p:oleObj>
              </mc:Choice>
              <mc:Fallback>
                <p:oleObj name="Ecuación" r:id="rId3" imgW="5461000" imgH="990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4429125"/>
                        <a:ext cx="7478712" cy="1357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Rectangle 3"/>
          <p:cNvSpPr>
            <a:spLocks noChangeArrowheads="1"/>
          </p:cNvSpPr>
          <p:nvPr/>
        </p:nvSpPr>
        <p:spPr bwMode="auto">
          <a:xfrm>
            <a:off x="0" y="990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331913" y="0"/>
            <a:ext cx="6823075" cy="865188"/>
          </a:xfrm>
        </p:spPr>
        <p:txBody>
          <a:bodyPr/>
          <a:lstStyle/>
          <a:p>
            <a:pPr eaLnBrk="1" hangingPunct="1">
              <a:defRPr/>
            </a:pPr>
            <a:r>
              <a:rPr lang="es-MX" dirty="0" smtClean="0"/>
              <a:t>DOWN LINK</a:t>
            </a:r>
          </a:p>
        </p:txBody>
      </p:sp>
      <p:pic>
        <p:nvPicPr>
          <p:cNvPr id="13209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250" y="1357313"/>
            <a:ext cx="7500938"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Rectángulo"/>
          <p:cNvSpPr/>
          <p:nvPr/>
        </p:nvSpPr>
        <p:spPr bwMode="auto">
          <a:xfrm>
            <a:off x="1500188" y="1571625"/>
            <a:ext cx="2928937" cy="1285875"/>
          </a:xfrm>
          <a:prstGeom prst="rect">
            <a:avLst/>
          </a:prstGeom>
          <a:solidFill>
            <a:srgbClr val="FFFFFF"/>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dirty="0">
              <a:solidFill>
                <a:schemeClr val="accent6"/>
              </a:solidFill>
            </a:endParaRPr>
          </a:p>
        </p:txBody>
      </p:sp>
      <p:sp>
        <p:nvSpPr>
          <p:cNvPr id="21510" name="Rectangle 6"/>
          <p:cNvSpPr>
            <a:spLocks noChangeArrowheads="1"/>
          </p:cNvSpPr>
          <p:nvPr/>
        </p:nvSpPr>
        <p:spPr bwMode="auto">
          <a:xfrm>
            <a:off x="395288" y="2276475"/>
            <a:ext cx="3295650" cy="366713"/>
          </a:xfrm>
          <a:prstGeom prst="rect">
            <a:avLst/>
          </a:prstGeom>
          <a:noFill/>
          <a:ln w="9525">
            <a:noFill/>
            <a:miter lim="800000"/>
            <a:headEnd/>
            <a:tailEnd/>
          </a:ln>
          <a:effectLst/>
        </p:spPr>
        <p:txBody>
          <a:bodyPr wrap="none">
            <a:spAutoFit/>
          </a:bodyPr>
          <a:lstStyle/>
          <a:p>
            <a:pPr>
              <a:defRPr/>
            </a:pPr>
            <a:r>
              <a:rPr lang="es-MX">
                <a:solidFill>
                  <a:srgbClr val="FF0000"/>
                </a:solidFill>
                <a:effectLst>
                  <a:outerShdw blurRad="38100" dist="38100" dir="2700000" algn="tl">
                    <a:srgbClr val="C0C0C0"/>
                  </a:outerShdw>
                </a:effectLst>
              </a:rPr>
              <a:t>Adjacent Interference Satellite </a:t>
            </a:r>
            <a:endParaRPr lang="es-ES">
              <a:solidFill>
                <a:srgbClr val="FF0000"/>
              </a:solidFill>
              <a:effectLst>
                <a:outerShdw blurRad="38100" dist="38100" dir="2700000" algn="tl">
                  <a:srgbClr val="C0C0C0"/>
                </a:outerShdw>
              </a:effectLs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pPr eaLnBrk="1" hangingPunct="1">
              <a:defRPr/>
            </a:pPr>
            <a:endParaRPr lang="es-MX"/>
          </a:p>
        </p:txBody>
      </p:sp>
      <p:sp>
        <p:nvSpPr>
          <p:cNvPr id="133123" name="3 Marcador de contenido"/>
          <p:cNvSpPr>
            <a:spLocks noGrp="1"/>
          </p:cNvSpPr>
          <p:nvPr>
            <p:ph idx="1"/>
          </p:nvPr>
        </p:nvSpPr>
        <p:spPr>
          <a:xfrm>
            <a:off x="457200" y="1285875"/>
            <a:ext cx="8229600" cy="5143500"/>
          </a:xfrm>
        </p:spPr>
        <p:txBody>
          <a:bodyPr/>
          <a:lstStyle/>
          <a:p>
            <a:pPr eaLnBrk="1" hangingPunct="1">
              <a:buFontTx/>
              <a:buNone/>
            </a:pPr>
            <a:r>
              <a:rPr lang="es-MX" sz="1300" u="sng" smtClean="0"/>
              <a:t> CARRIER TO NOISE DENSITY RATIO DOWN LINK</a:t>
            </a:r>
          </a:p>
          <a:p>
            <a:pPr eaLnBrk="1" hangingPunct="1">
              <a:buFontTx/>
              <a:buNone/>
            </a:pPr>
            <a:r>
              <a:rPr lang="es-MX" sz="1300" b="0" smtClean="0"/>
              <a:t> 	(C/No)desc  =  EIRPSAT  +  (G/T)E/T  -  K  - Ls desc  -  </a:t>
            </a:r>
            <a:r>
              <a:rPr lang="el-GR" sz="1300" b="0" smtClean="0">
                <a:cs typeface="Arial" charset="0"/>
              </a:rPr>
              <a:t>μ</a:t>
            </a:r>
            <a:r>
              <a:rPr lang="es-MX" sz="1300" b="0" smtClean="0"/>
              <a:t> desc  - L</a:t>
            </a:r>
            <a:r>
              <a:rPr lang="el-GR" sz="1300" b="0" smtClean="0">
                <a:cs typeface="Arial" charset="0"/>
              </a:rPr>
              <a:t>Δ</a:t>
            </a:r>
            <a:r>
              <a:rPr lang="es-MX" sz="1300" b="0" smtClean="0"/>
              <a:t> desc</a:t>
            </a:r>
          </a:p>
          <a:p>
            <a:pPr eaLnBrk="1" hangingPunct="1">
              <a:buFontTx/>
              <a:buNone/>
            </a:pPr>
            <a:r>
              <a:rPr lang="es-MX" sz="1300" b="0" smtClean="0"/>
              <a:t> </a:t>
            </a:r>
          </a:p>
          <a:p>
            <a:pPr eaLnBrk="1" hangingPunct="1">
              <a:buFontTx/>
              <a:buNone/>
            </a:pPr>
            <a:r>
              <a:rPr lang="es-MX" sz="1300" b="0" smtClean="0"/>
              <a:t>	Donde:</a:t>
            </a:r>
          </a:p>
          <a:p>
            <a:pPr eaLnBrk="1" hangingPunct="1">
              <a:buFontTx/>
              <a:buNone/>
            </a:pPr>
            <a:r>
              <a:rPr lang="es-MX" sz="1300" b="0" smtClean="0"/>
              <a:t>		EIRPSAT	=  EIRP of satellite for carrier</a:t>
            </a:r>
          </a:p>
          <a:p>
            <a:pPr eaLnBrk="1" hangingPunct="1">
              <a:buFontTx/>
              <a:buNone/>
            </a:pPr>
            <a:r>
              <a:rPr lang="es-MX" sz="1300" b="0" smtClean="0"/>
              <a:t>		(G/T)E/T	=   Earth station Rx </a:t>
            </a:r>
          </a:p>
          <a:p>
            <a:pPr eaLnBrk="1" hangingPunct="1">
              <a:buFontTx/>
              <a:buNone/>
            </a:pPr>
            <a:r>
              <a:rPr lang="es-MX" sz="1300" b="0" smtClean="0"/>
              <a:t>		K	=  Boltzman Constant  =  -228.6  (dBJ/ºK)	</a:t>
            </a:r>
          </a:p>
          <a:p>
            <a:pPr eaLnBrk="1" hangingPunct="1">
              <a:buFontTx/>
              <a:buNone/>
            </a:pPr>
            <a:r>
              <a:rPr lang="es-MX" sz="1300" b="0" smtClean="0"/>
              <a:t>		Ls desc	=  Free Space Losses (Downlink)</a:t>
            </a:r>
          </a:p>
          <a:p>
            <a:pPr eaLnBrk="1" hangingPunct="1">
              <a:buFontTx/>
              <a:buNone/>
            </a:pPr>
            <a:r>
              <a:rPr lang="es-MX" sz="1300" b="0" smtClean="0"/>
              <a:t>		</a:t>
            </a:r>
            <a:r>
              <a:rPr lang="el-GR" sz="1300" b="0" smtClean="0">
                <a:cs typeface="Arial" charset="0"/>
              </a:rPr>
              <a:t>μ</a:t>
            </a:r>
            <a:r>
              <a:rPr lang="es-MX" sz="1300" b="0" smtClean="0"/>
              <a:t> desc	 = Rain atenuation Margin, uplink</a:t>
            </a:r>
          </a:p>
          <a:p>
            <a:pPr eaLnBrk="1" hangingPunct="1">
              <a:buFontTx/>
              <a:buNone/>
            </a:pPr>
            <a:r>
              <a:rPr lang="es-MX" sz="1300" b="0" smtClean="0"/>
              <a:t>		L </a:t>
            </a:r>
            <a:r>
              <a:rPr lang="el-GR" sz="1300" b="0" smtClean="0">
                <a:cs typeface="Arial" charset="0"/>
              </a:rPr>
              <a:t>Δ</a:t>
            </a:r>
            <a:r>
              <a:rPr lang="es-MX" sz="1300" b="0" smtClean="0"/>
              <a:t> desc	=  Other losses, </a:t>
            </a:r>
            <a:r>
              <a:rPr lang="es-MX" sz="1300" b="0" smtClean="0">
                <a:solidFill>
                  <a:schemeClr val="accent2"/>
                </a:solidFill>
              </a:rPr>
              <a:t>it is the summatory of athmospheric losses, pointing and</a:t>
            </a:r>
          </a:p>
          <a:p>
            <a:pPr eaLnBrk="1" hangingPunct="1">
              <a:buFontTx/>
              <a:buNone/>
            </a:pPr>
            <a:r>
              <a:rPr lang="es-MX" sz="1300" b="0" smtClean="0">
                <a:solidFill>
                  <a:schemeClr val="accent2"/>
                </a:solidFill>
              </a:rPr>
              <a:t>                                            polarization losses and is approximately 0,8dB             </a:t>
            </a:r>
          </a:p>
          <a:p>
            <a:pPr eaLnBrk="1" hangingPunct="1">
              <a:buFontTx/>
              <a:buNone/>
            </a:pPr>
            <a:r>
              <a:rPr lang="es-MX" sz="1300" b="0" smtClean="0"/>
              <a:t> </a:t>
            </a:r>
            <a:endParaRPr lang="es-MX" sz="1300" b="0" smtClean="0">
              <a:solidFill>
                <a:srgbClr val="9B259E"/>
              </a:solidFill>
            </a:endParaRPr>
          </a:p>
          <a:p>
            <a:pPr eaLnBrk="1" hangingPunct="1">
              <a:buFontTx/>
              <a:buNone/>
            </a:pPr>
            <a:r>
              <a:rPr lang="es-MX" sz="1300" b="0" smtClean="0"/>
              <a:t> replacing:</a:t>
            </a:r>
          </a:p>
          <a:p>
            <a:pPr eaLnBrk="1" hangingPunct="1">
              <a:buFontTx/>
              <a:buNone/>
            </a:pPr>
            <a:r>
              <a:rPr lang="es-MX" sz="1300" b="0" smtClean="0"/>
              <a:t> 	 </a:t>
            </a:r>
            <a:r>
              <a:rPr lang="el-GR" sz="1300" b="0" smtClean="0">
                <a:cs typeface="Arial" charset="0"/>
              </a:rPr>
              <a:t>μ</a:t>
            </a:r>
            <a:r>
              <a:rPr lang="es-MX" sz="1300" b="0" smtClean="0"/>
              <a:t> desc = 0, For 99.98 availability in C band</a:t>
            </a:r>
          </a:p>
          <a:p>
            <a:pPr eaLnBrk="1" hangingPunct="1">
              <a:buFontTx/>
              <a:buNone/>
            </a:pPr>
            <a:r>
              <a:rPr lang="es-MX" sz="1300" b="0" smtClean="0"/>
              <a:t> </a:t>
            </a:r>
          </a:p>
          <a:p>
            <a:pPr eaLnBrk="1" hangingPunct="1">
              <a:buFontTx/>
              <a:buNone/>
            </a:pPr>
            <a:r>
              <a:rPr lang="es-MX" sz="1300" u="sng" smtClean="0"/>
              <a:t>SATELLITE EIRP</a:t>
            </a:r>
          </a:p>
          <a:p>
            <a:pPr eaLnBrk="1" hangingPunct="1">
              <a:buFontTx/>
              <a:buNone/>
            </a:pPr>
            <a:r>
              <a:rPr lang="es-MX" sz="1300" b="0" smtClean="0"/>
              <a:t> </a:t>
            </a:r>
          </a:p>
          <a:p>
            <a:pPr eaLnBrk="1" hangingPunct="1">
              <a:buFontTx/>
              <a:buNone/>
            </a:pPr>
            <a:r>
              <a:rPr lang="es-MX" sz="1300" b="0" smtClean="0"/>
              <a:t>           EIRPSAT   = - SDFTX - ATP + IBO - Lp asc + EIRPE/T - OBO + PIRESATU(RX) - Latm </a:t>
            </a:r>
          </a:p>
          <a:p>
            <a:pPr eaLnBrk="1" hangingPunct="1">
              <a:buFontTx/>
              <a:buNone/>
            </a:pPr>
            <a:r>
              <a:rPr lang="es-MX" sz="1300" b="0" smtClean="0"/>
              <a:t> </a:t>
            </a:r>
          </a:p>
          <a:p>
            <a:pPr eaLnBrk="1" hangingPunct="1">
              <a:buFontTx/>
              <a:buNone/>
            </a:pPr>
            <a:r>
              <a:rPr lang="es-MX" sz="1300" b="0" smtClean="0"/>
              <a:t>	Where:	  SDFTX is the  Saturation Density flow to locality Tx</a:t>
            </a:r>
          </a:p>
          <a:p>
            <a:pPr eaLnBrk="1" hangingPunct="1">
              <a:buFontTx/>
              <a:buNone/>
            </a:pPr>
            <a:r>
              <a:rPr lang="es-MX" sz="1300" b="0" smtClean="0"/>
              <a:t>		  EIRPSATU(RX)  is the saturation EIRP to location Rx</a:t>
            </a:r>
          </a:p>
          <a:p>
            <a:pPr eaLnBrk="1" hangingPunct="1">
              <a:buFontTx/>
              <a:buNone/>
            </a:pPr>
            <a:endParaRPr lang="es-MX" sz="1300" b="0" smtClean="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34147" name="2 Marcador de contenido"/>
          <p:cNvSpPr>
            <a:spLocks noGrp="1"/>
          </p:cNvSpPr>
          <p:nvPr>
            <p:ph idx="1"/>
          </p:nvPr>
        </p:nvSpPr>
        <p:spPr>
          <a:xfrm>
            <a:off x="457200" y="1285875"/>
            <a:ext cx="8229600" cy="4968875"/>
          </a:xfrm>
        </p:spPr>
        <p:txBody>
          <a:bodyPr/>
          <a:lstStyle/>
          <a:p>
            <a:pPr eaLnBrk="1" hangingPunct="1">
              <a:buFontTx/>
              <a:buNone/>
            </a:pPr>
            <a:r>
              <a:rPr lang="es-MX" sz="1300" b="0" smtClean="0"/>
              <a:t>	replacing:</a:t>
            </a:r>
          </a:p>
          <a:p>
            <a:pPr eaLnBrk="1" hangingPunct="1">
              <a:buFontTx/>
              <a:buNone/>
            </a:pPr>
            <a:r>
              <a:rPr lang="es-MX" sz="1300" b="0" smtClean="0"/>
              <a:t>		EIRPSAT   = -(-94.00) - 6 + 7.5 - 162.38+ 57.83- 5.0 + 37.60 - 0.5</a:t>
            </a:r>
          </a:p>
          <a:p>
            <a:pPr eaLnBrk="1" hangingPunct="1">
              <a:buFontTx/>
              <a:buNone/>
            </a:pPr>
            <a:r>
              <a:rPr lang="es-MX" sz="1300" b="0" smtClean="0"/>
              <a:t>		EIRPSAT   = 23.05 dBW</a:t>
            </a:r>
          </a:p>
          <a:p>
            <a:pPr eaLnBrk="1" hangingPunct="1">
              <a:buFontTx/>
              <a:buNone/>
            </a:pPr>
            <a:endParaRPr lang="es-MX" sz="1300" b="0" smtClean="0"/>
          </a:p>
          <a:p>
            <a:pPr eaLnBrk="1" hangingPunct="1">
              <a:buFontTx/>
              <a:buNone/>
            </a:pPr>
            <a:r>
              <a:rPr lang="es-MX" sz="1300" b="0" u="sng" smtClean="0"/>
              <a:t>FREE SPECE LOSSES (DOWNLINK)</a:t>
            </a:r>
            <a:r>
              <a:rPr lang="es-MX" sz="1300" u="sng" smtClean="0"/>
              <a:t> </a:t>
            </a:r>
            <a:r>
              <a:rPr lang="es-MX" sz="1300" b="0" smtClean="0"/>
              <a:t>:</a:t>
            </a:r>
          </a:p>
          <a:p>
            <a:pPr eaLnBrk="1" hangingPunct="1">
              <a:buFontTx/>
              <a:buNone/>
            </a:pPr>
            <a:r>
              <a:rPr lang="es-MX" sz="1300" b="0" smtClean="0"/>
              <a:t> 	Ls desc  =  20 Log ((4p (4.160 E9)(37567.88 E3) )/ 3 E8)</a:t>
            </a:r>
          </a:p>
          <a:p>
            <a:pPr eaLnBrk="1" hangingPunct="1">
              <a:buFontTx/>
              <a:buNone/>
            </a:pPr>
            <a:r>
              <a:rPr lang="es-MX" sz="1300" b="0" smtClean="0"/>
              <a:t>	Ls desc  =  196.32  dB</a:t>
            </a:r>
          </a:p>
          <a:p>
            <a:pPr eaLnBrk="1" hangingPunct="1">
              <a:buFontTx/>
              <a:buNone/>
            </a:pPr>
            <a:r>
              <a:rPr lang="es-MX" sz="1300" b="0" smtClean="0"/>
              <a:t>  </a:t>
            </a:r>
          </a:p>
          <a:p>
            <a:pPr eaLnBrk="1" hangingPunct="1">
              <a:buFontTx/>
              <a:buNone/>
            </a:pPr>
            <a:r>
              <a:rPr lang="es-MX" sz="1300" b="0" u="sng" smtClean="0"/>
              <a:t>MERIT FIGURE OF THE MIAMI  E/T</a:t>
            </a:r>
            <a:r>
              <a:rPr lang="es-MX" sz="1300" u="sng" smtClean="0">
                <a:solidFill>
                  <a:srgbClr val="9B259E"/>
                </a:solidFill>
              </a:rPr>
              <a:t>  </a:t>
            </a:r>
            <a:r>
              <a:rPr lang="es-MX" sz="1300" b="0" smtClean="0"/>
              <a:t> </a:t>
            </a:r>
          </a:p>
          <a:p>
            <a:pPr eaLnBrk="1" hangingPunct="1">
              <a:buFontTx/>
              <a:buNone/>
            </a:pPr>
            <a:r>
              <a:rPr lang="es-MX" sz="1300" b="0" smtClean="0"/>
              <a:t>	(G/T)  =  GRX  -  10  LOG  ( Ts )</a:t>
            </a:r>
          </a:p>
          <a:p>
            <a:pPr eaLnBrk="1" hangingPunct="1">
              <a:buFontTx/>
              <a:buNone/>
            </a:pPr>
            <a:r>
              <a:rPr lang="es-MX" sz="1300" b="0" smtClean="0"/>
              <a:t> </a:t>
            </a:r>
          </a:p>
          <a:p>
            <a:pPr eaLnBrk="1" hangingPunct="1">
              <a:buFontTx/>
              <a:buNone/>
            </a:pPr>
            <a:r>
              <a:rPr lang="es-MX" sz="1300" b="0" smtClean="0"/>
              <a:t>	Ts = T LNA + T ANTENNA   = 65 + 24.99 ( K )</a:t>
            </a:r>
          </a:p>
          <a:p>
            <a:pPr eaLnBrk="1" hangingPunct="1">
              <a:buFontTx/>
              <a:buNone/>
            </a:pPr>
            <a:r>
              <a:rPr lang="es-MX" sz="1300" b="0" smtClean="0"/>
              <a:t>:</a:t>
            </a:r>
          </a:p>
          <a:p>
            <a:pPr eaLnBrk="1" hangingPunct="1">
              <a:buFontTx/>
              <a:buNone/>
            </a:pPr>
            <a:r>
              <a:rPr lang="es-MX" sz="1300" b="0" smtClean="0"/>
              <a:t>	(G/T)E/T =  43.03  -  10* Log ( 89.99 )</a:t>
            </a:r>
          </a:p>
          <a:p>
            <a:pPr eaLnBrk="1" hangingPunct="1">
              <a:buFontTx/>
              <a:buNone/>
            </a:pPr>
            <a:r>
              <a:rPr lang="es-MX" sz="1300" b="0" smtClean="0"/>
              <a:t>	(G/T)E/T  =  23.49   dBºK</a:t>
            </a:r>
          </a:p>
          <a:p>
            <a:pPr eaLnBrk="1" hangingPunct="1">
              <a:buFontTx/>
              <a:buNone/>
            </a:pPr>
            <a:r>
              <a:rPr lang="es-MX" sz="1300" b="0" smtClean="0"/>
              <a:t> </a:t>
            </a:r>
          </a:p>
          <a:p>
            <a:pPr eaLnBrk="1" hangingPunct="1">
              <a:buFontTx/>
              <a:buNone/>
            </a:pPr>
            <a:r>
              <a:rPr lang="es-MX" sz="1300" b="0" smtClean="0"/>
              <a:t> replacing in (C/No)desc:</a:t>
            </a:r>
          </a:p>
          <a:p>
            <a:pPr eaLnBrk="1" hangingPunct="1">
              <a:buFontTx/>
              <a:buNone/>
            </a:pPr>
            <a:r>
              <a:rPr lang="es-MX" sz="1300" b="0" smtClean="0"/>
              <a:t> 		(C/No)desc  =  23.05  +  23.49  -  (-228.6)  - 196.32  -  0.8</a:t>
            </a:r>
          </a:p>
          <a:p>
            <a:pPr eaLnBrk="1" hangingPunct="1">
              <a:buFontTx/>
              <a:buNone/>
            </a:pPr>
            <a:r>
              <a:rPr lang="es-MX" sz="1300" b="0" smtClean="0"/>
              <a:t>		 (C/No)desc  =  78.02   dB-Hz</a:t>
            </a:r>
          </a:p>
          <a:p>
            <a:pPr eaLnBrk="1" hangingPunct="1">
              <a:buFontTx/>
              <a:buNone/>
            </a:pPr>
            <a:endParaRPr lang="es-MX" sz="1300" b="0" smtClean="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4100" name="2 Marcador de contenido"/>
          <p:cNvSpPr>
            <a:spLocks noGrp="1"/>
          </p:cNvSpPr>
          <p:nvPr>
            <p:ph idx="1"/>
          </p:nvPr>
        </p:nvSpPr>
        <p:spPr/>
        <p:txBody>
          <a:bodyPr/>
          <a:lstStyle/>
          <a:p>
            <a:pPr eaLnBrk="1" hangingPunct="1">
              <a:buFontTx/>
              <a:buNone/>
            </a:pPr>
            <a:r>
              <a:rPr lang="es-MX" sz="1300" u="sng" smtClean="0"/>
              <a:t>CARRIER TO NOISE RATIO(DOWN LINK)</a:t>
            </a:r>
          </a:p>
          <a:p>
            <a:pPr eaLnBrk="1" hangingPunct="1">
              <a:buFontTx/>
              <a:buNone/>
            </a:pPr>
            <a:r>
              <a:rPr lang="pt-BR" sz="1300" b="0" smtClean="0"/>
              <a:t> </a:t>
            </a:r>
          </a:p>
          <a:p>
            <a:pPr eaLnBrk="1" hangingPunct="1">
              <a:buFontTx/>
              <a:buNone/>
            </a:pPr>
            <a:r>
              <a:rPr lang="pt-BR" sz="1300" b="0" smtClean="0"/>
              <a:t>		(C/N)desc  =  (C/No)desc - 10 Log (AB)</a:t>
            </a:r>
          </a:p>
          <a:p>
            <a:pPr eaLnBrk="1" hangingPunct="1">
              <a:buFontTx/>
              <a:buNone/>
            </a:pPr>
            <a:r>
              <a:rPr lang="pt-BR" sz="1300" b="0" smtClean="0"/>
              <a:t> </a:t>
            </a:r>
          </a:p>
          <a:p>
            <a:pPr eaLnBrk="1" hangingPunct="1">
              <a:buFontTx/>
              <a:buNone/>
            </a:pPr>
            <a:r>
              <a:rPr lang="pt-BR" sz="1300" b="0" smtClean="0"/>
              <a:t>	replacing:</a:t>
            </a:r>
          </a:p>
          <a:p>
            <a:pPr eaLnBrk="1" hangingPunct="1">
              <a:buFontTx/>
              <a:buNone/>
            </a:pPr>
            <a:r>
              <a:rPr lang="pt-BR" sz="1300" b="0" smtClean="0"/>
              <a:t>	</a:t>
            </a:r>
          </a:p>
          <a:p>
            <a:pPr eaLnBrk="1" hangingPunct="1">
              <a:buFontTx/>
              <a:buNone/>
            </a:pPr>
            <a:r>
              <a:rPr lang="pt-BR" sz="1300" b="0" smtClean="0"/>
              <a:t>		(C/N)desc  =  (78.02)  - 10 Log (3304.35 E3)</a:t>
            </a:r>
          </a:p>
          <a:p>
            <a:pPr eaLnBrk="1" hangingPunct="1">
              <a:buFontTx/>
              <a:buNone/>
            </a:pPr>
            <a:r>
              <a:rPr lang="pt-BR" sz="1300" b="0" smtClean="0"/>
              <a:t> 		(C/N)desc  =  12.82 dB</a:t>
            </a:r>
          </a:p>
          <a:p>
            <a:pPr eaLnBrk="1" hangingPunct="1">
              <a:buFontTx/>
              <a:buNone/>
            </a:pPr>
            <a:r>
              <a:rPr lang="pt-BR" sz="1300" b="0" smtClean="0"/>
              <a:t> </a:t>
            </a:r>
          </a:p>
          <a:p>
            <a:pPr eaLnBrk="1" hangingPunct="1">
              <a:buFontTx/>
              <a:buNone/>
            </a:pPr>
            <a:r>
              <a:rPr lang="pt-BR" sz="1300" b="0" smtClean="0"/>
              <a:t> </a:t>
            </a:r>
            <a:r>
              <a:rPr lang="pt-BR" sz="1300" u="sng" smtClean="0"/>
              <a:t>TOTAL  CARRIER TO  NOISE RATIO</a:t>
            </a:r>
          </a:p>
          <a:p>
            <a:pPr eaLnBrk="1" hangingPunct="1">
              <a:buFontTx/>
              <a:buNone/>
            </a:pPr>
            <a:endParaRPr lang="es-MX" sz="1300" b="0" smtClean="0"/>
          </a:p>
        </p:txBody>
      </p:sp>
      <p:sp>
        <p:nvSpPr>
          <p:cNvPr id="410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graphicFrame>
        <p:nvGraphicFramePr>
          <p:cNvPr id="4098" name="Object 1"/>
          <p:cNvGraphicFramePr>
            <a:graphicFrameLocks noChangeAspect="1"/>
          </p:cNvGraphicFramePr>
          <p:nvPr/>
        </p:nvGraphicFramePr>
        <p:xfrm>
          <a:off x="1285875" y="4143375"/>
          <a:ext cx="7072313" cy="1957388"/>
        </p:xfrm>
        <a:graphic>
          <a:graphicData uri="http://schemas.openxmlformats.org/presentationml/2006/ole">
            <mc:AlternateContent xmlns:mc="http://schemas.openxmlformats.org/markup-compatibility/2006">
              <mc:Choice xmlns:v="urn:schemas-microsoft-com:vml" Requires="v">
                <p:oleObj spid="_x0000_s4104" name="Ecuación" r:id="rId3" imgW="5842000" imgH="1612900" progId="Equation.3">
                  <p:embed/>
                </p:oleObj>
              </mc:Choice>
              <mc:Fallback>
                <p:oleObj name="Ecuación" r:id="rId3" imgW="5842000" imgH="16129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4143375"/>
                        <a:ext cx="7072313" cy="195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Rectangle 3"/>
          <p:cNvSpPr>
            <a:spLocks noChangeArrowheads="1"/>
          </p:cNvSpPr>
          <p:nvPr/>
        </p:nvSpPr>
        <p:spPr bwMode="auto">
          <a:xfrm>
            <a:off x="0" y="1600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35171" name="2 Marcador de contenido"/>
          <p:cNvSpPr>
            <a:spLocks noGrp="1"/>
          </p:cNvSpPr>
          <p:nvPr>
            <p:ph idx="1"/>
          </p:nvPr>
        </p:nvSpPr>
        <p:spPr/>
        <p:txBody>
          <a:bodyPr/>
          <a:lstStyle/>
          <a:p>
            <a:pPr eaLnBrk="1" hangingPunct="1">
              <a:buFontTx/>
              <a:buNone/>
            </a:pPr>
            <a:r>
              <a:rPr lang="es-MX" sz="1300" b="0" smtClean="0"/>
              <a:t>Where:</a:t>
            </a:r>
          </a:p>
          <a:p>
            <a:pPr eaLnBrk="1" hangingPunct="1">
              <a:buFontTx/>
              <a:buNone/>
            </a:pPr>
            <a:r>
              <a:rPr lang="es-MX" sz="1300" b="0" smtClean="0"/>
              <a:t> </a:t>
            </a:r>
          </a:p>
          <a:p>
            <a:pPr eaLnBrk="1" hangingPunct="1">
              <a:buFontTx/>
              <a:buNone/>
            </a:pPr>
            <a:r>
              <a:rPr lang="es-MX" sz="1300" b="0" smtClean="0"/>
              <a:t>C/I  Intermodulation desc :         C/I =  - SAT INT - OPBO - 10 LOG(AB)</a:t>
            </a:r>
          </a:p>
          <a:p>
            <a:pPr eaLnBrk="1" hangingPunct="1">
              <a:buFontTx/>
              <a:buNone/>
            </a:pPr>
            <a:r>
              <a:rPr lang="es-MX" sz="1300" b="0" smtClean="0"/>
              <a:t>C/X  Cross Polarization desc :   C/X pol = - INTDESCPOL - OPBO - 10 LOG(AB)</a:t>
            </a:r>
          </a:p>
          <a:p>
            <a:pPr eaLnBrk="1" hangingPunct="1">
              <a:buFontTx/>
              <a:buNone/>
            </a:pPr>
            <a:r>
              <a:rPr lang="es-MX" sz="1300" b="0" smtClean="0"/>
              <a:t>C/X  Adyacent Satellite desc:    C/X satady = EIRPSAT -(INTDESSADY- GANT RX) -10 LOG(AB)</a:t>
            </a:r>
          </a:p>
          <a:p>
            <a:pPr eaLnBrk="1" hangingPunct="1">
              <a:buFontTx/>
              <a:buNone/>
            </a:pPr>
            <a:r>
              <a:rPr lang="es-MX" sz="1300" b="0" smtClean="0"/>
              <a:t> </a:t>
            </a:r>
          </a:p>
          <a:p>
            <a:pPr eaLnBrk="1" hangingPunct="1">
              <a:buFontTx/>
              <a:buNone/>
            </a:pPr>
            <a:r>
              <a:rPr lang="es-MX" sz="1300" u="sng" smtClean="0"/>
              <a:t>OPBO CARRIES</a:t>
            </a:r>
          </a:p>
          <a:p>
            <a:pPr eaLnBrk="1" hangingPunct="1">
              <a:buFontTx/>
              <a:buNone/>
            </a:pPr>
            <a:r>
              <a:rPr lang="es-MX" sz="1300" b="0" smtClean="0"/>
              <a:t>		OPBO  =  MOBO  -  MIBO  +  IPBO</a:t>
            </a:r>
          </a:p>
          <a:p>
            <a:pPr eaLnBrk="1" hangingPunct="1">
              <a:buFontTx/>
              <a:buNone/>
            </a:pPr>
            <a:r>
              <a:rPr lang="es-MX" sz="1300" b="0" smtClean="0"/>
              <a:t>	replacing:</a:t>
            </a:r>
          </a:p>
          <a:p>
            <a:pPr eaLnBrk="1" hangingPunct="1">
              <a:buFontTx/>
              <a:buNone/>
            </a:pPr>
            <a:r>
              <a:rPr lang="es-MX" sz="1300" b="0" smtClean="0"/>
              <a:t>		OPBO  =  5.0  -  7.5  +  17.05</a:t>
            </a:r>
          </a:p>
          <a:p>
            <a:pPr eaLnBrk="1" hangingPunct="1">
              <a:buFontTx/>
              <a:buNone/>
            </a:pPr>
            <a:r>
              <a:rPr lang="es-MX" sz="1300" b="0" smtClean="0"/>
              <a:t>		OPBO  =  14.55 dB</a:t>
            </a:r>
          </a:p>
          <a:p>
            <a:pPr eaLnBrk="1" hangingPunct="1">
              <a:buFontTx/>
              <a:buNone/>
            </a:pPr>
            <a:r>
              <a:rPr lang="es-MX" sz="1300" b="0" smtClean="0"/>
              <a:t> </a:t>
            </a:r>
          </a:p>
          <a:p>
            <a:pPr eaLnBrk="1" hangingPunct="1">
              <a:buFontTx/>
              <a:buNone/>
            </a:pPr>
            <a:r>
              <a:rPr lang="es-MX" sz="1300" u="sng" smtClean="0"/>
              <a:t>C/I INTERMODULATION DESCENDENT</a:t>
            </a:r>
          </a:p>
          <a:p>
            <a:pPr eaLnBrk="1" hangingPunct="1">
              <a:buFontTx/>
              <a:buNone/>
            </a:pPr>
            <a:r>
              <a:rPr lang="es-MX" sz="1300" b="0" smtClean="0"/>
              <a:t> </a:t>
            </a:r>
          </a:p>
          <a:p>
            <a:pPr eaLnBrk="1" hangingPunct="1">
              <a:buFontTx/>
              <a:buNone/>
            </a:pPr>
            <a:r>
              <a:rPr lang="es-MX" sz="1300" b="0" smtClean="0"/>
              <a:t>	C/I  Intermodulation	= - (-97.2 )- 14.55 – 65.19</a:t>
            </a:r>
          </a:p>
          <a:p>
            <a:pPr eaLnBrk="1" hangingPunct="1">
              <a:buFontTx/>
              <a:buNone/>
            </a:pPr>
            <a:r>
              <a:rPr lang="es-MX" sz="1300" b="0" smtClean="0"/>
              <a:t>		C/I	= 17.47 dB</a:t>
            </a:r>
          </a:p>
          <a:p>
            <a:pPr eaLnBrk="1" hangingPunct="1">
              <a:buFontTx/>
              <a:buNone/>
            </a:pPr>
            <a:r>
              <a:rPr lang="es-MX" sz="1300" b="0" smtClean="0"/>
              <a:t> </a:t>
            </a:r>
          </a:p>
          <a:p>
            <a:pPr eaLnBrk="1" hangingPunct="1">
              <a:buFontTx/>
              <a:buNone/>
            </a:pPr>
            <a:endParaRPr lang="es-MX" sz="1300" b="0" smtClean="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5124" name="2 Marcador de contenido"/>
          <p:cNvSpPr>
            <a:spLocks noGrp="1"/>
          </p:cNvSpPr>
          <p:nvPr>
            <p:ph idx="1"/>
          </p:nvPr>
        </p:nvSpPr>
        <p:spPr/>
        <p:txBody>
          <a:bodyPr/>
          <a:lstStyle/>
          <a:p>
            <a:pPr eaLnBrk="1" hangingPunct="1">
              <a:buFontTx/>
              <a:buNone/>
            </a:pPr>
            <a:r>
              <a:rPr lang="es-MX" sz="1300" smtClean="0"/>
              <a:t>C/X CROSS POLARIZATION DESCENDENT</a:t>
            </a:r>
          </a:p>
          <a:p>
            <a:pPr eaLnBrk="1" hangingPunct="1">
              <a:buFontTx/>
              <a:buNone/>
            </a:pPr>
            <a:r>
              <a:rPr lang="es-MX" sz="1300" smtClean="0"/>
              <a:t> </a:t>
            </a:r>
          </a:p>
          <a:p>
            <a:pPr eaLnBrk="1" hangingPunct="1">
              <a:buFontTx/>
              <a:buNone/>
            </a:pPr>
            <a:r>
              <a:rPr lang="es-MX" sz="1300" b="0" smtClean="0"/>
              <a:t>	C/X  Cross Polarization 	= - (-107.5) – 14.55 – 65.19</a:t>
            </a:r>
          </a:p>
          <a:p>
            <a:pPr eaLnBrk="1" hangingPunct="1">
              <a:buFontTx/>
              <a:buNone/>
            </a:pPr>
            <a:r>
              <a:rPr lang="es-MX" sz="1300" b="0" smtClean="0"/>
              <a:t>			C/X  pol	= 27.77 dB</a:t>
            </a:r>
          </a:p>
          <a:p>
            <a:pPr eaLnBrk="1" hangingPunct="1">
              <a:buFontTx/>
              <a:buNone/>
            </a:pPr>
            <a:r>
              <a:rPr lang="es-MX" sz="1300" b="0" smtClean="0"/>
              <a:t> </a:t>
            </a:r>
          </a:p>
          <a:p>
            <a:pPr eaLnBrk="1" hangingPunct="1">
              <a:buFontTx/>
              <a:buNone/>
            </a:pPr>
            <a:r>
              <a:rPr lang="es-MX" sz="1300" b="0" smtClean="0"/>
              <a:t> </a:t>
            </a:r>
          </a:p>
          <a:p>
            <a:pPr eaLnBrk="1" hangingPunct="1">
              <a:buFontTx/>
              <a:buNone/>
            </a:pPr>
            <a:r>
              <a:rPr lang="es-MX" sz="1300" smtClean="0"/>
              <a:t>C/X ADJACENT SATELLITE DESCENDENT</a:t>
            </a:r>
          </a:p>
          <a:p>
            <a:pPr eaLnBrk="1" hangingPunct="1">
              <a:buFontTx/>
              <a:buNone/>
            </a:pPr>
            <a:r>
              <a:rPr lang="es-MX" sz="1300" b="0" smtClean="0"/>
              <a:t> </a:t>
            </a:r>
          </a:p>
          <a:p>
            <a:pPr eaLnBrk="1" hangingPunct="1">
              <a:buFontTx/>
              <a:buNone/>
            </a:pPr>
            <a:r>
              <a:rPr lang="es-MX" sz="1300" b="0" smtClean="0"/>
              <a:t>		C/X Adyacente Satellite	= 23.05 - (-15.00 – 43.03)  - 65.19</a:t>
            </a:r>
          </a:p>
          <a:p>
            <a:pPr eaLnBrk="1" hangingPunct="1">
              <a:buFontTx/>
              <a:buNone/>
            </a:pPr>
            <a:r>
              <a:rPr lang="es-MX" sz="1300" b="0" smtClean="0"/>
              <a:t>				C/X  satady	= 15.89 dB</a:t>
            </a:r>
          </a:p>
          <a:p>
            <a:pPr eaLnBrk="1" hangingPunct="1">
              <a:buFontTx/>
              <a:buNone/>
            </a:pPr>
            <a:r>
              <a:rPr lang="es-MX" sz="1300" b="0" smtClean="0"/>
              <a:t> </a:t>
            </a:r>
          </a:p>
          <a:p>
            <a:pPr eaLnBrk="1" hangingPunct="1">
              <a:buFontTx/>
              <a:buNone/>
            </a:pPr>
            <a:r>
              <a:rPr lang="es-MX" sz="1300" b="0" smtClean="0"/>
              <a:t> </a:t>
            </a:r>
          </a:p>
          <a:p>
            <a:pPr eaLnBrk="1" hangingPunct="1">
              <a:buFontTx/>
              <a:buNone/>
            </a:pPr>
            <a:r>
              <a:rPr lang="es-MX" sz="1300" b="0" smtClean="0"/>
              <a:t>replacing:</a:t>
            </a:r>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algn="ctr" eaLnBrk="1" hangingPunct="1">
              <a:buFontTx/>
              <a:buNone/>
            </a:pPr>
            <a:r>
              <a:rPr lang="pt-BR" sz="1300" u="sng" smtClean="0"/>
              <a:t>(C/N) DESC TOTAL =   10.11  dB</a:t>
            </a:r>
            <a:endParaRPr lang="es-MX" sz="1300" u="sng" smtClean="0"/>
          </a:p>
          <a:p>
            <a:pPr eaLnBrk="1" hangingPunct="1">
              <a:buFontTx/>
              <a:buNone/>
            </a:pPr>
            <a:endParaRPr lang="es-MX" sz="1300" b="0" smtClean="0"/>
          </a:p>
        </p:txBody>
      </p:sp>
      <p:sp>
        <p:nvSpPr>
          <p:cNvPr id="512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graphicFrame>
        <p:nvGraphicFramePr>
          <p:cNvPr id="5122" name="Object 1"/>
          <p:cNvGraphicFramePr>
            <a:graphicFrameLocks noChangeAspect="1"/>
          </p:cNvGraphicFramePr>
          <p:nvPr/>
        </p:nvGraphicFramePr>
        <p:xfrm>
          <a:off x="1357313" y="4643438"/>
          <a:ext cx="6615112" cy="1195387"/>
        </p:xfrm>
        <a:graphic>
          <a:graphicData uri="http://schemas.openxmlformats.org/presentationml/2006/ole">
            <mc:AlternateContent xmlns:mc="http://schemas.openxmlformats.org/markup-compatibility/2006">
              <mc:Choice xmlns:v="urn:schemas-microsoft-com:vml" Requires="v">
                <p:oleObj spid="_x0000_s5128" name="Ecuación" r:id="rId3" imgW="5486400" imgH="990600" progId="Equation.3">
                  <p:embed/>
                </p:oleObj>
              </mc:Choice>
              <mc:Fallback>
                <p:oleObj name="Ecuación" r:id="rId3" imgW="5486400" imgH="990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4643438"/>
                        <a:ext cx="6615112" cy="1195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6" name="Rectangle 3"/>
          <p:cNvSpPr>
            <a:spLocks noChangeArrowheads="1"/>
          </p:cNvSpPr>
          <p:nvPr/>
        </p:nvSpPr>
        <p:spPr bwMode="auto">
          <a:xfrm>
            <a:off x="0" y="981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r>
              <a:rPr lang="es-MX" dirty="0" smtClean="0"/>
              <a:t>Link </a:t>
            </a:r>
            <a:r>
              <a:rPr lang="es-MX" dirty="0" err="1" smtClean="0"/>
              <a:t>Evaluation</a:t>
            </a:r>
            <a:endParaRPr lang="es-MX" dirty="0"/>
          </a:p>
        </p:txBody>
      </p:sp>
      <p:sp>
        <p:nvSpPr>
          <p:cNvPr id="6149" name="2 Marcador de contenido"/>
          <p:cNvSpPr>
            <a:spLocks noGrp="1"/>
          </p:cNvSpPr>
          <p:nvPr>
            <p:ph idx="1"/>
          </p:nvPr>
        </p:nvSpPr>
        <p:spPr/>
        <p:txBody>
          <a:bodyPr/>
          <a:lstStyle/>
          <a:p>
            <a:pPr eaLnBrk="1" hangingPunct="1">
              <a:buFontTx/>
              <a:buNone/>
            </a:pPr>
            <a:r>
              <a:rPr lang="es-MX" sz="1300" u="sng" smtClean="0"/>
              <a:t>TOTAL CARRIER TO NOISE RATIO</a:t>
            </a:r>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r>
              <a:rPr lang="es-MX" sz="1300" b="0" smtClean="0"/>
              <a:t>Replacing:</a:t>
            </a:r>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eaLnBrk="1" hangingPunct="1">
              <a:buFontTx/>
              <a:buNone/>
            </a:pPr>
            <a:endParaRPr lang="es-MX" sz="1300" b="0" smtClean="0"/>
          </a:p>
          <a:p>
            <a:pPr algn="ctr" eaLnBrk="1" hangingPunct="1">
              <a:buFontTx/>
              <a:buNone/>
            </a:pPr>
            <a:r>
              <a:rPr lang="es-MX" sz="1300" u="sng" smtClean="0"/>
              <a:t>(C/N)TOTAL  =   9.63   dB</a:t>
            </a:r>
          </a:p>
          <a:p>
            <a:pPr eaLnBrk="1" hangingPunct="1">
              <a:buFontTx/>
              <a:buNone/>
            </a:pPr>
            <a:endParaRPr lang="es-MX" sz="1300" b="0" smtClean="0"/>
          </a:p>
          <a:p>
            <a:pPr eaLnBrk="1" hangingPunct="1">
              <a:buFontTx/>
              <a:buNone/>
            </a:pPr>
            <a:endParaRPr lang="es-MX" sz="1300" b="0" smtClean="0"/>
          </a:p>
        </p:txBody>
      </p:sp>
      <p:sp>
        <p:nvSpPr>
          <p:cNvPr id="615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graphicFrame>
        <p:nvGraphicFramePr>
          <p:cNvPr id="6146" name="Object 1"/>
          <p:cNvGraphicFramePr>
            <a:graphicFrameLocks noChangeAspect="1"/>
          </p:cNvGraphicFramePr>
          <p:nvPr/>
        </p:nvGraphicFramePr>
        <p:xfrm>
          <a:off x="2214563" y="1785938"/>
          <a:ext cx="4873625" cy="2071687"/>
        </p:xfrm>
        <a:graphic>
          <a:graphicData uri="http://schemas.openxmlformats.org/presentationml/2006/ole">
            <mc:AlternateContent xmlns:mc="http://schemas.openxmlformats.org/markup-compatibility/2006">
              <mc:Choice xmlns:v="urn:schemas-microsoft-com:vml" Requires="v">
                <p:oleObj spid="_x0000_s6156" name="Ecuación" r:id="rId3" imgW="3873500" imgH="1651000" progId="Equation.3">
                  <p:embed/>
                </p:oleObj>
              </mc:Choice>
              <mc:Fallback>
                <p:oleObj name="Ecuación" r:id="rId3" imgW="3873500" imgH="16510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1785938"/>
                        <a:ext cx="4873625" cy="2071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1" name="Rectangle 3"/>
          <p:cNvSpPr>
            <a:spLocks noChangeArrowheads="1"/>
          </p:cNvSpPr>
          <p:nvPr/>
        </p:nvSpPr>
        <p:spPr bwMode="auto">
          <a:xfrm>
            <a:off x="0" y="1647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sp>
        <p:nvSpPr>
          <p:cNvPr id="615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graphicFrame>
        <p:nvGraphicFramePr>
          <p:cNvPr id="6147" name="Object 4"/>
          <p:cNvGraphicFramePr>
            <a:graphicFrameLocks noChangeAspect="1"/>
          </p:cNvGraphicFramePr>
          <p:nvPr/>
        </p:nvGraphicFramePr>
        <p:xfrm>
          <a:off x="2647950" y="4429125"/>
          <a:ext cx="3924300" cy="1214438"/>
        </p:xfrm>
        <a:graphic>
          <a:graphicData uri="http://schemas.openxmlformats.org/presentationml/2006/ole">
            <mc:AlternateContent xmlns:mc="http://schemas.openxmlformats.org/markup-compatibility/2006">
              <mc:Choice xmlns:v="urn:schemas-microsoft-com:vml" Requires="v">
                <p:oleObj spid="_x0000_s6157" name="Ecuación" r:id="rId5" imgW="3200400" imgH="990600" progId="Equation.3">
                  <p:embed/>
                </p:oleObj>
              </mc:Choice>
              <mc:Fallback>
                <p:oleObj name="Ecuación" r:id="rId5" imgW="3200400" imgH="990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950" y="4429125"/>
                        <a:ext cx="3924300" cy="1214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3" name="Rectangle 6"/>
          <p:cNvSpPr>
            <a:spLocks noChangeArrowheads="1"/>
          </p:cNvSpPr>
          <p:nvPr/>
        </p:nvSpPr>
        <p:spPr bwMode="auto">
          <a:xfrm>
            <a:off x="0" y="990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Communications</a:t>
            </a:r>
            <a:endParaRPr lang="es-MX" dirty="0" smtClean="0"/>
          </a:p>
        </p:txBody>
      </p:sp>
      <p:sp>
        <p:nvSpPr>
          <p:cNvPr id="22531" name="2 Marcador de contenido"/>
          <p:cNvSpPr>
            <a:spLocks noGrp="1"/>
          </p:cNvSpPr>
          <p:nvPr>
            <p:ph idx="4294967295"/>
          </p:nvPr>
        </p:nvSpPr>
        <p:spPr>
          <a:xfrm>
            <a:off x="971550" y="1341438"/>
            <a:ext cx="7543800" cy="4968875"/>
          </a:xfrm>
        </p:spPr>
        <p:txBody>
          <a:bodyPr/>
          <a:lstStyle/>
          <a:p>
            <a:pPr marL="0" indent="0" algn="just" eaLnBrk="1" hangingPunct="1">
              <a:buFontTx/>
              <a:buNone/>
            </a:pPr>
            <a:endParaRPr lang="es-MX" smtClean="0"/>
          </a:p>
          <a:p>
            <a:pPr marL="0" indent="0" algn="just" eaLnBrk="1" hangingPunct="1">
              <a:buFontTx/>
              <a:buNone/>
            </a:pPr>
            <a:r>
              <a:rPr lang="es-MX" b="0" smtClean="0"/>
              <a:t>The Satellite Communications subsystem shall include all necessary antennas and microwave transponder hardware to receive, amplify and transmit microwave signals within the Ku–band services areas, the C–band services areas and the L–band services areas.</a:t>
            </a:r>
          </a:p>
          <a:p>
            <a:pPr marL="0" indent="0" algn="just" eaLnBrk="1" hangingPunct="1">
              <a:buFontTx/>
              <a:buNone/>
            </a:pPr>
            <a:endParaRPr lang="es-MX" b="0" smtClean="0"/>
          </a:p>
          <a:p>
            <a:pPr marL="0" indent="0" algn="just" eaLnBrk="1" hangingPunct="1">
              <a:buFontTx/>
              <a:buNone/>
            </a:pPr>
            <a:r>
              <a:rPr lang="es-MX" b="0" smtClean="0"/>
              <a:t>This subsystem shall comprise 16 linearised 14/12 GHz transponders(54 MHz bandwith), 18, 6/4 GHz transponders(12, 36 MHz bandwith and 6, 72 MHz bandwidth)  and one 1.6/1.5 GHz transponder of 31 MHz bandwith</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36195" name="2 Marcador de contenido"/>
          <p:cNvSpPr>
            <a:spLocks noGrp="1"/>
          </p:cNvSpPr>
          <p:nvPr>
            <p:ph idx="1"/>
          </p:nvPr>
        </p:nvSpPr>
        <p:spPr/>
        <p:txBody>
          <a:bodyPr/>
          <a:lstStyle/>
          <a:p>
            <a:pPr eaLnBrk="1" hangingPunct="1">
              <a:buFontTx/>
              <a:buNone/>
            </a:pPr>
            <a:r>
              <a:rPr lang="pt-BR" sz="1300" u="sng" smtClean="0"/>
              <a:t>  CARRIER TO NOISE RATIO REQUIRED</a:t>
            </a:r>
          </a:p>
          <a:p>
            <a:pPr eaLnBrk="1" hangingPunct="1">
              <a:buFontTx/>
              <a:buNone/>
            </a:pPr>
            <a:r>
              <a:rPr lang="pt-BR" sz="1300" b="0" smtClean="0"/>
              <a:t> </a:t>
            </a:r>
          </a:p>
          <a:p>
            <a:pPr eaLnBrk="1" hangingPunct="1">
              <a:buFontTx/>
              <a:buNone/>
            </a:pPr>
            <a:r>
              <a:rPr lang="pt-BR" sz="1300" b="0" smtClean="0"/>
              <a:t>	(C/N)REQ.  =  Eb/No  +  10 Log (Vel inf)  -  10 Log (AB)</a:t>
            </a:r>
          </a:p>
          <a:p>
            <a:pPr eaLnBrk="1" hangingPunct="1">
              <a:buFontTx/>
              <a:buNone/>
            </a:pPr>
            <a:r>
              <a:rPr lang="pt-BR" sz="1300" b="0" smtClean="0"/>
              <a:t> </a:t>
            </a:r>
          </a:p>
          <a:p>
            <a:pPr eaLnBrk="1" hangingPunct="1">
              <a:buFontTx/>
              <a:buNone/>
            </a:pPr>
            <a:r>
              <a:rPr lang="pt-BR" sz="1300" b="0" smtClean="0"/>
              <a:t>replacing:</a:t>
            </a:r>
          </a:p>
          <a:p>
            <a:pPr eaLnBrk="1" hangingPunct="1">
              <a:buFontTx/>
              <a:buNone/>
            </a:pPr>
            <a:r>
              <a:rPr lang="pt-BR" sz="1300" b="0" smtClean="0"/>
              <a:t> </a:t>
            </a:r>
          </a:p>
          <a:p>
            <a:pPr eaLnBrk="1" hangingPunct="1">
              <a:buFontTx/>
              <a:buNone/>
            </a:pPr>
            <a:r>
              <a:rPr lang="pt-BR" sz="1300" b="0" smtClean="0"/>
              <a:t>	(C/N)REQ.  =  4.0  +  10 Log (4000 E3)  -  10 Log (3304.35 E3)</a:t>
            </a:r>
          </a:p>
          <a:p>
            <a:pPr eaLnBrk="1" hangingPunct="1">
              <a:buFontTx/>
              <a:buNone/>
            </a:pPr>
            <a:r>
              <a:rPr lang="pt-BR" sz="1300" b="0" smtClean="0"/>
              <a:t> 	(C/N)REQ = 4..83 dB</a:t>
            </a:r>
          </a:p>
          <a:p>
            <a:pPr eaLnBrk="1" hangingPunct="1">
              <a:buFontTx/>
              <a:buNone/>
            </a:pPr>
            <a:endParaRPr lang="es-MX" sz="1300" u="sng" smtClean="0"/>
          </a:p>
          <a:p>
            <a:pPr eaLnBrk="1" hangingPunct="1">
              <a:buFontTx/>
              <a:buNone/>
            </a:pPr>
            <a:r>
              <a:rPr lang="es-MX" sz="1300" u="sng" smtClean="0"/>
              <a:t>LINK MARGIN</a:t>
            </a:r>
          </a:p>
          <a:p>
            <a:pPr eaLnBrk="1" hangingPunct="1">
              <a:buFontTx/>
              <a:buNone/>
            </a:pPr>
            <a:r>
              <a:rPr lang="es-MX" sz="1300" b="0" smtClean="0"/>
              <a:t> </a:t>
            </a:r>
          </a:p>
          <a:p>
            <a:pPr eaLnBrk="1" hangingPunct="1">
              <a:buFontTx/>
              <a:buNone/>
            </a:pPr>
            <a:r>
              <a:rPr lang="es-MX" sz="1300" b="0" smtClean="0"/>
              <a:t>	ME  =  (C/N)TOTAL  -  (C/N)REQ.</a:t>
            </a:r>
          </a:p>
          <a:p>
            <a:pPr eaLnBrk="1" hangingPunct="1">
              <a:buFontTx/>
              <a:buNone/>
            </a:pPr>
            <a:r>
              <a:rPr lang="es-MX" sz="1300" b="0" smtClean="0"/>
              <a:t> </a:t>
            </a:r>
          </a:p>
          <a:p>
            <a:pPr eaLnBrk="1" hangingPunct="1">
              <a:buFontTx/>
              <a:buNone/>
            </a:pPr>
            <a:r>
              <a:rPr lang="es-MX" sz="1300" b="0" smtClean="0"/>
              <a:t>replacing:</a:t>
            </a:r>
          </a:p>
          <a:p>
            <a:pPr eaLnBrk="1" hangingPunct="1">
              <a:buFontTx/>
              <a:buNone/>
            </a:pPr>
            <a:r>
              <a:rPr lang="es-MX" sz="1300" b="0" smtClean="0"/>
              <a:t> </a:t>
            </a:r>
          </a:p>
          <a:p>
            <a:pPr eaLnBrk="1" hangingPunct="1">
              <a:buFontTx/>
              <a:buNone/>
            </a:pPr>
            <a:r>
              <a:rPr lang="es-MX" sz="1300" b="0" smtClean="0"/>
              <a:t>			 	ME  =  9.63 -  4.89</a:t>
            </a:r>
          </a:p>
          <a:p>
            <a:pPr eaLnBrk="1" hangingPunct="1">
              <a:buFontTx/>
              <a:buNone/>
            </a:pPr>
            <a:r>
              <a:rPr lang="es-MX" sz="1300" b="0" smtClean="0"/>
              <a:t>				ME  =  4.74 dB</a:t>
            </a:r>
          </a:p>
          <a:p>
            <a:pPr eaLnBrk="1" hangingPunct="1">
              <a:buFontTx/>
              <a:buNone/>
            </a:pPr>
            <a:endParaRPr lang="es-MX" sz="1300" u="sng" smtClean="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hangingPunct="1">
              <a:defRPr/>
            </a:pPr>
            <a:endParaRPr lang="es-MX"/>
          </a:p>
        </p:txBody>
      </p:sp>
      <p:sp>
        <p:nvSpPr>
          <p:cNvPr id="137219" name="2 Marcador de contenido"/>
          <p:cNvSpPr>
            <a:spLocks noGrp="1"/>
          </p:cNvSpPr>
          <p:nvPr>
            <p:ph idx="1"/>
          </p:nvPr>
        </p:nvSpPr>
        <p:spPr/>
        <p:txBody>
          <a:bodyPr/>
          <a:lstStyle/>
          <a:p>
            <a:pPr eaLnBrk="1" hangingPunct="1">
              <a:buFontTx/>
              <a:buNone/>
            </a:pPr>
            <a:r>
              <a:rPr lang="es-MX" sz="1300" u="sng" smtClean="0"/>
              <a:t>PERCENTAGE OF POWER CONSUMPTION BY CARRIER IN THE SATELLITE</a:t>
            </a:r>
          </a:p>
          <a:p>
            <a:pPr eaLnBrk="1" hangingPunct="1">
              <a:buFontTx/>
              <a:buNone/>
            </a:pPr>
            <a:r>
              <a:rPr lang="es-MX" sz="1300" b="0" smtClean="0"/>
              <a:t> </a:t>
            </a:r>
          </a:p>
          <a:p>
            <a:pPr eaLnBrk="1" hangingPunct="1">
              <a:buFontTx/>
              <a:buNone/>
            </a:pPr>
            <a:r>
              <a:rPr lang="es-MX" sz="1300" b="0" smtClean="0"/>
              <a:t>	% POT  =  [ALog { ( </a:t>
            </a:r>
            <a:r>
              <a:rPr lang="es-MX" sz="1300" b="0" u="sng" smtClean="0"/>
              <a:t>EIRPSAT  -  EIRPSATU  +  OBO</a:t>
            </a:r>
            <a:r>
              <a:rPr lang="es-MX" sz="1300" b="0" smtClean="0"/>
              <a:t>  )} ]  *  100</a:t>
            </a:r>
          </a:p>
          <a:p>
            <a:pPr eaLnBrk="1" hangingPunct="1">
              <a:buFontTx/>
              <a:buNone/>
            </a:pPr>
            <a:r>
              <a:rPr lang="es-MX" sz="1300" b="0" smtClean="0"/>
              <a:t>				10</a:t>
            </a:r>
          </a:p>
          <a:p>
            <a:pPr eaLnBrk="1" hangingPunct="1">
              <a:buFontTx/>
              <a:buNone/>
            </a:pPr>
            <a:r>
              <a:rPr lang="es-MX" sz="1300" b="0" smtClean="0"/>
              <a:t>replacing:</a:t>
            </a:r>
          </a:p>
          <a:p>
            <a:pPr eaLnBrk="1" hangingPunct="1">
              <a:buFontTx/>
              <a:buNone/>
            </a:pPr>
            <a:r>
              <a:rPr lang="es-MX" sz="1300" b="0" smtClean="0"/>
              <a:t> 		% POT  =  [ALog { </a:t>
            </a:r>
            <a:r>
              <a:rPr lang="es-MX" sz="1300" b="0" u="sng" smtClean="0"/>
              <a:t>(23.05  -  37.60  +  5</a:t>
            </a:r>
            <a:r>
              <a:rPr lang="es-MX" sz="1300" b="0" smtClean="0"/>
              <a:t> ) } ]  *  100</a:t>
            </a:r>
          </a:p>
          <a:p>
            <a:pPr eaLnBrk="1" hangingPunct="1">
              <a:buFontTx/>
              <a:buNone/>
            </a:pPr>
            <a:r>
              <a:rPr lang="es-MX" sz="1300" b="0" smtClean="0"/>
              <a:t>				10</a:t>
            </a:r>
          </a:p>
          <a:p>
            <a:pPr eaLnBrk="1" hangingPunct="1">
              <a:buFontTx/>
              <a:buNone/>
            </a:pPr>
            <a:r>
              <a:rPr lang="es-MX" sz="1300" b="0" smtClean="0"/>
              <a:t>				% POT  =  11.1100   % </a:t>
            </a:r>
          </a:p>
          <a:p>
            <a:pPr eaLnBrk="1" hangingPunct="1">
              <a:buFontTx/>
              <a:buNone/>
            </a:pPr>
            <a:r>
              <a:rPr lang="es-MX" sz="1300" b="0" smtClean="0"/>
              <a:t> </a:t>
            </a:r>
          </a:p>
          <a:p>
            <a:pPr eaLnBrk="1" hangingPunct="1">
              <a:buFontTx/>
              <a:buNone/>
            </a:pPr>
            <a:r>
              <a:rPr lang="es-MX" sz="1300" u="sng" smtClean="0"/>
              <a:t> POWER CONSUMPTION IN HPA</a:t>
            </a:r>
          </a:p>
          <a:p>
            <a:pPr eaLnBrk="1" hangingPunct="1">
              <a:buFontTx/>
              <a:buNone/>
            </a:pPr>
            <a:r>
              <a:rPr lang="es-MX" sz="1300" b="0" smtClean="0"/>
              <a:t> </a:t>
            </a:r>
          </a:p>
          <a:p>
            <a:pPr eaLnBrk="1" hangingPunct="1">
              <a:buFontTx/>
              <a:buNone/>
            </a:pPr>
            <a:r>
              <a:rPr lang="es-MX" sz="1300" b="0" smtClean="0"/>
              <a:t>		POTHPA  =  EIRPE/T  -  GTx  +  LHPA Y ANT</a:t>
            </a:r>
          </a:p>
          <a:p>
            <a:pPr eaLnBrk="1" hangingPunct="1">
              <a:buFontTx/>
              <a:buNone/>
            </a:pPr>
            <a:r>
              <a:rPr lang="es-MX" sz="1300" b="0" smtClean="0"/>
              <a:t> </a:t>
            </a:r>
          </a:p>
          <a:p>
            <a:pPr eaLnBrk="1" hangingPunct="1">
              <a:buFontTx/>
              <a:buNone/>
            </a:pPr>
            <a:r>
              <a:rPr lang="es-MX" sz="1300" b="0" smtClean="0"/>
              <a:t>Replacing values:</a:t>
            </a:r>
          </a:p>
          <a:p>
            <a:pPr eaLnBrk="1" hangingPunct="1">
              <a:buFontTx/>
              <a:buNone/>
            </a:pPr>
            <a:r>
              <a:rPr lang="es-MX" sz="1300" b="0" smtClean="0"/>
              <a:t> 		POTHPA  =  57.83  -  45.88  + 0.5</a:t>
            </a:r>
          </a:p>
          <a:p>
            <a:pPr eaLnBrk="1" hangingPunct="1">
              <a:buFontTx/>
              <a:buNone/>
            </a:pPr>
            <a:r>
              <a:rPr lang="es-MX" sz="1300" b="0" smtClean="0"/>
              <a:t>		POTHPA  =  12.45    dBW</a:t>
            </a:r>
          </a:p>
          <a:p>
            <a:pPr eaLnBrk="1" hangingPunct="1">
              <a:buFontTx/>
              <a:buNone/>
            </a:pPr>
            <a:r>
              <a:rPr lang="es-MX" sz="1300" b="0" smtClean="0"/>
              <a:t> In Watts:</a:t>
            </a:r>
          </a:p>
          <a:p>
            <a:pPr eaLnBrk="1" hangingPunct="1">
              <a:buFontTx/>
              <a:buNone/>
            </a:pPr>
            <a:r>
              <a:rPr lang="es-MX" sz="1300" b="0" smtClean="0"/>
              <a:t> 		POTHPA  =  ALOG( 12.45 dBW / 10 ) </a:t>
            </a:r>
          </a:p>
          <a:p>
            <a:pPr eaLnBrk="1" hangingPunct="1">
              <a:buFontTx/>
              <a:buNone/>
            </a:pPr>
            <a:r>
              <a:rPr lang="es-MX" sz="1300" b="0" smtClean="0"/>
              <a:t>		POTHPA  =  17.58    W</a:t>
            </a:r>
          </a:p>
          <a:p>
            <a:pPr eaLnBrk="1" hangingPunct="1">
              <a:buFontTx/>
              <a:buNone/>
            </a:pPr>
            <a:endParaRPr lang="es-MX" sz="1300" b="0" smtClean="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sz="quarter"/>
          </p:nvPr>
        </p:nvSpPr>
        <p:spPr>
          <a:xfrm>
            <a:off x="685800" y="2571750"/>
            <a:ext cx="7772400" cy="842963"/>
          </a:xfrm>
        </p:spPr>
        <p:txBody>
          <a:bodyPr/>
          <a:lstStyle/>
          <a:p>
            <a:pPr eaLnBrk="1" hangingPunct="1">
              <a:defRPr/>
            </a:pPr>
            <a:r>
              <a:rPr lang="es-ES" dirty="0" err="1" smtClean="0"/>
              <a:t>Topic</a:t>
            </a:r>
            <a:r>
              <a:rPr lang="es-ES" dirty="0" smtClean="0"/>
              <a:t> 4: </a:t>
            </a:r>
            <a:r>
              <a:rPr lang="es-ES" dirty="0" err="1" smtClean="0"/>
              <a:t>Subsystems</a:t>
            </a:r>
            <a:r>
              <a:rPr lang="es-ES" dirty="0" smtClean="0"/>
              <a:t> </a:t>
            </a:r>
            <a:r>
              <a:rPr lang="es-ES" dirty="0" err="1" smtClean="0"/>
              <a:t>solution</a:t>
            </a:r>
            <a:endParaRPr lang="es-ES" dirty="0" smtClean="0"/>
          </a:p>
        </p:txBody>
      </p:sp>
      <p:sp>
        <p:nvSpPr>
          <p:cNvPr id="4" name="3 Subtítulo"/>
          <p:cNvSpPr>
            <a:spLocks noGrp="1"/>
          </p:cNvSpPr>
          <p:nvPr>
            <p:ph type="subTitle" sz="quarter" idx="1"/>
          </p:nvPr>
        </p:nvSpPr>
        <p:spPr>
          <a:xfrm>
            <a:off x="714375" y="4572000"/>
            <a:ext cx="7715250" cy="500063"/>
          </a:xfrm>
        </p:spPr>
        <p:txBody>
          <a:bodyPr/>
          <a:lstStyle/>
          <a:p>
            <a:pPr eaLnBrk="1" hangingPunct="1">
              <a:defRPr/>
            </a:pPr>
            <a:endParaRPr lang="es-ES"/>
          </a:p>
        </p:txBody>
      </p:sp>
      <p:sp>
        <p:nvSpPr>
          <p:cNvPr id="138244" name="4 Marcador de texto"/>
          <p:cNvSpPr>
            <a:spLocks noGrp="1"/>
          </p:cNvSpPr>
          <p:nvPr>
            <p:ph type="body" sz="quarter" idx="11"/>
          </p:nvPr>
        </p:nvSpPr>
        <p:spPr>
          <a:xfrm>
            <a:off x="714375" y="3714750"/>
            <a:ext cx="7715250" cy="571500"/>
          </a:xfrm>
        </p:spPr>
        <p:txBody>
          <a:bodyPr/>
          <a:lstStyle/>
          <a:p>
            <a:pPr eaLnBrk="1" hangingPunct="1"/>
            <a:endParaRPr lang="es-MX"/>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Telemetry</a:t>
            </a:r>
            <a:r>
              <a:rPr lang="es-MX" dirty="0" smtClean="0"/>
              <a:t>, Tracking and </a:t>
            </a:r>
            <a:r>
              <a:rPr lang="es-MX" dirty="0" err="1" smtClean="0"/>
              <a:t>Command</a:t>
            </a:r>
            <a:endParaRPr lang="es-MX" dirty="0" smtClean="0"/>
          </a:p>
        </p:txBody>
      </p:sp>
      <p:graphicFrame>
        <p:nvGraphicFramePr>
          <p:cNvPr id="327683" name="Group 3"/>
          <p:cNvGraphicFramePr>
            <a:graphicFrameLocks noGrp="1"/>
          </p:cNvGraphicFramePr>
          <p:nvPr>
            <p:ph idx="4294967295"/>
          </p:nvPr>
        </p:nvGraphicFramePr>
        <p:xfrm>
          <a:off x="468313" y="1412875"/>
          <a:ext cx="8229600" cy="4462463"/>
        </p:xfrm>
        <a:graphic>
          <a:graphicData uri="http://schemas.openxmlformats.org/drawingml/2006/table">
            <a:tbl>
              <a:tblPr/>
              <a:tblGrid>
                <a:gridCol w="2057400"/>
                <a:gridCol w="2057400"/>
                <a:gridCol w="2057400"/>
                <a:gridCol w="2057400"/>
              </a:tblGrid>
              <a:tr h="2995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300" b="1" i="0" u="none" strike="noStrike" cap="none" normalizeH="0" baseline="0" dirty="0" smtClean="0">
                        <a:ln>
                          <a:noFill/>
                        </a:ln>
                        <a:solidFill>
                          <a:srgbClr val="EAEAEA"/>
                        </a:solidFill>
                        <a:effectLst/>
                        <a:latin typeface="Arial" charset="0"/>
                      </a:endParaRPr>
                    </a:p>
                  </a:txBody>
                  <a:tcPr marT="45726" marB="45726" anchor="ctr" horzOverflow="overflow">
                    <a:lnL w="12700"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EAEAEA"/>
                          </a:solidFill>
                          <a:effectLst/>
                          <a:latin typeface="Arial" charset="0"/>
                        </a:rPr>
                        <a:t>Telemetry</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EAEAEA"/>
                          </a:solidFill>
                          <a:effectLst/>
                          <a:latin typeface="Arial" charset="0"/>
                        </a:rPr>
                        <a:t>Command</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EAEAEA"/>
                          </a:solidFill>
                          <a:effectLst/>
                          <a:latin typeface="Arial" charset="0"/>
                        </a:rPr>
                        <a:t>Tracking</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877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Frequency</a:t>
                      </a:r>
                    </a:p>
                  </a:txBody>
                  <a:tcPr marT="45726" marB="45726"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3701.1 MHz</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5935 MHz for dish antenna</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5943 MHz</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r>
              <a:tr h="14784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Capacity</a:t>
                      </a:r>
                    </a:p>
                  </a:txBody>
                  <a:tcPr marT="45726" marB="45726"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256 words for minor frame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32 minor frames for major frame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 major frame every 65.5 seg</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768 pulse commands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16 serials</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r>
              <a:tr h="1082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Polarization</a:t>
                      </a:r>
                    </a:p>
                  </a:txBody>
                  <a:tcPr marT="45726" marB="45726"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For dish antenna: vertical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For OMNI antenna: horizontal</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For dish antenna: vertical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For OMNI antenna: horizontal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dirty="0" smtClean="0">
                        <a:ln>
                          <a:noFill/>
                        </a:ln>
                        <a:solidFill>
                          <a:srgbClr val="000090"/>
                        </a:solidFill>
                        <a:effectLst/>
                        <a:latin typeface="Arial" charset="0"/>
                      </a:endParaRP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r>
              <a:tr h="3715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EIRP</a:t>
                      </a:r>
                    </a:p>
                  </a:txBody>
                  <a:tcPr marT="45726" marB="45726"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10 dBw for dish antenna</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r>
              <a:tr h="3715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Technique</a:t>
                      </a:r>
                    </a:p>
                  </a:txBody>
                  <a:tcPr marT="45726" marB="45726"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 Transponder range</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r>
              <a:tr h="3715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accuracy</a:t>
                      </a:r>
                    </a:p>
                  </a:txBody>
                  <a:tcPr marT="45726" marB="45726"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15 m</a:t>
                      </a:r>
                    </a:p>
                  </a:txBody>
                  <a:tcPr marT="45726" marB="45726"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r>
            </a:tbl>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692275" y="188913"/>
            <a:ext cx="6985000" cy="865187"/>
          </a:xfrm>
        </p:spPr>
        <p:txBody>
          <a:bodyPr/>
          <a:lstStyle/>
          <a:p>
            <a:pPr eaLnBrk="1" hangingPunct="1">
              <a:defRPr/>
            </a:pPr>
            <a:r>
              <a:rPr lang="es-MX" dirty="0" err="1" smtClean="0"/>
              <a:t>Telemetry</a:t>
            </a:r>
            <a:r>
              <a:rPr lang="es-MX" dirty="0" smtClean="0"/>
              <a:t>, Tracking and </a:t>
            </a:r>
            <a:r>
              <a:rPr lang="es-MX" dirty="0" err="1" smtClean="0"/>
              <a:t>Command</a:t>
            </a:r>
            <a:r>
              <a:rPr lang="es-MX" dirty="0" smtClean="0"/>
              <a:t/>
            </a:r>
            <a:br>
              <a:rPr lang="es-MX" dirty="0" smtClean="0"/>
            </a:br>
            <a:r>
              <a:rPr lang="es-MX" dirty="0" err="1" smtClean="0"/>
              <a:t>Subsystem</a:t>
            </a:r>
            <a:endParaRPr lang="es-MX" dirty="0" smtClean="0"/>
          </a:p>
        </p:txBody>
      </p:sp>
      <p:grpSp>
        <p:nvGrpSpPr>
          <p:cNvPr id="140291" name="355 Grupo"/>
          <p:cNvGrpSpPr>
            <a:grpSpLocks/>
          </p:cNvGrpSpPr>
          <p:nvPr/>
        </p:nvGrpSpPr>
        <p:grpSpPr bwMode="auto">
          <a:xfrm>
            <a:off x="0" y="1101725"/>
            <a:ext cx="9215438" cy="5684838"/>
            <a:chOff x="0" y="1101725"/>
            <a:chExt cx="9215438" cy="5684838"/>
          </a:xfrm>
        </p:grpSpPr>
        <p:cxnSp>
          <p:nvCxnSpPr>
            <p:cNvPr id="118" name="117 Conector recto"/>
            <p:cNvCxnSpPr/>
            <p:nvPr/>
          </p:nvCxnSpPr>
          <p:spPr bwMode="auto">
            <a:xfrm flipV="1">
              <a:off x="4102100" y="1919288"/>
              <a:ext cx="36036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7" name="6 Rectángulo"/>
            <p:cNvSpPr/>
            <p:nvPr/>
          </p:nvSpPr>
          <p:spPr bwMode="auto">
            <a:xfrm>
              <a:off x="972841" y="1670999"/>
              <a:ext cx="142875" cy="7143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nvGrpSpPr>
            <p:cNvPr id="140296" name="12 Grupo"/>
            <p:cNvGrpSpPr>
              <a:grpSpLocks/>
            </p:cNvGrpSpPr>
            <p:nvPr/>
          </p:nvGrpSpPr>
          <p:grpSpPr bwMode="auto">
            <a:xfrm rot="5400000">
              <a:off x="519962" y="1956728"/>
              <a:ext cx="714332" cy="142875"/>
              <a:chOff x="2786050" y="2214554"/>
              <a:chExt cx="714380" cy="142876"/>
            </a:xfrm>
          </p:grpSpPr>
          <p:sp>
            <p:nvSpPr>
              <p:cNvPr id="8" name="7 Triángulo isósceles"/>
              <p:cNvSpPr/>
              <p:nvPr/>
            </p:nvSpPr>
            <p:spPr bwMode="auto">
              <a:xfrm>
                <a:off x="2786689" y="2213794"/>
                <a:ext cx="142885" cy="142876"/>
              </a:xfrm>
              <a:prstGeom prst="triangl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9" name="8 Triángulo isósceles"/>
              <p:cNvSpPr/>
              <p:nvPr/>
            </p:nvSpPr>
            <p:spPr bwMode="auto">
              <a:xfrm>
                <a:off x="2929573" y="2213794"/>
                <a:ext cx="142885" cy="142876"/>
              </a:xfrm>
              <a:prstGeom prst="triangl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0" name="9 Triángulo isósceles"/>
              <p:cNvSpPr/>
              <p:nvPr/>
            </p:nvSpPr>
            <p:spPr bwMode="auto">
              <a:xfrm>
                <a:off x="3072458" y="2213794"/>
                <a:ext cx="142885" cy="142876"/>
              </a:xfrm>
              <a:prstGeom prst="triangl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1" name="10 Triángulo isósceles"/>
              <p:cNvSpPr/>
              <p:nvPr/>
            </p:nvSpPr>
            <p:spPr bwMode="auto">
              <a:xfrm>
                <a:off x="3215342" y="2213794"/>
                <a:ext cx="142885" cy="142876"/>
              </a:xfrm>
              <a:prstGeom prst="triangl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2" name="11 Triángulo isósceles"/>
              <p:cNvSpPr/>
              <p:nvPr/>
            </p:nvSpPr>
            <p:spPr bwMode="auto">
              <a:xfrm>
                <a:off x="3358227" y="2213794"/>
                <a:ext cx="142885" cy="142876"/>
              </a:xfrm>
              <a:prstGeom prst="triangl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grpSp>
          <p:nvGrpSpPr>
            <p:cNvPr id="140297" name="17 Grupo"/>
            <p:cNvGrpSpPr>
              <a:grpSpLocks/>
            </p:cNvGrpSpPr>
            <p:nvPr/>
          </p:nvGrpSpPr>
          <p:grpSpPr bwMode="auto">
            <a:xfrm>
              <a:off x="1105619" y="1991606"/>
              <a:ext cx="608062" cy="107993"/>
              <a:chOff x="1357290" y="2035116"/>
              <a:chExt cx="608066" cy="108000"/>
            </a:xfrm>
          </p:grpSpPr>
          <p:sp>
            <p:nvSpPr>
              <p:cNvPr id="16" name="15 Rectángulo"/>
              <p:cNvSpPr/>
              <p:nvPr/>
            </p:nvSpPr>
            <p:spPr bwMode="auto">
              <a:xfrm>
                <a:off x="1356571" y="2072337"/>
                <a:ext cx="500066" cy="46041"/>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7" name="16 Rectángulo"/>
              <p:cNvSpPr/>
              <p:nvPr/>
            </p:nvSpPr>
            <p:spPr bwMode="auto">
              <a:xfrm>
                <a:off x="1856637" y="2035823"/>
                <a:ext cx="107951" cy="107957"/>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cxnSp>
          <p:nvCxnSpPr>
            <p:cNvPr id="20" name="19 Conector recto"/>
            <p:cNvCxnSpPr/>
            <p:nvPr/>
          </p:nvCxnSpPr>
          <p:spPr bwMode="auto">
            <a:xfrm>
              <a:off x="1712913" y="2055813"/>
              <a:ext cx="541337"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299" name="24 Grupo"/>
            <p:cNvGrpSpPr>
              <a:grpSpLocks/>
            </p:cNvGrpSpPr>
            <p:nvPr/>
          </p:nvGrpSpPr>
          <p:grpSpPr bwMode="auto">
            <a:xfrm>
              <a:off x="2255443" y="1951708"/>
              <a:ext cx="179999" cy="183364"/>
              <a:chOff x="2643174" y="2066654"/>
              <a:chExt cx="180000" cy="183376"/>
            </a:xfrm>
          </p:grpSpPr>
          <p:sp>
            <p:nvSpPr>
              <p:cNvPr id="22" name="21 Rectángulo"/>
              <p:cNvSpPr/>
              <p:nvPr/>
            </p:nvSpPr>
            <p:spPr bwMode="auto">
              <a:xfrm>
                <a:off x="2643569" y="2105674"/>
                <a:ext cx="179388" cy="109545"/>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23" name="22 Rectángulo"/>
              <p:cNvSpPr/>
              <p:nvPr/>
            </p:nvSpPr>
            <p:spPr bwMode="auto">
              <a:xfrm>
                <a:off x="2699131" y="2065984"/>
                <a:ext cx="71438" cy="36514"/>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24" name="23 Rectángulo"/>
              <p:cNvSpPr/>
              <p:nvPr/>
            </p:nvSpPr>
            <p:spPr bwMode="auto">
              <a:xfrm>
                <a:off x="2699131" y="2213631"/>
                <a:ext cx="71438" cy="36515"/>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cxnSp>
          <p:nvCxnSpPr>
            <p:cNvPr id="27" name="26 Conector recto"/>
            <p:cNvCxnSpPr/>
            <p:nvPr/>
          </p:nvCxnSpPr>
          <p:spPr bwMode="auto">
            <a:xfrm flipV="1">
              <a:off x="2435225" y="2060575"/>
              <a:ext cx="43180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28" name="27 Rectángulo"/>
            <p:cNvSpPr/>
            <p:nvPr/>
          </p:nvSpPr>
          <p:spPr bwMode="auto">
            <a:xfrm>
              <a:off x="2847452" y="1571942"/>
              <a:ext cx="142875" cy="539963"/>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36000" rIns="0" anchor="ctr">
              <a:normAutofit/>
            </a:bodyPr>
            <a:lstStyle/>
            <a:p>
              <a:pPr>
                <a:defRPr/>
              </a:pPr>
              <a:r>
                <a:rPr lang="es-MX" sz="1000" b="0" dirty="0">
                  <a:solidFill>
                    <a:schemeClr val="tx1"/>
                  </a:solidFill>
                  <a:effectLst>
                    <a:outerShdw blurRad="38100" dist="38100" dir="2700000" algn="tl">
                      <a:srgbClr val="000000">
                        <a:alpha val="43137"/>
                      </a:srgbClr>
                    </a:outerShdw>
                  </a:effectLst>
                </a:rPr>
                <a:t>H</a:t>
              </a:r>
            </a:p>
          </p:txBody>
        </p:sp>
        <p:sp>
          <p:nvSpPr>
            <p:cNvPr id="29" name="28 Rectángulo"/>
            <p:cNvSpPr/>
            <p:nvPr/>
          </p:nvSpPr>
          <p:spPr bwMode="auto">
            <a:xfrm>
              <a:off x="2630488" y="1643063"/>
              <a:ext cx="215900" cy="46037"/>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nvGrpSpPr>
            <p:cNvPr id="140305" name="37 Grupo"/>
            <p:cNvGrpSpPr>
              <a:grpSpLocks/>
            </p:cNvGrpSpPr>
            <p:nvPr/>
          </p:nvGrpSpPr>
          <p:grpSpPr bwMode="auto">
            <a:xfrm>
              <a:off x="2581689" y="1500509"/>
              <a:ext cx="61498" cy="328682"/>
              <a:chOff x="6699250" y="2625173"/>
              <a:chExt cx="61498" cy="328704"/>
            </a:xfrm>
          </p:grpSpPr>
          <p:cxnSp>
            <p:nvCxnSpPr>
              <p:cNvPr id="30" name="29 Conector recto"/>
              <p:cNvCxnSpPr/>
              <p:nvPr/>
            </p:nvCxnSpPr>
            <p:spPr bwMode="auto">
              <a:xfrm rot="16200000" flipH="1">
                <a:off x="6694865" y="2670100"/>
                <a:ext cx="52391"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30 Conector recto"/>
              <p:cNvCxnSpPr/>
              <p:nvPr/>
            </p:nvCxnSpPr>
            <p:spPr bwMode="auto">
              <a:xfrm rot="10800000" flipH="1">
                <a:off x="6698836" y="2705819"/>
                <a:ext cx="44450" cy="53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31 Conector recto"/>
              <p:cNvCxnSpPr/>
              <p:nvPr/>
            </p:nvCxnSpPr>
            <p:spPr bwMode="auto">
              <a:xfrm rot="16200000" flipH="1">
                <a:off x="6694071" y="2750275"/>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32 Conector recto"/>
              <p:cNvCxnSpPr/>
              <p:nvPr/>
            </p:nvCxnSpPr>
            <p:spPr bwMode="auto">
              <a:xfrm rot="10800000" flipH="1">
                <a:off x="6698836" y="2783613"/>
                <a:ext cx="44450" cy="5239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4" name="33 Conector recto"/>
              <p:cNvCxnSpPr/>
              <p:nvPr/>
            </p:nvCxnSpPr>
            <p:spPr bwMode="auto">
              <a:xfrm rot="5400000">
                <a:off x="6672640" y="2651048"/>
                <a:ext cx="5397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34 Conector recto"/>
              <p:cNvCxnSpPr/>
              <p:nvPr/>
            </p:nvCxnSpPr>
            <p:spPr bwMode="auto">
              <a:xfrm rot="16200000" flipH="1">
                <a:off x="6711534" y="2836006"/>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35 Conector recto"/>
              <p:cNvCxnSpPr/>
              <p:nvPr/>
            </p:nvCxnSpPr>
            <p:spPr bwMode="auto">
              <a:xfrm rot="10800000" flipH="1">
                <a:off x="6716299" y="2869343"/>
                <a:ext cx="44450" cy="5080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7" name="36 Conector recto"/>
              <p:cNvCxnSpPr/>
              <p:nvPr/>
            </p:nvCxnSpPr>
            <p:spPr bwMode="auto">
              <a:xfrm rot="5400000">
                <a:off x="6693278" y="2925703"/>
                <a:ext cx="53979" cy="158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0" name="39 Conector recto"/>
            <p:cNvCxnSpPr/>
            <p:nvPr/>
          </p:nvCxnSpPr>
          <p:spPr bwMode="auto">
            <a:xfrm rot="5400000" flipH="1" flipV="1">
              <a:off x="3425032" y="1196181"/>
              <a:ext cx="0" cy="90011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07" name="40 Grupo"/>
            <p:cNvGrpSpPr>
              <a:grpSpLocks/>
            </p:cNvGrpSpPr>
            <p:nvPr/>
          </p:nvGrpSpPr>
          <p:grpSpPr bwMode="auto">
            <a:xfrm>
              <a:off x="3357454" y="1480632"/>
              <a:ext cx="61498" cy="328682"/>
              <a:chOff x="6699250" y="2625173"/>
              <a:chExt cx="61498" cy="328704"/>
            </a:xfrm>
          </p:grpSpPr>
          <p:cxnSp>
            <p:nvCxnSpPr>
              <p:cNvPr id="42" name="41 Conector recto"/>
              <p:cNvCxnSpPr/>
              <p:nvPr/>
            </p:nvCxnSpPr>
            <p:spPr bwMode="auto">
              <a:xfrm rot="16200000" flipH="1">
                <a:off x="6695388" y="2670928"/>
                <a:ext cx="52391"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42 Conector recto"/>
              <p:cNvCxnSpPr/>
              <p:nvPr/>
            </p:nvCxnSpPr>
            <p:spPr bwMode="auto">
              <a:xfrm rot="10800000" flipH="1">
                <a:off x="6699359" y="2706646"/>
                <a:ext cx="44450" cy="53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43 Conector recto"/>
              <p:cNvCxnSpPr/>
              <p:nvPr/>
            </p:nvCxnSpPr>
            <p:spPr bwMode="auto">
              <a:xfrm rot="16200000" flipH="1">
                <a:off x="6694594" y="2751102"/>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44 Conector recto"/>
              <p:cNvCxnSpPr/>
              <p:nvPr/>
            </p:nvCxnSpPr>
            <p:spPr bwMode="auto">
              <a:xfrm rot="10800000" flipH="1">
                <a:off x="6699359" y="2784440"/>
                <a:ext cx="44450" cy="5239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6" name="45 Conector recto"/>
              <p:cNvCxnSpPr/>
              <p:nvPr/>
            </p:nvCxnSpPr>
            <p:spPr bwMode="auto">
              <a:xfrm rot="5400000">
                <a:off x="6673163" y="2651875"/>
                <a:ext cx="53979"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46 Conector recto"/>
              <p:cNvCxnSpPr/>
              <p:nvPr/>
            </p:nvCxnSpPr>
            <p:spPr bwMode="auto">
              <a:xfrm rot="16200000" flipH="1">
                <a:off x="6712056" y="2836833"/>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47 Conector recto"/>
              <p:cNvCxnSpPr/>
              <p:nvPr/>
            </p:nvCxnSpPr>
            <p:spPr bwMode="auto">
              <a:xfrm rot="10800000" flipH="1">
                <a:off x="6716821" y="2870170"/>
                <a:ext cx="44450" cy="5080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9" name="48 Conector recto"/>
              <p:cNvCxnSpPr/>
              <p:nvPr/>
            </p:nvCxnSpPr>
            <p:spPr bwMode="auto">
              <a:xfrm rot="5400000">
                <a:off x="6693800" y="2926530"/>
                <a:ext cx="53979" cy="158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40308" name="54 Grupo"/>
            <p:cNvGrpSpPr>
              <a:grpSpLocks/>
            </p:cNvGrpSpPr>
            <p:nvPr/>
          </p:nvGrpSpPr>
          <p:grpSpPr bwMode="auto">
            <a:xfrm>
              <a:off x="3857516" y="1524116"/>
              <a:ext cx="251998" cy="251983"/>
              <a:chOff x="4786314" y="1571612"/>
              <a:chExt cx="252000" cy="252000"/>
            </a:xfrm>
          </p:grpSpPr>
          <p:sp>
            <p:nvSpPr>
              <p:cNvPr id="50" name="49 Elipse"/>
              <p:cNvSpPr/>
              <p:nvPr/>
            </p:nvSpPr>
            <p:spPr bwMode="auto">
              <a:xfrm>
                <a:off x="4786423" y="1571496"/>
                <a:ext cx="252415" cy="25243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54" name="53 Forma libre"/>
              <p:cNvSpPr>
                <a:spLocks noChangeAspect="1"/>
              </p:cNvSpPr>
              <p:nvPr/>
            </p:nvSpPr>
            <p:spPr bwMode="auto">
              <a:xfrm>
                <a:off x="4821348" y="1619124"/>
                <a:ext cx="179389" cy="166699"/>
              </a:xfrm>
              <a:custGeom>
                <a:avLst/>
                <a:gdLst>
                  <a:gd name="connsiteX0" fmla="*/ 51188 w 274553"/>
                  <a:gd name="connsiteY0" fmla="*/ 13960 h 253612"/>
                  <a:gd name="connsiteX1" fmla="*/ 2327 w 274553"/>
                  <a:gd name="connsiteY1" fmla="*/ 125642 h 253612"/>
                  <a:gd name="connsiteX2" fmla="*/ 65149 w 274553"/>
                  <a:gd name="connsiteY2" fmla="*/ 223364 h 253612"/>
                  <a:gd name="connsiteX3" fmla="*/ 162871 w 274553"/>
                  <a:gd name="connsiteY3" fmla="*/ 244305 h 253612"/>
                  <a:gd name="connsiteX4" fmla="*/ 260593 w 274553"/>
                  <a:gd name="connsiteY4" fmla="*/ 167523 h 253612"/>
                  <a:gd name="connsiteX5" fmla="*/ 246633 w 274553"/>
                  <a:gd name="connsiteY5" fmla="*/ 41880 h 253612"/>
                  <a:gd name="connsiteX6" fmla="*/ 169851 w 274553"/>
                  <a:gd name="connsiteY6" fmla="*/ 0 h 25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53" h="253612">
                    <a:moveTo>
                      <a:pt x="51188" y="13960"/>
                    </a:moveTo>
                    <a:cubicBezTo>
                      <a:pt x="25594" y="52350"/>
                      <a:pt x="0" y="90741"/>
                      <a:pt x="2327" y="125642"/>
                    </a:cubicBezTo>
                    <a:cubicBezTo>
                      <a:pt x="4654" y="160543"/>
                      <a:pt x="38392" y="203587"/>
                      <a:pt x="65149" y="223364"/>
                    </a:cubicBezTo>
                    <a:cubicBezTo>
                      <a:pt x="91906" y="243141"/>
                      <a:pt x="130297" y="253612"/>
                      <a:pt x="162871" y="244305"/>
                    </a:cubicBezTo>
                    <a:cubicBezTo>
                      <a:pt x="195445" y="234998"/>
                      <a:pt x="246633" y="201260"/>
                      <a:pt x="260593" y="167523"/>
                    </a:cubicBezTo>
                    <a:cubicBezTo>
                      <a:pt x="274553" y="133786"/>
                      <a:pt x="261757" y="69801"/>
                      <a:pt x="246633" y="41880"/>
                    </a:cubicBezTo>
                    <a:cubicBezTo>
                      <a:pt x="231509" y="13960"/>
                      <a:pt x="200680" y="6980"/>
                      <a:pt x="169851" y="0"/>
                    </a:cubicBezTo>
                  </a:path>
                </a:pathLst>
              </a:custGeom>
              <a:ln w="19050">
                <a:solidFill>
                  <a:srgbClr val="00000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grpSp>
        <p:cxnSp>
          <p:nvCxnSpPr>
            <p:cNvPr id="57" name="56 Conector recto"/>
            <p:cNvCxnSpPr/>
            <p:nvPr/>
          </p:nvCxnSpPr>
          <p:spPr bwMode="auto">
            <a:xfrm flipV="1">
              <a:off x="4110038" y="1685925"/>
              <a:ext cx="3587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9" name="58 Conector recto"/>
            <p:cNvCxnSpPr/>
            <p:nvPr/>
          </p:nvCxnSpPr>
          <p:spPr bwMode="auto">
            <a:xfrm rot="16200000" flipV="1">
              <a:off x="3897312" y="1433513"/>
              <a:ext cx="1809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11" name="69 Grupo"/>
            <p:cNvGrpSpPr>
              <a:grpSpLocks/>
            </p:cNvGrpSpPr>
            <p:nvPr/>
          </p:nvGrpSpPr>
          <p:grpSpPr bwMode="auto">
            <a:xfrm>
              <a:off x="3816968" y="1318442"/>
              <a:ext cx="322524" cy="49139"/>
              <a:chOff x="4500563" y="2226910"/>
              <a:chExt cx="322526" cy="49142"/>
            </a:xfrm>
          </p:grpSpPr>
          <p:cxnSp>
            <p:nvCxnSpPr>
              <p:cNvPr id="61" name="60 Conector recto"/>
              <p:cNvCxnSpPr/>
              <p:nvPr/>
            </p:nvCxnSpPr>
            <p:spPr bwMode="auto">
              <a:xfrm rot="10800000" flipH="1">
                <a:off x="4541220" y="2232443"/>
                <a:ext cx="52388" cy="428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61 Conector recto"/>
              <p:cNvCxnSpPr/>
              <p:nvPr/>
            </p:nvCxnSpPr>
            <p:spPr bwMode="auto">
              <a:xfrm rot="5400000" flipH="1">
                <a:off x="4586463" y="2226888"/>
                <a:ext cx="42866" cy="53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62 Conector recto"/>
              <p:cNvCxnSpPr/>
              <p:nvPr/>
            </p:nvCxnSpPr>
            <p:spPr bwMode="auto">
              <a:xfrm rot="10800000" flipH="1">
                <a:off x="4622184" y="2232443"/>
                <a:ext cx="52387" cy="428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63 Conector recto"/>
              <p:cNvCxnSpPr/>
              <p:nvPr/>
            </p:nvCxnSpPr>
            <p:spPr bwMode="auto">
              <a:xfrm rot="5400000" flipH="1">
                <a:off x="4663457" y="2227682"/>
                <a:ext cx="42866" cy="52388"/>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65" name="64 Conector recto"/>
              <p:cNvCxnSpPr/>
              <p:nvPr/>
            </p:nvCxnSpPr>
            <p:spPr bwMode="auto">
              <a:xfrm>
                <a:off x="4499945" y="2273721"/>
                <a:ext cx="5397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65 Conector recto"/>
              <p:cNvCxnSpPr/>
              <p:nvPr/>
            </p:nvCxnSpPr>
            <p:spPr bwMode="auto">
              <a:xfrm rot="10800000" flipH="1">
                <a:off x="4701559" y="2227681"/>
                <a:ext cx="52387" cy="42865"/>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66 Conector recto"/>
              <p:cNvCxnSpPr/>
              <p:nvPr/>
            </p:nvCxnSpPr>
            <p:spPr bwMode="auto">
              <a:xfrm rot="5400000" flipH="1">
                <a:off x="4737277" y="2223713"/>
                <a:ext cx="42865" cy="508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68" name="67 Conector recto"/>
              <p:cNvCxnSpPr/>
              <p:nvPr/>
            </p:nvCxnSpPr>
            <p:spPr bwMode="auto">
              <a:xfrm>
                <a:off x="4769822" y="2265783"/>
                <a:ext cx="53975" cy="15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71" name="70 Rectángulo"/>
            <p:cNvSpPr/>
            <p:nvPr/>
          </p:nvSpPr>
          <p:spPr bwMode="auto">
            <a:xfrm>
              <a:off x="4468881" y="1628885"/>
              <a:ext cx="863994" cy="35997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lang="es-MX" sz="900" b="0" dirty="0">
                  <a:solidFill>
                    <a:schemeClr val="tx1"/>
                  </a:solidFill>
                  <a:effectLst>
                    <a:outerShdw blurRad="38100" dist="38100" dir="2700000" algn="tl">
                      <a:srgbClr val="000000">
                        <a:alpha val="43137"/>
                      </a:srgbClr>
                    </a:outerShdw>
                  </a:effectLst>
                </a:rPr>
                <a:t>OMNI/SPOT</a:t>
              </a:r>
            </a:p>
            <a:p>
              <a:pPr algn="ctr">
                <a:defRPr/>
              </a:pPr>
              <a:r>
                <a:rPr lang="es-MX" sz="900" b="0" dirty="0" err="1">
                  <a:solidFill>
                    <a:schemeClr val="tx1"/>
                  </a:solidFill>
                  <a:effectLst>
                    <a:outerShdw blurRad="38100" dist="38100" dir="2700000" algn="tl">
                      <a:srgbClr val="000000">
                        <a:alpha val="43137"/>
                      </a:srgbClr>
                    </a:outerShdw>
                  </a:effectLst>
                </a:rPr>
                <a:t>Diplexer</a:t>
              </a:r>
              <a:endParaRPr lang="es-MX" sz="900" b="0" dirty="0">
                <a:solidFill>
                  <a:schemeClr val="tx1"/>
                </a:solidFill>
                <a:effectLst>
                  <a:outerShdw blurRad="38100" dist="38100" dir="2700000" algn="tl">
                    <a:srgbClr val="000000">
                      <a:alpha val="43137"/>
                    </a:srgbClr>
                  </a:outerShdw>
                </a:effectLst>
              </a:endParaRPr>
            </a:p>
          </p:txBody>
        </p:sp>
        <p:cxnSp>
          <p:nvCxnSpPr>
            <p:cNvPr id="73" name="72 Conector recto"/>
            <p:cNvCxnSpPr/>
            <p:nvPr/>
          </p:nvCxnSpPr>
          <p:spPr bwMode="auto">
            <a:xfrm>
              <a:off x="5326063" y="1817688"/>
              <a:ext cx="360362"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74" name="73 Rectángulo"/>
            <p:cNvSpPr/>
            <p:nvPr/>
          </p:nvSpPr>
          <p:spPr bwMode="auto">
            <a:xfrm>
              <a:off x="5683319" y="1640566"/>
              <a:ext cx="863994" cy="35997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lang="es-MX" sz="900" b="0" dirty="0" err="1">
                  <a:solidFill>
                    <a:schemeClr val="tx1"/>
                  </a:solidFill>
                  <a:effectLst>
                    <a:outerShdw blurRad="38100" dist="38100" dir="2700000" algn="tl">
                      <a:srgbClr val="000000">
                        <a:alpha val="43137"/>
                      </a:srgbClr>
                    </a:outerShdw>
                  </a:effectLst>
                </a:rPr>
                <a:t>Command</a:t>
              </a:r>
              <a:r>
                <a:rPr lang="es-MX" sz="900" b="0" dirty="0">
                  <a:solidFill>
                    <a:schemeClr val="tx1"/>
                  </a:solidFill>
                  <a:effectLst>
                    <a:outerShdw blurRad="38100" dist="38100" dir="2700000" algn="tl">
                      <a:srgbClr val="000000">
                        <a:alpha val="43137"/>
                      </a:srgbClr>
                    </a:outerShdw>
                  </a:effectLst>
                </a:rPr>
                <a:t> Receiver 1</a:t>
              </a:r>
            </a:p>
          </p:txBody>
        </p:sp>
        <p:cxnSp>
          <p:nvCxnSpPr>
            <p:cNvPr id="76" name="75 Conector recto"/>
            <p:cNvCxnSpPr/>
            <p:nvPr/>
          </p:nvCxnSpPr>
          <p:spPr bwMode="auto">
            <a:xfrm>
              <a:off x="6546850" y="1700213"/>
              <a:ext cx="90011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0320" name="76 CuadroTexto"/>
            <p:cNvSpPr txBox="1">
              <a:spLocks noChangeArrowheads="1"/>
            </p:cNvSpPr>
            <p:nvPr/>
          </p:nvSpPr>
          <p:spPr bwMode="auto">
            <a:xfrm>
              <a:off x="81408" y="1872165"/>
              <a:ext cx="785781" cy="3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CMD</a:t>
              </a:r>
            </a:p>
            <a:p>
              <a:pPr eaLnBrk="1" hangingPunct="1"/>
              <a:r>
                <a:rPr lang="es-MX" sz="800" b="0">
                  <a:solidFill>
                    <a:srgbClr val="000000"/>
                  </a:solidFill>
                </a:rPr>
                <a:t>VERTICAL</a:t>
              </a:r>
            </a:p>
          </p:txBody>
        </p:sp>
        <p:sp>
          <p:nvSpPr>
            <p:cNvPr id="78" name="77 Rectángulo"/>
            <p:cNvSpPr/>
            <p:nvPr/>
          </p:nvSpPr>
          <p:spPr bwMode="auto">
            <a:xfrm>
              <a:off x="7439439" y="1617309"/>
              <a:ext cx="863994" cy="35997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lang="es-MX" sz="900" b="0" dirty="0" err="1">
                  <a:solidFill>
                    <a:schemeClr val="tx1"/>
                  </a:solidFill>
                  <a:effectLst>
                    <a:outerShdw blurRad="38100" dist="38100" dir="2700000" algn="tl">
                      <a:srgbClr val="000000">
                        <a:alpha val="43137"/>
                      </a:srgbClr>
                    </a:outerShdw>
                  </a:effectLst>
                </a:rPr>
                <a:t>Command</a:t>
              </a:r>
              <a:r>
                <a:rPr lang="es-MX" sz="900" b="0" dirty="0">
                  <a:solidFill>
                    <a:schemeClr val="tx1"/>
                  </a:solidFill>
                  <a:effectLst>
                    <a:outerShdw blurRad="38100" dist="38100" dir="2700000" algn="tl">
                      <a:srgbClr val="000000">
                        <a:alpha val="43137"/>
                      </a:srgbClr>
                    </a:outerShdw>
                  </a:effectLst>
                </a:rPr>
                <a:t> Decoder1</a:t>
              </a:r>
            </a:p>
          </p:txBody>
        </p:sp>
        <p:cxnSp>
          <p:nvCxnSpPr>
            <p:cNvPr id="80" name="79 Conector recto"/>
            <p:cNvCxnSpPr/>
            <p:nvPr/>
          </p:nvCxnSpPr>
          <p:spPr bwMode="auto">
            <a:xfrm>
              <a:off x="8293100" y="1709738"/>
              <a:ext cx="10795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0325" name="80 CuadroTexto"/>
            <p:cNvSpPr txBox="1">
              <a:spLocks noChangeArrowheads="1"/>
            </p:cNvSpPr>
            <p:nvPr/>
          </p:nvSpPr>
          <p:spPr bwMode="auto">
            <a:xfrm>
              <a:off x="8358188" y="1494319"/>
              <a:ext cx="857250" cy="3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PULSE COMMANDS</a:t>
              </a:r>
            </a:p>
          </p:txBody>
        </p:sp>
        <p:grpSp>
          <p:nvGrpSpPr>
            <p:cNvPr id="140326" name="83 Grupo"/>
            <p:cNvGrpSpPr>
              <a:grpSpLocks/>
            </p:cNvGrpSpPr>
            <p:nvPr/>
          </p:nvGrpSpPr>
          <p:grpSpPr bwMode="auto">
            <a:xfrm rot="-5400000">
              <a:off x="923359" y="2839072"/>
              <a:ext cx="323978" cy="563809"/>
              <a:chOff x="1500166" y="3214686"/>
              <a:chExt cx="216000" cy="563813"/>
            </a:xfrm>
          </p:grpSpPr>
          <p:sp>
            <p:nvSpPr>
              <p:cNvPr id="82" name="81 Triángulo isósceles"/>
              <p:cNvSpPr/>
              <p:nvPr/>
            </p:nvSpPr>
            <p:spPr bwMode="auto">
              <a:xfrm>
                <a:off x="1500166" y="3490499"/>
                <a:ext cx="216000" cy="288000"/>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83" name="82 Triángulo isósceles"/>
              <p:cNvSpPr/>
              <p:nvPr/>
            </p:nvSpPr>
            <p:spPr bwMode="auto">
              <a:xfrm flipV="1">
                <a:off x="1500166" y="3214686"/>
                <a:ext cx="216000" cy="288000"/>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sp>
          <p:nvSpPr>
            <p:cNvPr id="140327" name="84 CuadroTexto"/>
            <p:cNvSpPr txBox="1">
              <a:spLocks noChangeArrowheads="1"/>
            </p:cNvSpPr>
            <p:nvPr/>
          </p:nvSpPr>
          <p:spPr bwMode="auto">
            <a:xfrm>
              <a:off x="684590" y="2376342"/>
              <a:ext cx="714343" cy="3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C-BAND</a:t>
              </a:r>
            </a:p>
            <a:p>
              <a:pPr eaLnBrk="1" hangingPunct="1"/>
              <a:r>
                <a:rPr lang="es-MX" sz="800" b="0">
                  <a:solidFill>
                    <a:srgbClr val="000000"/>
                  </a:solidFill>
                </a:rPr>
                <a:t>ANTENNA</a:t>
              </a:r>
            </a:p>
          </p:txBody>
        </p:sp>
        <p:cxnSp>
          <p:nvCxnSpPr>
            <p:cNvPr id="86" name="85 Conector recto"/>
            <p:cNvCxnSpPr/>
            <p:nvPr/>
          </p:nvCxnSpPr>
          <p:spPr bwMode="auto">
            <a:xfrm flipV="1">
              <a:off x="4108450" y="2838450"/>
              <a:ext cx="3587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87" name="86 Rectángulo"/>
            <p:cNvSpPr/>
            <p:nvPr/>
          </p:nvSpPr>
          <p:spPr bwMode="auto">
            <a:xfrm>
              <a:off x="4467196" y="2783496"/>
              <a:ext cx="863994" cy="35997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lang="es-MX" sz="900" b="0" dirty="0">
                  <a:solidFill>
                    <a:schemeClr val="tx1"/>
                  </a:solidFill>
                  <a:effectLst>
                    <a:outerShdw blurRad="38100" dist="38100" dir="2700000" algn="tl">
                      <a:srgbClr val="000000">
                        <a:alpha val="43137"/>
                      </a:srgbClr>
                    </a:outerShdw>
                  </a:effectLst>
                </a:rPr>
                <a:t>OMNI/SPOT</a:t>
              </a:r>
            </a:p>
            <a:p>
              <a:pPr algn="ctr">
                <a:defRPr/>
              </a:pPr>
              <a:r>
                <a:rPr lang="es-MX" sz="900" b="0" dirty="0" err="1">
                  <a:solidFill>
                    <a:schemeClr val="tx1"/>
                  </a:solidFill>
                  <a:effectLst>
                    <a:outerShdw blurRad="38100" dist="38100" dir="2700000" algn="tl">
                      <a:srgbClr val="000000">
                        <a:alpha val="43137"/>
                      </a:srgbClr>
                    </a:outerShdw>
                  </a:effectLst>
                </a:rPr>
                <a:t>Diplexer</a:t>
              </a:r>
              <a:endParaRPr lang="es-MX" sz="900" b="0" dirty="0">
                <a:solidFill>
                  <a:schemeClr val="tx1"/>
                </a:solidFill>
                <a:effectLst>
                  <a:outerShdw blurRad="38100" dist="38100" dir="2700000" algn="tl">
                    <a:srgbClr val="000000">
                      <a:alpha val="43137"/>
                    </a:srgbClr>
                  </a:outerShdw>
                </a:effectLst>
              </a:endParaRPr>
            </a:p>
          </p:txBody>
        </p:sp>
        <p:cxnSp>
          <p:nvCxnSpPr>
            <p:cNvPr id="88" name="87 Conector recto"/>
            <p:cNvCxnSpPr/>
            <p:nvPr/>
          </p:nvCxnSpPr>
          <p:spPr bwMode="auto">
            <a:xfrm>
              <a:off x="5324475" y="2949575"/>
              <a:ext cx="360363"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89" name="88 Rectángulo"/>
            <p:cNvSpPr/>
            <p:nvPr/>
          </p:nvSpPr>
          <p:spPr bwMode="auto">
            <a:xfrm>
              <a:off x="5681634" y="2783496"/>
              <a:ext cx="863994" cy="35997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lang="es-MX" sz="900" b="0" dirty="0" err="1">
                  <a:solidFill>
                    <a:schemeClr val="tx1"/>
                  </a:solidFill>
                  <a:effectLst>
                    <a:outerShdw blurRad="38100" dist="38100" dir="2700000" algn="tl">
                      <a:srgbClr val="000000">
                        <a:alpha val="43137"/>
                      </a:srgbClr>
                    </a:outerShdw>
                  </a:effectLst>
                </a:rPr>
                <a:t>Command</a:t>
              </a:r>
              <a:r>
                <a:rPr lang="es-MX" sz="900" b="0" dirty="0">
                  <a:solidFill>
                    <a:schemeClr val="tx1"/>
                  </a:solidFill>
                  <a:effectLst>
                    <a:outerShdw blurRad="38100" dist="38100" dir="2700000" algn="tl">
                      <a:srgbClr val="000000">
                        <a:alpha val="43137"/>
                      </a:srgbClr>
                    </a:outerShdw>
                  </a:effectLst>
                </a:rPr>
                <a:t> Receiver 2</a:t>
              </a:r>
            </a:p>
          </p:txBody>
        </p:sp>
        <p:cxnSp>
          <p:nvCxnSpPr>
            <p:cNvPr id="90" name="89 Conector recto"/>
            <p:cNvCxnSpPr/>
            <p:nvPr/>
          </p:nvCxnSpPr>
          <p:spPr bwMode="auto">
            <a:xfrm>
              <a:off x="6545263" y="2928938"/>
              <a:ext cx="900112"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91" name="90 Rectángulo"/>
            <p:cNvSpPr/>
            <p:nvPr/>
          </p:nvSpPr>
          <p:spPr bwMode="auto">
            <a:xfrm>
              <a:off x="7437754" y="2660733"/>
              <a:ext cx="863994" cy="35997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lang="es-MX" sz="900" b="0" dirty="0" err="1">
                  <a:solidFill>
                    <a:schemeClr val="tx1"/>
                  </a:solidFill>
                  <a:effectLst>
                    <a:outerShdw blurRad="38100" dist="38100" dir="2700000" algn="tl">
                      <a:srgbClr val="000000">
                        <a:alpha val="43137"/>
                      </a:srgbClr>
                    </a:outerShdw>
                  </a:effectLst>
                </a:rPr>
                <a:t>Command</a:t>
              </a:r>
              <a:r>
                <a:rPr lang="es-MX" sz="900" b="0" dirty="0">
                  <a:solidFill>
                    <a:schemeClr val="tx1"/>
                  </a:solidFill>
                  <a:effectLst>
                    <a:outerShdw blurRad="38100" dist="38100" dir="2700000" algn="tl">
                      <a:srgbClr val="000000">
                        <a:alpha val="43137"/>
                      </a:srgbClr>
                    </a:outerShdw>
                  </a:effectLst>
                </a:rPr>
                <a:t> Decoder2</a:t>
              </a:r>
            </a:p>
          </p:txBody>
        </p:sp>
        <p:grpSp>
          <p:nvGrpSpPr>
            <p:cNvPr id="140340" name="93 Grupo"/>
            <p:cNvGrpSpPr>
              <a:grpSpLocks/>
            </p:cNvGrpSpPr>
            <p:nvPr/>
          </p:nvGrpSpPr>
          <p:grpSpPr bwMode="auto">
            <a:xfrm>
              <a:off x="2266201" y="2429140"/>
              <a:ext cx="179999" cy="183364"/>
              <a:chOff x="2643174" y="2066654"/>
              <a:chExt cx="180000" cy="183376"/>
            </a:xfrm>
          </p:grpSpPr>
          <p:sp>
            <p:nvSpPr>
              <p:cNvPr id="95" name="94 Rectángulo"/>
              <p:cNvSpPr/>
              <p:nvPr/>
            </p:nvSpPr>
            <p:spPr bwMode="auto">
              <a:xfrm>
                <a:off x="2643923" y="2106080"/>
                <a:ext cx="179389" cy="109544"/>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96" name="95 Rectángulo"/>
              <p:cNvSpPr/>
              <p:nvPr/>
            </p:nvSpPr>
            <p:spPr bwMode="auto">
              <a:xfrm>
                <a:off x="2699486" y="2066389"/>
                <a:ext cx="71437" cy="36515"/>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97" name="96 Rectángulo"/>
              <p:cNvSpPr/>
              <p:nvPr/>
            </p:nvSpPr>
            <p:spPr bwMode="auto">
              <a:xfrm>
                <a:off x="2699486" y="2214037"/>
                <a:ext cx="71437" cy="36514"/>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cxnSp>
          <p:nvCxnSpPr>
            <p:cNvPr id="99" name="98 Conector recto"/>
            <p:cNvCxnSpPr/>
            <p:nvPr/>
          </p:nvCxnSpPr>
          <p:spPr bwMode="auto">
            <a:xfrm>
              <a:off x="1366838" y="3092450"/>
              <a:ext cx="900112"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42" name="99 Grupo"/>
            <p:cNvGrpSpPr>
              <a:grpSpLocks/>
            </p:cNvGrpSpPr>
            <p:nvPr/>
          </p:nvGrpSpPr>
          <p:grpSpPr bwMode="auto">
            <a:xfrm>
              <a:off x="2266201" y="2989923"/>
              <a:ext cx="179999" cy="183364"/>
              <a:chOff x="2643174" y="2066654"/>
              <a:chExt cx="180000" cy="183376"/>
            </a:xfrm>
          </p:grpSpPr>
          <p:sp>
            <p:nvSpPr>
              <p:cNvPr id="101" name="100 Rectángulo"/>
              <p:cNvSpPr/>
              <p:nvPr/>
            </p:nvSpPr>
            <p:spPr bwMode="auto">
              <a:xfrm>
                <a:off x="2643923" y="2105684"/>
                <a:ext cx="179389" cy="109545"/>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02" name="101 Rectángulo"/>
              <p:cNvSpPr/>
              <p:nvPr/>
            </p:nvSpPr>
            <p:spPr bwMode="auto">
              <a:xfrm>
                <a:off x="2699486" y="2065994"/>
                <a:ext cx="71437" cy="36514"/>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03" name="102 Rectángulo"/>
              <p:cNvSpPr/>
              <p:nvPr/>
            </p:nvSpPr>
            <p:spPr bwMode="auto">
              <a:xfrm>
                <a:off x="2699486" y="2213641"/>
                <a:ext cx="71437" cy="36515"/>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cxnSp>
          <p:nvCxnSpPr>
            <p:cNvPr id="104" name="103 Conector recto"/>
            <p:cNvCxnSpPr/>
            <p:nvPr/>
          </p:nvCxnSpPr>
          <p:spPr bwMode="auto">
            <a:xfrm flipV="1">
              <a:off x="2446338" y="3098800"/>
              <a:ext cx="140335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44" name="104 Grupo"/>
            <p:cNvGrpSpPr>
              <a:grpSpLocks/>
            </p:cNvGrpSpPr>
            <p:nvPr/>
          </p:nvGrpSpPr>
          <p:grpSpPr bwMode="auto">
            <a:xfrm>
              <a:off x="3867564" y="1818474"/>
              <a:ext cx="251998" cy="251983"/>
              <a:chOff x="4786314" y="1571612"/>
              <a:chExt cx="252000" cy="252000"/>
            </a:xfrm>
          </p:grpSpPr>
          <p:sp>
            <p:nvSpPr>
              <p:cNvPr id="106" name="105 Elipse"/>
              <p:cNvSpPr/>
              <p:nvPr/>
            </p:nvSpPr>
            <p:spPr bwMode="auto">
              <a:xfrm>
                <a:off x="4785900" y="1570826"/>
                <a:ext cx="252415" cy="25242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07" name="106 Forma libre"/>
              <p:cNvSpPr>
                <a:spLocks noChangeAspect="1"/>
              </p:cNvSpPr>
              <p:nvPr/>
            </p:nvSpPr>
            <p:spPr bwMode="auto">
              <a:xfrm>
                <a:off x="4820825" y="1618454"/>
                <a:ext cx="179389" cy="166698"/>
              </a:xfrm>
              <a:custGeom>
                <a:avLst/>
                <a:gdLst>
                  <a:gd name="connsiteX0" fmla="*/ 51188 w 274553"/>
                  <a:gd name="connsiteY0" fmla="*/ 13960 h 253612"/>
                  <a:gd name="connsiteX1" fmla="*/ 2327 w 274553"/>
                  <a:gd name="connsiteY1" fmla="*/ 125642 h 253612"/>
                  <a:gd name="connsiteX2" fmla="*/ 65149 w 274553"/>
                  <a:gd name="connsiteY2" fmla="*/ 223364 h 253612"/>
                  <a:gd name="connsiteX3" fmla="*/ 162871 w 274553"/>
                  <a:gd name="connsiteY3" fmla="*/ 244305 h 253612"/>
                  <a:gd name="connsiteX4" fmla="*/ 260593 w 274553"/>
                  <a:gd name="connsiteY4" fmla="*/ 167523 h 253612"/>
                  <a:gd name="connsiteX5" fmla="*/ 246633 w 274553"/>
                  <a:gd name="connsiteY5" fmla="*/ 41880 h 253612"/>
                  <a:gd name="connsiteX6" fmla="*/ 169851 w 274553"/>
                  <a:gd name="connsiteY6" fmla="*/ 0 h 25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53" h="253612">
                    <a:moveTo>
                      <a:pt x="51188" y="13960"/>
                    </a:moveTo>
                    <a:cubicBezTo>
                      <a:pt x="25594" y="52350"/>
                      <a:pt x="0" y="90741"/>
                      <a:pt x="2327" y="125642"/>
                    </a:cubicBezTo>
                    <a:cubicBezTo>
                      <a:pt x="4654" y="160543"/>
                      <a:pt x="38392" y="203587"/>
                      <a:pt x="65149" y="223364"/>
                    </a:cubicBezTo>
                    <a:cubicBezTo>
                      <a:pt x="91906" y="243141"/>
                      <a:pt x="130297" y="253612"/>
                      <a:pt x="162871" y="244305"/>
                    </a:cubicBezTo>
                    <a:cubicBezTo>
                      <a:pt x="195445" y="234998"/>
                      <a:pt x="246633" y="201260"/>
                      <a:pt x="260593" y="167523"/>
                    </a:cubicBezTo>
                    <a:cubicBezTo>
                      <a:pt x="274553" y="133786"/>
                      <a:pt x="261757" y="69801"/>
                      <a:pt x="246633" y="41880"/>
                    </a:cubicBezTo>
                    <a:cubicBezTo>
                      <a:pt x="231509" y="13960"/>
                      <a:pt x="200680" y="6980"/>
                      <a:pt x="169851" y="0"/>
                    </a:cubicBezTo>
                  </a:path>
                </a:pathLst>
              </a:custGeom>
              <a:ln w="19050">
                <a:solidFill>
                  <a:srgbClr val="00000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grpSp>
        <p:cxnSp>
          <p:nvCxnSpPr>
            <p:cNvPr id="108" name="107 Conector recto"/>
            <p:cNvCxnSpPr/>
            <p:nvPr/>
          </p:nvCxnSpPr>
          <p:spPr bwMode="auto">
            <a:xfrm rot="16200000" flipV="1">
              <a:off x="3910012" y="2155826"/>
              <a:ext cx="1809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46" name="108 Grupo"/>
            <p:cNvGrpSpPr>
              <a:grpSpLocks/>
            </p:cNvGrpSpPr>
            <p:nvPr/>
          </p:nvGrpSpPr>
          <p:grpSpPr bwMode="auto">
            <a:xfrm>
              <a:off x="3830790" y="2237135"/>
              <a:ext cx="322524" cy="49139"/>
              <a:chOff x="4500563" y="2226910"/>
              <a:chExt cx="322526" cy="49142"/>
            </a:xfrm>
          </p:grpSpPr>
          <p:cxnSp>
            <p:nvCxnSpPr>
              <p:cNvPr id="110" name="109 Conector recto"/>
              <p:cNvCxnSpPr/>
              <p:nvPr/>
            </p:nvCxnSpPr>
            <p:spPr bwMode="auto">
              <a:xfrm rot="10800000" flipH="1">
                <a:off x="4541686" y="2231325"/>
                <a:ext cx="52387"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110 Conector recto"/>
              <p:cNvCxnSpPr/>
              <p:nvPr/>
            </p:nvCxnSpPr>
            <p:spPr bwMode="auto">
              <a:xfrm rot="5400000" flipH="1">
                <a:off x="4586135" y="2226563"/>
                <a:ext cx="44453" cy="53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111 Conector recto"/>
              <p:cNvCxnSpPr/>
              <p:nvPr/>
            </p:nvCxnSpPr>
            <p:spPr bwMode="auto">
              <a:xfrm rot="10800000" flipH="1">
                <a:off x="4621062" y="2231325"/>
                <a:ext cx="53975"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112 Conector recto"/>
              <p:cNvCxnSpPr/>
              <p:nvPr/>
            </p:nvCxnSpPr>
            <p:spPr bwMode="auto">
              <a:xfrm rot="5400000" flipH="1">
                <a:off x="4662336" y="2228151"/>
                <a:ext cx="44453" cy="508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4" name="113 Conector recto"/>
              <p:cNvCxnSpPr/>
              <p:nvPr/>
            </p:nvCxnSpPr>
            <p:spPr bwMode="auto">
              <a:xfrm>
                <a:off x="4500411" y="2274191"/>
                <a:ext cx="53975"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114 Conector recto"/>
              <p:cNvCxnSpPr/>
              <p:nvPr/>
            </p:nvCxnSpPr>
            <p:spPr bwMode="auto">
              <a:xfrm rot="10800000" flipH="1">
                <a:off x="4700437" y="2226563"/>
                <a:ext cx="53975"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115 Conector recto"/>
              <p:cNvCxnSpPr/>
              <p:nvPr/>
            </p:nvCxnSpPr>
            <p:spPr bwMode="auto">
              <a:xfrm rot="5400000" flipH="1">
                <a:off x="4736155" y="2222595"/>
                <a:ext cx="44453" cy="5238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17" name="116 Conector recto"/>
              <p:cNvCxnSpPr/>
              <p:nvPr/>
            </p:nvCxnSpPr>
            <p:spPr bwMode="auto">
              <a:xfrm>
                <a:off x="4768700" y="2266252"/>
                <a:ext cx="53975" cy="158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20" name="119 Conector angular"/>
            <p:cNvCxnSpPr/>
            <p:nvPr/>
          </p:nvCxnSpPr>
          <p:spPr bwMode="auto">
            <a:xfrm flipV="1">
              <a:off x="2446338" y="1944688"/>
              <a:ext cx="1420812" cy="577850"/>
            </a:xfrm>
            <a:prstGeom prst="bentConnector3">
              <a:avLst>
                <a:gd name="adj1" fmla="val 84264"/>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48" name="121 Grupo"/>
            <p:cNvGrpSpPr>
              <a:grpSpLocks/>
            </p:cNvGrpSpPr>
            <p:nvPr/>
          </p:nvGrpSpPr>
          <p:grpSpPr bwMode="auto">
            <a:xfrm>
              <a:off x="3846613" y="2688789"/>
              <a:ext cx="251998" cy="251983"/>
              <a:chOff x="4786314" y="1571612"/>
              <a:chExt cx="252000" cy="252000"/>
            </a:xfrm>
          </p:grpSpPr>
          <p:sp>
            <p:nvSpPr>
              <p:cNvPr id="123" name="122 Elipse"/>
              <p:cNvSpPr/>
              <p:nvPr/>
            </p:nvSpPr>
            <p:spPr bwMode="auto">
              <a:xfrm>
                <a:off x="4786214" y="1572048"/>
                <a:ext cx="252414" cy="250842"/>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24" name="123 Forma libre"/>
              <p:cNvSpPr>
                <a:spLocks noChangeAspect="1"/>
              </p:cNvSpPr>
              <p:nvPr/>
            </p:nvSpPr>
            <p:spPr bwMode="auto">
              <a:xfrm>
                <a:off x="4821139" y="1619676"/>
                <a:ext cx="179388" cy="165111"/>
              </a:xfrm>
              <a:custGeom>
                <a:avLst/>
                <a:gdLst>
                  <a:gd name="connsiteX0" fmla="*/ 51188 w 274553"/>
                  <a:gd name="connsiteY0" fmla="*/ 13960 h 253612"/>
                  <a:gd name="connsiteX1" fmla="*/ 2327 w 274553"/>
                  <a:gd name="connsiteY1" fmla="*/ 125642 h 253612"/>
                  <a:gd name="connsiteX2" fmla="*/ 65149 w 274553"/>
                  <a:gd name="connsiteY2" fmla="*/ 223364 h 253612"/>
                  <a:gd name="connsiteX3" fmla="*/ 162871 w 274553"/>
                  <a:gd name="connsiteY3" fmla="*/ 244305 h 253612"/>
                  <a:gd name="connsiteX4" fmla="*/ 260593 w 274553"/>
                  <a:gd name="connsiteY4" fmla="*/ 167523 h 253612"/>
                  <a:gd name="connsiteX5" fmla="*/ 246633 w 274553"/>
                  <a:gd name="connsiteY5" fmla="*/ 41880 h 253612"/>
                  <a:gd name="connsiteX6" fmla="*/ 169851 w 274553"/>
                  <a:gd name="connsiteY6" fmla="*/ 0 h 25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53" h="253612">
                    <a:moveTo>
                      <a:pt x="51188" y="13960"/>
                    </a:moveTo>
                    <a:cubicBezTo>
                      <a:pt x="25594" y="52350"/>
                      <a:pt x="0" y="90741"/>
                      <a:pt x="2327" y="125642"/>
                    </a:cubicBezTo>
                    <a:cubicBezTo>
                      <a:pt x="4654" y="160543"/>
                      <a:pt x="38392" y="203587"/>
                      <a:pt x="65149" y="223364"/>
                    </a:cubicBezTo>
                    <a:cubicBezTo>
                      <a:pt x="91906" y="243141"/>
                      <a:pt x="130297" y="253612"/>
                      <a:pt x="162871" y="244305"/>
                    </a:cubicBezTo>
                    <a:cubicBezTo>
                      <a:pt x="195445" y="234998"/>
                      <a:pt x="246633" y="201260"/>
                      <a:pt x="260593" y="167523"/>
                    </a:cubicBezTo>
                    <a:cubicBezTo>
                      <a:pt x="274553" y="133786"/>
                      <a:pt x="261757" y="69801"/>
                      <a:pt x="246633" y="41880"/>
                    </a:cubicBezTo>
                    <a:cubicBezTo>
                      <a:pt x="231509" y="13960"/>
                      <a:pt x="200680" y="6980"/>
                      <a:pt x="169851" y="0"/>
                    </a:cubicBezTo>
                  </a:path>
                </a:pathLst>
              </a:custGeom>
              <a:ln w="19050">
                <a:solidFill>
                  <a:srgbClr val="00000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grpSp>
        <p:cxnSp>
          <p:nvCxnSpPr>
            <p:cNvPr id="125" name="124 Conector recto"/>
            <p:cNvCxnSpPr/>
            <p:nvPr/>
          </p:nvCxnSpPr>
          <p:spPr bwMode="auto">
            <a:xfrm rot="16200000" flipV="1">
              <a:off x="3886200" y="2598738"/>
              <a:ext cx="1809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50" name="125 Grupo"/>
            <p:cNvGrpSpPr>
              <a:grpSpLocks/>
            </p:cNvGrpSpPr>
            <p:nvPr/>
          </p:nvGrpSpPr>
          <p:grpSpPr bwMode="auto">
            <a:xfrm>
              <a:off x="3806066" y="2483114"/>
              <a:ext cx="322524" cy="49139"/>
              <a:chOff x="4500563" y="2226910"/>
              <a:chExt cx="322526" cy="49142"/>
            </a:xfrm>
          </p:grpSpPr>
          <p:cxnSp>
            <p:nvCxnSpPr>
              <p:cNvPr id="127" name="126 Conector recto"/>
              <p:cNvCxnSpPr/>
              <p:nvPr/>
            </p:nvCxnSpPr>
            <p:spPr bwMode="auto">
              <a:xfrm rot="10800000" flipH="1">
                <a:off x="4542597" y="2231409"/>
                <a:ext cx="52388"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127 Conector recto"/>
              <p:cNvCxnSpPr/>
              <p:nvPr/>
            </p:nvCxnSpPr>
            <p:spPr bwMode="auto">
              <a:xfrm rot="5400000" flipH="1">
                <a:off x="4587047" y="2226647"/>
                <a:ext cx="44453" cy="53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128 Conector recto"/>
              <p:cNvCxnSpPr/>
              <p:nvPr/>
            </p:nvCxnSpPr>
            <p:spPr bwMode="auto">
              <a:xfrm rot="10800000" flipH="1">
                <a:off x="4621973" y="2231409"/>
                <a:ext cx="53975"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129 Conector recto"/>
              <p:cNvCxnSpPr/>
              <p:nvPr/>
            </p:nvCxnSpPr>
            <p:spPr bwMode="auto">
              <a:xfrm rot="5400000" flipH="1">
                <a:off x="4663247" y="2228235"/>
                <a:ext cx="44453" cy="508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1" name="130 Conector recto"/>
              <p:cNvCxnSpPr/>
              <p:nvPr/>
            </p:nvCxnSpPr>
            <p:spPr bwMode="auto">
              <a:xfrm>
                <a:off x="4501322" y="2274274"/>
                <a:ext cx="5397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131 Conector recto"/>
              <p:cNvCxnSpPr/>
              <p:nvPr/>
            </p:nvCxnSpPr>
            <p:spPr bwMode="auto">
              <a:xfrm rot="10800000" flipH="1">
                <a:off x="4701348" y="2226646"/>
                <a:ext cx="53975"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132 Conector recto"/>
              <p:cNvCxnSpPr/>
              <p:nvPr/>
            </p:nvCxnSpPr>
            <p:spPr bwMode="auto">
              <a:xfrm rot="5400000" flipH="1">
                <a:off x="4737066" y="2222678"/>
                <a:ext cx="44453" cy="52388"/>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4" name="133 Conector recto"/>
              <p:cNvCxnSpPr/>
              <p:nvPr/>
            </p:nvCxnSpPr>
            <p:spPr bwMode="auto">
              <a:xfrm>
                <a:off x="4769612" y="2266336"/>
                <a:ext cx="53975" cy="158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40351" name="134 Grupo"/>
            <p:cNvGrpSpPr>
              <a:grpSpLocks/>
            </p:cNvGrpSpPr>
            <p:nvPr/>
          </p:nvGrpSpPr>
          <p:grpSpPr bwMode="auto">
            <a:xfrm>
              <a:off x="3856661" y="2983147"/>
              <a:ext cx="251998" cy="251983"/>
              <a:chOff x="4786314" y="1571612"/>
              <a:chExt cx="252000" cy="252000"/>
            </a:xfrm>
          </p:grpSpPr>
          <p:sp>
            <p:nvSpPr>
              <p:cNvPr id="136" name="135 Elipse"/>
              <p:cNvSpPr/>
              <p:nvPr/>
            </p:nvSpPr>
            <p:spPr bwMode="auto">
              <a:xfrm>
                <a:off x="4785691" y="1571378"/>
                <a:ext cx="252414" cy="25242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37" name="136 Forma libre"/>
              <p:cNvSpPr>
                <a:spLocks noChangeAspect="1"/>
              </p:cNvSpPr>
              <p:nvPr/>
            </p:nvSpPr>
            <p:spPr bwMode="auto">
              <a:xfrm>
                <a:off x="4820616" y="1619006"/>
                <a:ext cx="179388" cy="166698"/>
              </a:xfrm>
              <a:custGeom>
                <a:avLst/>
                <a:gdLst>
                  <a:gd name="connsiteX0" fmla="*/ 51188 w 274553"/>
                  <a:gd name="connsiteY0" fmla="*/ 13960 h 253612"/>
                  <a:gd name="connsiteX1" fmla="*/ 2327 w 274553"/>
                  <a:gd name="connsiteY1" fmla="*/ 125642 h 253612"/>
                  <a:gd name="connsiteX2" fmla="*/ 65149 w 274553"/>
                  <a:gd name="connsiteY2" fmla="*/ 223364 h 253612"/>
                  <a:gd name="connsiteX3" fmla="*/ 162871 w 274553"/>
                  <a:gd name="connsiteY3" fmla="*/ 244305 h 253612"/>
                  <a:gd name="connsiteX4" fmla="*/ 260593 w 274553"/>
                  <a:gd name="connsiteY4" fmla="*/ 167523 h 253612"/>
                  <a:gd name="connsiteX5" fmla="*/ 246633 w 274553"/>
                  <a:gd name="connsiteY5" fmla="*/ 41880 h 253612"/>
                  <a:gd name="connsiteX6" fmla="*/ 169851 w 274553"/>
                  <a:gd name="connsiteY6" fmla="*/ 0 h 25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53" h="253612">
                    <a:moveTo>
                      <a:pt x="51188" y="13960"/>
                    </a:moveTo>
                    <a:cubicBezTo>
                      <a:pt x="25594" y="52350"/>
                      <a:pt x="0" y="90741"/>
                      <a:pt x="2327" y="125642"/>
                    </a:cubicBezTo>
                    <a:cubicBezTo>
                      <a:pt x="4654" y="160543"/>
                      <a:pt x="38392" y="203587"/>
                      <a:pt x="65149" y="223364"/>
                    </a:cubicBezTo>
                    <a:cubicBezTo>
                      <a:pt x="91906" y="243141"/>
                      <a:pt x="130297" y="253612"/>
                      <a:pt x="162871" y="244305"/>
                    </a:cubicBezTo>
                    <a:cubicBezTo>
                      <a:pt x="195445" y="234998"/>
                      <a:pt x="246633" y="201260"/>
                      <a:pt x="260593" y="167523"/>
                    </a:cubicBezTo>
                    <a:cubicBezTo>
                      <a:pt x="274553" y="133786"/>
                      <a:pt x="261757" y="69801"/>
                      <a:pt x="246633" y="41880"/>
                    </a:cubicBezTo>
                    <a:cubicBezTo>
                      <a:pt x="231509" y="13960"/>
                      <a:pt x="200680" y="6980"/>
                      <a:pt x="169851" y="0"/>
                    </a:cubicBezTo>
                  </a:path>
                </a:pathLst>
              </a:custGeom>
              <a:ln w="19050">
                <a:solidFill>
                  <a:srgbClr val="00000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grpSp>
        <p:cxnSp>
          <p:nvCxnSpPr>
            <p:cNvPr id="138" name="137 Conector recto"/>
            <p:cNvCxnSpPr/>
            <p:nvPr/>
          </p:nvCxnSpPr>
          <p:spPr bwMode="auto">
            <a:xfrm rot="16200000" flipV="1">
              <a:off x="3898900" y="3321051"/>
              <a:ext cx="1809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53" name="138 Grupo"/>
            <p:cNvGrpSpPr>
              <a:grpSpLocks/>
            </p:cNvGrpSpPr>
            <p:nvPr/>
          </p:nvGrpSpPr>
          <p:grpSpPr bwMode="auto">
            <a:xfrm>
              <a:off x="3819887" y="3401807"/>
              <a:ext cx="322524" cy="49139"/>
              <a:chOff x="4500563" y="2226910"/>
              <a:chExt cx="322526" cy="49142"/>
            </a:xfrm>
          </p:grpSpPr>
          <p:cxnSp>
            <p:nvCxnSpPr>
              <p:cNvPr id="140" name="139 Conector recto"/>
              <p:cNvCxnSpPr/>
              <p:nvPr/>
            </p:nvCxnSpPr>
            <p:spPr bwMode="auto">
              <a:xfrm rot="10800000" flipH="1">
                <a:off x="4541476" y="2231878"/>
                <a:ext cx="52388"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140 Conector recto"/>
              <p:cNvCxnSpPr/>
              <p:nvPr/>
            </p:nvCxnSpPr>
            <p:spPr bwMode="auto">
              <a:xfrm rot="5400000" flipH="1">
                <a:off x="4585926" y="2227116"/>
                <a:ext cx="44453" cy="53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141 Conector recto"/>
              <p:cNvCxnSpPr/>
              <p:nvPr/>
            </p:nvCxnSpPr>
            <p:spPr bwMode="auto">
              <a:xfrm rot="10800000" flipH="1">
                <a:off x="4620852" y="2231878"/>
                <a:ext cx="53975"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 name="142 Conector recto"/>
              <p:cNvCxnSpPr/>
              <p:nvPr/>
            </p:nvCxnSpPr>
            <p:spPr bwMode="auto">
              <a:xfrm rot="5400000" flipH="1">
                <a:off x="4662126" y="2228705"/>
                <a:ext cx="44453" cy="508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44" name="143 Conector recto"/>
              <p:cNvCxnSpPr/>
              <p:nvPr/>
            </p:nvCxnSpPr>
            <p:spPr bwMode="auto">
              <a:xfrm>
                <a:off x="4500201" y="2274744"/>
                <a:ext cx="53975"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5" name="144 Conector recto"/>
              <p:cNvCxnSpPr/>
              <p:nvPr/>
            </p:nvCxnSpPr>
            <p:spPr bwMode="auto">
              <a:xfrm rot="10800000" flipH="1">
                <a:off x="4700227" y="2227116"/>
                <a:ext cx="53975"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145 Conector recto"/>
              <p:cNvCxnSpPr/>
              <p:nvPr/>
            </p:nvCxnSpPr>
            <p:spPr bwMode="auto">
              <a:xfrm rot="5400000" flipH="1">
                <a:off x="4735945" y="2223148"/>
                <a:ext cx="44453" cy="52388"/>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47" name="146 Conector recto"/>
              <p:cNvCxnSpPr/>
              <p:nvPr/>
            </p:nvCxnSpPr>
            <p:spPr bwMode="auto">
              <a:xfrm>
                <a:off x="4768491" y="2266805"/>
                <a:ext cx="53975" cy="158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48" name="147 Conector recto"/>
            <p:cNvCxnSpPr/>
            <p:nvPr/>
          </p:nvCxnSpPr>
          <p:spPr bwMode="auto">
            <a:xfrm flipV="1">
              <a:off x="4102100" y="3081338"/>
              <a:ext cx="36036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0" name="149 Conector angular"/>
            <p:cNvCxnSpPr/>
            <p:nvPr/>
          </p:nvCxnSpPr>
          <p:spPr bwMode="auto">
            <a:xfrm rot="10800000">
              <a:off x="3000375" y="2058988"/>
              <a:ext cx="846138" cy="755650"/>
            </a:xfrm>
            <a:prstGeom prst="bentConnector3">
              <a:avLst>
                <a:gd name="adj1" fmla="val 88753"/>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6" name="155 Conector angular"/>
            <p:cNvCxnSpPr/>
            <p:nvPr/>
          </p:nvCxnSpPr>
          <p:spPr bwMode="auto">
            <a:xfrm flipV="1">
              <a:off x="6545263" y="1920875"/>
              <a:ext cx="893762" cy="936625"/>
            </a:xfrm>
            <a:prstGeom prst="bentConnector3">
              <a:avLst>
                <a:gd name="adj1" fmla="val 7224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7" name="156 Conector recto"/>
            <p:cNvCxnSpPr/>
            <p:nvPr/>
          </p:nvCxnSpPr>
          <p:spPr bwMode="auto">
            <a:xfrm>
              <a:off x="8296275" y="1917700"/>
              <a:ext cx="10795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0358" name="157 CuadroTexto"/>
            <p:cNvSpPr txBox="1">
              <a:spLocks noChangeArrowheads="1"/>
            </p:cNvSpPr>
            <p:nvPr/>
          </p:nvSpPr>
          <p:spPr bwMode="auto">
            <a:xfrm>
              <a:off x="8358188" y="1776303"/>
              <a:ext cx="857250" cy="3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SERIAL</a:t>
              </a:r>
            </a:p>
            <a:p>
              <a:pPr eaLnBrk="1" hangingPunct="1"/>
              <a:r>
                <a:rPr lang="es-MX" sz="800" b="0">
                  <a:solidFill>
                    <a:srgbClr val="000000"/>
                  </a:solidFill>
                </a:rPr>
                <a:t>COMMANDS</a:t>
              </a:r>
            </a:p>
          </p:txBody>
        </p:sp>
        <p:cxnSp>
          <p:nvCxnSpPr>
            <p:cNvPr id="159" name="158 Conector recto"/>
            <p:cNvCxnSpPr/>
            <p:nvPr/>
          </p:nvCxnSpPr>
          <p:spPr bwMode="auto">
            <a:xfrm>
              <a:off x="8286750" y="2738438"/>
              <a:ext cx="10795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0360" name="159 CuadroTexto"/>
            <p:cNvSpPr txBox="1">
              <a:spLocks noChangeArrowheads="1"/>
            </p:cNvSpPr>
            <p:nvPr/>
          </p:nvSpPr>
          <p:spPr bwMode="auto">
            <a:xfrm>
              <a:off x="8351444" y="2522957"/>
              <a:ext cx="857250" cy="3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PULSE COMMANDS</a:t>
              </a:r>
            </a:p>
          </p:txBody>
        </p:sp>
        <p:cxnSp>
          <p:nvCxnSpPr>
            <p:cNvPr id="161" name="160 Conector recto"/>
            <p:cNvCxnSpPr/>
            <p:nvPr/>
          </p:nvCxnSpPr>
          <p:spPr bwMode="auto">
            <a:xfrm>
              <a:off x="8289925" y="2946400"/>
              <a:ext cx="10795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0362" name="161 CuadroTexto"/>
            <p:cNvSpPr txBox="1">
              <a:spLocks noChangeArrowheads="1"/>
            </p:cNvSpPr>
            <p:nvPr/>
          </p:nvSpPr>
          <p:spPr bwMode="auto">
            <a:xfrm>
              <a:off x="8351444" y="2804941"/>
              <a:ext cx="857250" cy="3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SERIAL</a:t>
              </a:r>
            </a:p>
            <a:p>
              <a:pPr eaLnBrk="1" hangingPunct="1"/>
              <a:r>
                <a:rPr lang="es-MX" sz="800" b="0">
                  <a:solidFill>
                    <a:srgbClr val="000000"/>
                  </a:solidFill>
                </a:rPr>
                <a:t>COMMANDS</a:t>
              </a:r>
            </a:p>
          </p:txBody>
        </p:sp>
        <p:cxnSp>
          <p:nvCxnSpPr>
            <p:cNvPr id="166" name="165 Conector angular"/>
            <p:cNvCxnSpPr/>
            <p:nvPr/>
          </p:nvCxnSpPr>
          <p:spPr bwMode="auto">
            <a:xfrm rot="10800000">
              <a:off x="6546850" y="1779588"/>
              <a:ext cx="890588" cy="973137"/>
            </a:xfrm>
            <a:prstGeom prst="bentConnector3">
              <a:avLst>
                <a:gd name="adj1" fmla="val 12049"/>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64" name="167 Grupo"/>
            <p:cNvGrpSpPr>
              <a:grpSpLocks/>
            </p:cNvGrpSpPr>
            <p:nvPr/>
          </p:nvGrpSpPr>
          <p:grpSpPr bwMode="auto">
            <a:xfrm>
              <a:off x="3509853" y="2643440"/>
              <a:ext cx="61498" cy="328682"/>
              <a:chOff x="6699250" y="2625173"/>
              <a:chExt cx="61498" cy="328704"/>
            </a:xfrm>
          </p:grpSpPr>
          <p:cxnSp>
            <p:nvCxnSpPr>
              <p:cNvPr id="169" name="168 Conector recto"/>
              <p:cNvCxnSpPr/>
              <p:nvPr/>
            </p:nvCxnSpPr>
            <p:spPr bwMode="auto">
              <a:xfrm rot="16200000" flipH="1">
                <a:off x="6695389" y="2670169"/>
                <a:ext cx="52391"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169 Conector recto"/>
              <p:cNvCxnSpPr/>
              <p:nvPr/>
            </p:nvCxnSpPr>
            <p:spPr bwMode="auto">
              <a:xfrm rot="10800000" flipH="1">
                <a:off x="6699360" y="2705888"/>
                <a:ext cx="44450" cy="53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1" name="170 Conector recto"/>
              <p:cNvCxnSpPr/>
              <p:nvPr/>
            </p:nvCxnSpPr>
            <p:spPr bwMode="auto">
              <a:xfrm rot="16200000" flipH="1">
                <a:off x="6694595" y="2750344"/>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171 Conector recto"/>
              <p:cNvCxnSpPr/>
              <p:nvPr/>
            </p:nvCxnSpPr>
            <p:spPr bwMode="auto">
              <a:xfrm rot="10800000" flipH="1">
                <a:off x="6699360" y="2783682"/>
                <a:ext cx="44450" cy="5239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3" name="172 Conector recto"/>
              <p:cNvCxnSpPr/>
              <p:nvPr/>
            </p:nvCxnSpPr>
            <p:spPr bwMode="auto">
              <a:xfrm rot="5400000">
                <a:off x="6673164" y="2651117"/>
                <a:ext cx="53979"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4" name="173 Conector recto"/>
              <p:cNvCxnSpPr/>
              <p:nvPr/>
            </p:nvCxnSpPr>
            <p:spPr bwMode="auto">
              <a:xfrm rot="16200000" flipH="1">
                <a:off x="6712057" y="2836075"/>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5" name="174 Conector recto"/>
              <p:cNvCxnSpPr/>
              <p:nvPr/>
            </p:nvCxnSpPr>
            <p:spPr bwMode="auto">
              <a:xfrm rot="10800000" flipH="1">
                <a:off x="6716822" y="2869412"/>
                <a:ext cx="44450" cy="5080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6" name="175 Conector recto"/>
              <p:cNvCxnSpPr/>
              <p:nvPr/>
            </p:nvCxnSpPr>
            <p:spPr bwMode="auto">
              <a:xfrm rot="5400000">
                <a:off x="6693801" y="2925772"/>
                <a:ext cx="53979" cy="158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83" name="182 Conector angular"/>
            <p:cNvCxnSpPr/>
            <p:nvPr/>
          </p:nvCxnSpPr>
          <p:spPr bwMode="auto">
            <a:xfrm rot="10800000" flipV="1">
              <a:off x="1366838" y="2528888"/>
              <a:ext cx="900112" cy="485775"/>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85" name="184 Rectángulo"/>
            <p:cNvSpPr/>
            <p:nvPr/>
          </p:nvSpPr>
          <p:spPr bwMode="auto">
            <a:xfrm>
              <a:off x="2081627" y="3907495"/>
              <a:ext cx="467997" cy="251983"/>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000" b="0" dirty="0">
                  <a:solidFill>
                    <a:schemeClr val="tx1"/>
                  </a:solidFill>
                  <a:effectLst>
                    <a:outerShdw blurRad="38100" dist="38100" dir="2700000" algn="tl">
                      <a:srgbClr val="000000">
                        <a:alpha val="43137"/>
                      </a:srgbClr>
                    </a:outerShdw>
                  </a:effectLst>
                </a:rPr>
                <a:t>LPF</a:t>
              </a:r>
            </a:p>
          </p:txBody>
        </p:sp>
        <p:grpSp>
          <p:nvGrpSpPr>
            <p:cNvPr id="140369" name="205 Grupo"/>
            <p:cNvGrpSpPr>
              <a:grpSpLocks noChangeAspect="1"/>
            </p:cNvGrpSpPr>
            <p:nvPr/>
          </p:nvGrpSpPr>
          <p:grpSpPr bwMode="auto">
            <a:xfrm>
              <a:off x="2867439" y="3737234"/>
              <a:ext cx="395997" cy="616415"/>
              <a:chOff x="3071240" y="4022800"/>
              <a:chExt cx="501190" cy="780206"/>
            </a:xfrm>
          </p:grpSpPr>
          <p:sp>
            <p:nvSpPr>
              <p:cNvPr id="186" name="185 Rectángulo"/>
              <p:cNvSpPr/>
              <p:nvPr/>
            </p:nvSpPr>
            <p:spPr bwMode="auto">
              <a:xfrm>
                <a:off x="3143047" y="4213359"/>
                <a:ext cx="359648" cy="36167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187" name="186 Elipse"/>
              <p:cNvSpPr/>
              <p:nvPr/>
            </p:nvSpPr>
            <p:spPr bwMode="auto">
              <a:xfrm>
                <a:off x="3193278" y="4273638"/>
                <a:ext cx="251150" cy="25116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cxnSp>
            <p:nvCxnSpPr>
              <p:cNvPr id="189" name="188 Conector recto"/>
              <p:cNvCxnSpPr/>
              <p:nvPr/>
            </p:nvCxnSpPr>
            <p:spPr bwMode="auto">
              <a:xfrm rot="16200000" flipH="1">
                <a:off x="3226424" y="4123943"/>
                <a:ext cx="17883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0" name="189 Conector recto"/>
              <p:cNvCxnSpPr/>
              <p:nvPr/>
            </p:nvCxnSpPr>
            <p:spPr bwMode="auto">
              <a:xfrm rot="16200000" flipH="1">
                <a:off x="3225419" y="4673494"/>
                <a:ext cx="180839"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582" name="190 Grupo"/>
              <p:cNvGrpSpPr>
                <a:grpSpLocks/>
              </p:cNvGrpSpPr>
              <p:nvPr/>
            </p:nvGrpSpPr>
            <p:grpSpPr bwMode="auto">
              <a:xfrm>
                <a:off x="3153179" y="4022800"/>
                <a:ext cx="322526" cy="49142"/>
                <a:chOff x="4500563" y="2226910"/>
                <a:chExt cx="322526" cy="49142"/>
              </a:xfrm>
            </p:grpSpPr>
            <p:cxnSp>
              <p:nvCxnSpPr>
                <p:cNvPr id="192" name="191 Conector recto"/>
                <p:cNvCxnSpPr/>
                <p:nvPr/>
              </p:nvCxnSpPr>
              <p:spPr bwMode="auto">
                <a:xfrm rot="10800000" flipH="1">
                  <a:off x="4542671" y="2230601"/>
                  <a:ext cx="50231" cy="321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3" name="192 Conector recto"/>
                <p:cNvCxnSpPr/>
                <p:nvPr/>
              </p:nvCxnSpPr>
              <p:spPr bwMode="auto">
                <a:xfrm rot="5400000" flipH="1">
                  <a:off x="4592901" y="2220555"/>
                  <a:ext cx="32150" cy="522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4" name="193 Conector recto"/>
                <p:cNvCxnSpPr/>
                <p:nvPr/>
              </p:nvCxnSpPr>
              <p:spPr bwMode="auto">
                <a:xfrm rot="10800000" flipH="1">
                  <a:off x="4621031" y="2230601"/>
                  <a:ext cx="54248" cy="321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5" name="194 Conector recto"/>
                <p:cNvCxnSpPr/>
                <p:nvPr/>
              </p:nvCxnSpPr>
              <p:spPr bwMode="auto">
                <a:xfrm rot="5400000" flipH="1">
                  <a:off x="4669250" y="2220555"/>
                  <a:ext cx="32150" cy="5223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96" name="195 Conector recto"/>
                <p:cNvCxnSpPr/>
                <p:nvPr/>
              </p:nvCxnSpPr>
              <p:spPr bwMode="auto">
                <a:xfrm>
                  <a:off x="4500478" y="2262750"/>
                  <a:ext cx="542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7" name="196 Conector recto"/>
                <p:cNvCxnSpPr/>
                <p:nvPr/>
              </p:nvCxnSpPr>
              <p:spPr bwMode="auto">
                <a:xfrm rot="10800000" flipH="1">
                  <a:off x="4701399" y="2226582"/>
                  <a:ext cx="54248" cy="36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8" name="197 Conector recto"/>
                <p:cNvCxnSpPr/>
                <p:nvPr/>
              </p:nvCxnSpPr>
              <p:spPr bwMode="auto">
                <a:xfrm rot="5400000" flipH="1">
                  <a:off x="4741582" y="2218547"/>
                  <a:ext cx="36168" cy="5223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99" name="198 Conector recto"/>
                <p:cNvCxnSpPr/>
                <p:nvPr/>
              </p:nvCxnSpPr>
              <p:spPr bwMode="auto">
                <a:xfrm>
                  <a:off x="4769712" y="2262750"/>
                  <a:ext cx="54248"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03" name="202 Forma libre"/>
              <p:cNvSpPr/>
              <p:nvPr/>
            </p:nvSpPr>
            <p:spPr bwMode="auto">
              <a:xfrm flipH="1">
                <a:off x="3175195" y="4693586"/>
                <a:ext cx="289326" cy="108503"/>
              </a:xfrm>
              <a:custGeom>
                <a:avLst/>
                <a:gdLst>
                  <a:gd name="connsiteX0" fmla="*/ 0 w 298173"/>
                  <a:gd name="connsiteY0" fmla="*/ 139148 h 152400"/>
                  <a:gd name="connsiteX1" fmla="*/ 89452 w 298173"/>
                  <a:gd name="connsiteY1" fmla="*/ 9939 h 152400"/>
                  <a:gd name="connsiteX2" fmla="*/ 198782 w 298173"/>
                  <a:gd name="connsiteY2" fmla="*/ 139148 h 152400"/>
                  <a:gd name="connsiteX3" fmla="*/ 278295 w 298173"/>
                  <a:gd name="connsiteY3" fmla="*/ 89452 h 152400"/>
                  <a:gd name="connsiteX4" fmla="*/ 298173 w 298173"/>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73" h="152400">
                    <a:moveTo>
                      <a:pt x="0" y="139148"/>
                    </a:moveTo>
                    <a:cubicBezTo>
                      <a:pt x="28161" y="74543"/>
                      <a:pt x="56322" y="9939"/>
                      <a:pt x="89452" y="9939"/>
                    </a:cubicBezTo>
                    <a:cubicBezTo>
                      <a:pt x="122582" y="9939"/>
                      <a:pt x="167308" y="125896"/>
                      <a:pt x="198782" y="139148"/>
                    </a:cubicBezTo>
                    <a:cubicBezTo>
                      <a:pt x="230256" y="152400"/>
                      <a:pt x="261730" y="112643"/>
                      <a:pt x="278295" y="89452"/>
                    </a:cubicBezTo>
                    <a:cubicBezTo>
                      <a:pt x="294860" y="66261"/>
                      <a:pt x="296516" y="33130"/>
                      <a:pt x="298173" y="0"/>
                    </a:cubicBezTo>
                  </a:path>
                </a:pathLst>
              </a:cu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204" name="203 Rectángulo"/>
              <p:cNvSpPr/>
              <p:nvPr/>
            </p:nvSpPr>
            <p:spPr bwMode="auto">
              <a:xfrm rot="5400000" flipV="1">
                <a:off x="3070714" y="4356022"/>
                <a:ext cx="72336" cy="723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205" name="204 Rectángulo"/>
              <p:cNvSpPr/>
              <p:nvPr/>
            </p:nvSpPr>
            <p:spPr bwMode="auto">
              <a:xfrm rot="5400000" flipV="1">
                <a:off x="3501689" y="4357027"/>
                <a:ext cx="70326" cy="723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grpSp>
        <p:sp>
          <p:nvSpPr>
            <p:cNvPr id="207" name="206 Triángulo isósceles"/>
            <p:cNvSpPr/>
            <p:nvPr/>
          </p:nvSpPr>
          <p:spPr bwMode="auto">
            <a:xfrm rot="16200000">
              <a:off x="3438949" y="3863976"/>
              <a:ext cx="323978" cy="323998"/>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 tIns="0" anchor="ctr"/>
            <a:lstStyle/>
            <a:p>
              <a:pPr algn="ctr">
                <a:defRPr/>
              </a:pPr>
              <a:r>
                <a:rPr lang="es-MX" sz="1000" b="0" dirty="0">
                  <a:solidFill>
                    <a:schemeClr val="tx1"/>
                  </a:solidFill>
                  <a:effectLst>
                    <a:outerShdw blurRad="38100" dist="38100" dir="2700000" algn="tl">
                      <a:srgbClr val="000000">
                        <a:alpha val="43137"/>
                      </a:srgbClr>
                    </a:outerShdw>
                  </a:effectLst>
                </a:rPr>
                <a:t>E</a:t>
              </a:r>
            </a:p>
          </p:txBody>
        </p:sp>
        <p:sp>
          <p:nvSpPr>
            <p:cNvPr id="208" name="207 Rectángulo"/>
            <p:cNvSpPr/>
            <p:nvPr/>
          </p:nvSpPr>
          <p:spPr bwMode="auto">
            <a:xfrm>
              <a:off x="2786063" y="3663950"/>
              <a:ext cx="2357437" cy="1857375"/>
            </a:xfrm>
            <a:prstGeom prst="rect">
              <a:avLst/>
            </a:prstGeom>
            <a:noFill/>
            <a:ln w="19050">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grpSp>
          <p:nvGrpSpPr>
            <p:cNvPr id="140374" name="208 Grupo"/>
            <p:cNvGrpSpPr>
              <a:grpSpLocks noChangeAspect="1"/>
            </p:cNvGrpSpPr>
            <p:nvPr/>
          </p:nvGrpSpPr>
          <p:grpSpPr bwMode="auto">
            <a:xfrm>
              <a:off x="4676066" y="3724875"/>
              <a:ext cx="395997" cy="616415"/>
              <a:chOff x="3071240" y="4022800"/>
              <a:chExt cx="501190" cy="780206"/>
            </a:xfrm>
          </p:grpSpPr>
          <p:sp>
            <p:nvSpPr>
              <p:cNvPr id="210" name="209 Rectángulo"/>
              <p:cNvSpPr/>
              <p:nvPr/>
            </p:nvSpPr>
            <p:spPr bwMode="auto">
              <a:xfrm>
                <a:off x="3144469" y="4214936"/>
                <a:ext cx="359648" cy="35967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211" name="210 Elipse"/>
              <p:cNvSpPr/>
              <p:nvPr/>
            </p:nvSpPr>
            <p:spPr bwMode="auto">
              <a:xfrm>
                <a:off x="3192690" y="4273207"/>
                <a:ext cx="253160" cy="25317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cxnSp>
            <p:nvCxnSpPr>
              <p:cNvPr id="212" name="211 Conector recto"/>
              <p:cNvCxnSpPr/>
              <p:nvPr/>
            </p:nvCxnSpPr>
            <p:spPr bwMode="auto">
              <a:xfrm rot="16200000" flipH="1">
                <a:off x="3226840" y="4124517"/>
                <a:ext cx="180839"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3" name="212 Conector recto"/>
              <p:cNvCxnSpPr/>
              <p:nvPr/>
            </p:nvCxnSpPr>
            <p:spPr bwMode="auto">
              <a:xfrm rot="16200000" flipH="1">
                <a:off x="3226840" y="4675071"/>
                <a:ext cx="180839"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566" name="190 Grupo"/>
              <p:cNvGrpSpPr>
                <a:grpSpLocks/>
              </p:cNvGrpSpPr>
              <p:nvPr/>
            </p:nvGrpSpPr>
            <p:grpSpPr bwMode="auto">
              <a:xfrm>
                <a:off x="3153179" y="4022800"/>
                <a:ext cx="322526" cy="49142"/>
                <a:chOff x="4500563" y="2226910"/>
                <a:chExt cx="322526" cy="49142"/>
              </a:xfrm>
            </p:grpSpPr>
            <p:cxnSp>
              <p:nvCxnSpPr>
                <p:cNvPr id="218" name="217 Conector recto"/>
                <p:cNvCxnSpPr/>
                <p:nvPr/>
              </p:nvCxnSpPr>
              <p:spPr bwMode="auto">
                <a:xfrm rot="10800000" flipH="1">
                  <a:off x="4588295" y="2230169"/>
                  <a:ext cx="14065" cy="4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218 Conector recto"/>
                <p:cNvCxnSpPr/>
                <p:nvPr/>
              </p:nvCxnSpPr>
              <p:spPr bwMode="auto">
                <a:xfrm rot="5400000" flipH="1">
                  <a:off x="4596330" y="2236199"/>
                  <a:ext cx="46216" cy="3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0" name="219 Conector recto"/>
                <p:cNvCxnSpPr/>
                <p:nvPr/>
              </p:nvCxnSpPr>
              <p:spPr bwMode="auto">
                <a:xfrm rot="10800000" flipH="1">
                  <a:off x="4622452" y="2230169"/>
                  <a:ext cx="52239" cy="4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1" name="220 Conector recto"/>
                <p:cNvCxnSpPr/>
                <p:nvPr/>
              </p:nvCxnSpPr>
              <p:spPr bwMode="auto">
                <a:xfrm rot="5400000" flipH="1">
                  <a:off x="4662633" y="2228162"/>
                  <a:ext cx="46216" cy="5023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22" name="221 Conector recto"/>
                <p:cNvCxnSpPr/>
                <p:nvPr/>
              </p:nvCxnSpPr>
              <p:spPr bwMode="auto">
                <a:xfrm>
                  <a:off x="4546102" y="2274375"/>
                  <a:ext cx="52239" cy="20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3" name="222 Conector recto"/>
                <p:cNvCxnSpPr/>
                <p:nvPr/>
              </p:nvCxnSpPr>
              <p:spPr bwMode="auto">
                <a:xfrm rot="10800000" flipH="1">
                  <a:off x="4700810" y="2226151"/>
                  <a:ext cx="54249" cy="4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4" name="223 Conector recto"/>
                <p:cNvCxnSpPr/>
                <p:nvPr/>
              </p:nvCxnSpPr>
              <p:spPr bwMode="auto">
                <a:xfrm rot="5400000" flipH="1">
                  <a:off x="4735969" y="2223139"/>
                  <a:ext cx="46216" cy="5223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25" name="224 Conector recto"/>
                <p:cNvCxnSpPr/>
                <p:nvPr/>
              </p:nvCxnSpPr>
              <p:spPr bwMode="auto">
                <a:xfrm>
                  <a:off x="4771133" y="2266338"/>
                  <a:ext cx="52239" cy="20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15" name="214 Forma libre"/>
              <p:cNvSpPr/>
              <p:nvPr/>
            </p:nvSpPr>
            <p:spPr bwMode="auto">
              <a:xfrm flipH="1">
                <a:off x="3176616" y="4695165"/>
                <a:ext cx="287317" cy="108503"/>
              </a:xfrm>
              <a:custGeom>
                <a:avLst/>
                <a:gdLst>
                  <a:gd name="connsiteX0" fmla="*/ 0 w 298173"/>
                  <a:gd name="connsiteY0" fmla="*/ 139148 h 152400"/>
                  <a:gd name="connsiteX1" fmla="*/ 89452 w 298173"/>
                  <a:gd name="connsiteY1" fmla="*/ 9939 h 152400"/>
                  <a:gd name="connsiteX2" fmla="*/ 198782 w 298173"/>
                  <a:gd name="connsiteY2" fmla="*/ 139148 h 152400"/>
                  <a:gd name="connsiteX3" fmla="*/ 278295 w 298173"/>
                  <a:gd name="connsiteY3" fmla="*/ 89452 h 152400"/>
                  <a:gd name="connsiteX4" fmla="*/ 298173 w 298173"/>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73" h="152400">
                    <a:moveTo>
                      <a:pt x="0" y="139148"/>
                    </a:moveTo>
                    <a:cubicBezTo>
                      <a:pt x="28161" y="74543"/>
                      <a:pt x="56322" y="9939"/>
                      <a:pt x="89452" y="9939"/>
                    </a:cubicBezTo>
                    <a:cubicBezTo>
                      <a:pt x="122582" y="9939"/>
                      <a:pt x="167308" y="125896"/>
                      <a:pt x="198782" y="139148"/>
                    </a:cubicBezTo>
                    <a:cubicBezTo>
                      <a:pt x="230256" y="152400"/>
                      <a:pt x="261730" y="112643"/>
                      <a:pt x="278295" y="89452"/>
                    </a:cubicBezTo>
                    <a:cubicBezTo>
                      <a:pt x="294860" y="66261"/>
                      <a:pt x="296516" y="33130"/>
                      <a:pt x="298173" y="0"/>
                    </a:cubicBezTo>
                  </a:path>
                </a:pathLst>
              </a:cu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216" name="215 Rectángulo"/>
              <p:cNvSpPr/>
              <p:nvPr/>
            </p:nvSpPr>
            <p:spPr bwMode="auto">
              <a:xfrm rot="5400000" flipV="1">
                <a:off x="3072135" y="4357600"/>
                <a:ext cx="72336" cy="723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217" name="216 Rectángulo"/>
              <p:cNvSpPr/>
              <p:nvPr/>
            </p:nvSpPr>
            <p:spPr bwMode="auto">
              <a:xfrm rot="5400000" flipV="1">
                <a:off x="3500096" y="4357600"/>
                <a:ext cx="72336" cy="723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grpSp>
        <p:grpSp>
          <p:nvGrpSpPr>
            <p:cNvPr id="140375" name="227 Grupo"/>
            <p:cNvGrpSpPr>
              <a:grpSpLocks/>
            </p:cNvGrpSpPr>
            <p:nvPr/>
          </p:nvGrpSpPr>
          <p:grpSpPr bwMode="auto">
            <a:xfrm>
              <a:off x="3877503" y="3949113"/>
              <a:ext cx="431997" cy="143990"/>
              <a:chOff x="3535306" y="4214818"/>
              <a:chExt cx="432000" cy="144000"/>
            </a:xfrm>
          </p:grpSpPr>
          <p:sp>
            <p:nvSpPr>
              <p:cNvPr id="226" name="225 Rectángulo"/>
              <p:cNvSpPr/>
              <p:nvPr/>
            </p:nvSpPr>
            <p:spPr bwMode="auto">
              <a:xfrm>
                <a:off x="3644017" y="4215405"/>
                <a:ext cx="323852" cy="142885"/>
              </a:xfrm>
              <a:prstGeom prst="rect">
                <a:avLst/>
              </a:prstGeom>
              <a:ln w="12700">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36000" tIns="36000" rIns="36000" bIns="36000" anchor="ctr"/>
              <a:lstStyle/>
              <a:p>
                <a:pPr algn="ctr">
                  <a:defRPr/>
                </a:pPr>
                <a:r>
                  <a:rPr lang="es-MX" sz="600" dirty="0">
                    <a:solidFill>
                      <a:schemeClr val="bg2"/>
                    </a:solidFill>
                  </a:rPr>
                  <a:t>CCU</a:t>
                </a:r>
              </a:p>
            </p:txBody>
          </p:sp>
          <p:sp>
            <p:nvSpPr>
              <p:cNvPr id="227" name="226 Triángulo isósceles"/>
              <p:cNvSpPr/>
              <p:nvPr/>
            </p:nvSpPr>
            <p:spPr bwMode="auto">
              <a:xfrm rot="16200000">
                <a:off x="3518598" y="4232873"/>
                <a:ext cx="142885" cy="107951"/>
              </a:xfrm>
              <a:prstGeom prst="triangle">
                <a:avLst/>
              </a:prstGeom>
              <a:ln w="12700">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36000" tIns="36000" rIns="36000" bIns="36000" anchor="ctr"/>
              <a:lstStyle/>
              <a:p>
                <a:pPr algn="ctr">
                  <a:defRPr/>
                </a:pPr>
                <a:endParaRPr lang="es-MX" sz="600" dirty="0">
                  <a:solidFill>
                    <a:schemeClr val="bg2"/>
                  </a:solidFill>
                </a:endParaRPr>
              </a:p>
            </p:txBody>
          </p:sp>
        </p:grpSp>
        <p:cxnSp>
          <p:nvCxnSpPr>
            <p:cNvPr id="286" name="285 Conector recto"/>
            <p:cNvCxnSpPr>
              <a:endCxn id="0" idx="0"/>
            </p:cNvCxnSpPr>
            <p:nvPr/>
          </p:nvCxnSpPr>
          <p:spPr bwMode="auto">
            <a:xfrm flipV="1">
              <a:off x="3263900" y="4025900"/>
              <a:ext cx="17462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88" name="287 Conector recto"/>
            <p:cNvCxnSpPr>
              <a:stCxn id="0" idx="3"/>
            </p:cNvCxnSpPr>
            <p:nvPr/>
          </p:nvCxnSpPr>
          <p:spPr bwMode="auto">
            <a:xfrm flipV="1">
              <a:off x="3762375" y="4021138"/>
              <a:ext cx="115888"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91" name="290 Conector recto"/>
            <p:cNvCxnSpPr/>
            <p:nvPr/>
          </p:nvCxnSpPr>
          <p:spPr bwMode="auto">
            <a:xfrm flipV="1">
              <a:off x="4310063" y="4017963"/>
              <a:ext cx="3587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79" name="228 Grupo"/>
            <p:cNvGrpSpPr>
              <a:grpSpLocks/>
            </p:cNvGrpSpPr>
            <p:nvPr/>
          </p:nvGrpSpPr>
          <p:grpSpPr bwMode="auto">
            <a:xfrm>
              <a:off x="4500563" y="3857803"/>
              <a:ext cx="61498" cy="328682"/>
              <a:chOff x="6699250" y="2625173"/>
              <a:chExt cx="61498" cy="328704"/>
            </a:xfrm>
          </p:grpSpPr>
          <p:cxnSp>
            <p:nvCxnSpPr>
              <p:cNvPr id="230" name="229 Conector recto"/>
              <p:cNvCxnSpPr/>
              <p:nvPr/>
            </p:nvCxnSpPr>
            <p:spPr bwMode="auto">
              <a:xfrm rot="16200000" flipH="1">
                <a:off x="6695279" y="2670244"/>
                <a:ext cx="52392"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1" name="230 Conector recto"/>
              <p:cNvCxnSpPr/>
              <p:nvPr/>
            </p:nvCxnSpPr>
            <p:spPr bwMode="auto">
              <a:xfrm rot="10800000" flipH="1">
                <a:off x="6699250" y="2705963"/>
                <a:ext cx="44450" cy="53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2" name="231 Conector recto"/>
              <p:cNvCxnSpPr/>
              <p:nvPr/>
            </p:nvCxnSpPr>
            <p:spPr bwMode="auto">
              <a:xfrm rot="16200000" flipH="1">
                <a:off x="6694485" y="2750418"/>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3" name="232 Conector recto"/>
              <p:cNvCxnSpPr/>
              <p:nvPr/>
            </p:nvCxnSpPr>
            <p:spPr bwMode="auto">
              <a:xfrm rot="10800000" flipH="1">
                <a:off x="6699250" y="2783756"/>
                <a:ext cx="44450" cy="5239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34" name="233 Conector recto"/>
              <p:cNvCxnSpPr/>
              <p:nvPr/>
            </p:nvCxnSpPr>
            <p:spPr bwMode="auto">
              <a:xfrm rot="5400000">
                <a:off x="6673054" y="2651191"/>
                <a:ext cx="53979"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5" name="234 Conector recto"/>
              <p:cNvCxnSpPr/>
              <p:nvPr/>
            </p:nvCxnSpPr>
            <p:spPr bwMode="auto">
              <a:xfrm rot="16200000" flipH="1">
                <a:off x="6711947" y="2836149"/>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6" name="235 Conector recto"/>
              <p:cNvCxnSpPr/>
              <p:nvPr/>
            </p:nvCxnSpPr>
            <p:spPr bwMode="auto">
              <a:xfrm rot="10800000" flipH="1">
                <a:off x="6716712" y="2869486"/>
                <a:ext cx="44450" cy="5080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37" name="236 Conector recto"/>
              <p:cNvCxnSpPr/>
              <p:nvPr/>
            </p:nvCxnSpPr>
            <p:spPr bwMode="auto">
              <a:xfrm rot="5400000">
                <a:off x="6693691" y="2925847"/>
                <a:ext cx="53979"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292" name="291 Rectángulo"/>
            <p:cNvSpPr/>
            <p:nvPr/>
          </p:nvSpPr>
          <p:spPr bwMode="auto">
            <a:xfrm>
              <a:off x="2153064" y="5004690"/>
              <a:ext cx="467997" cy="251983"/>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000" b="0" dirty="0">
                  <a:solidFill>
                    <a:schemeClr val="tx1"/>
                  </a:solidFill>
                  <a:effectLst>
                    <a:outerShdw blurRad="38100" dist="38100" dir="2700000" algn="tl">
                      <a:srgbClr val="000000">
                        <a:alpha val="43137"/>
                      </a:srgbClr>
                    </a:outerShdw>
                  </a:effectLst>
                </a:rPr>
                <a:t>LPF</a:t>
              </a:r>
            </a:p>
          </p:txBody>
        </p:sp>
        <p:grpSp>
          <p:nvGrpSpPr>
            <p:cNvPr id="140383" name="342 Grupo"/>
            <p:cNvGrpSpPr>
              <a:grpSpLocks/>
            </p:cNvGrpSpPr>
            <p:nvPr/>
          </p:nvGrpSpPr>
          <p:grpSpPr bwMode="auto">
            <a:xfrm>
              <a:off x="2867439" y="4796373"/>
              <a:ext cx="395997" cy="626433"/>
              <a:chOff x="2357422" y="4843865"/>
              <a:chExt cx="396000" cy="626475"/>
            </a:xfrm>
          </p:grpSpPr>
          <p:sp>
            <p:nvSpPr>
              <p:cNvPr id="294" name="293 Rectángulo"/>
              <p:cNvSpPr/>
              <p:nvPr/>
            </p:nvSpPr>
            <p:spPr bwMode="auto">
              <a:xfrm>
                <a:off x="2414158" y="5035430"/>
                <a:ext cx="284165" cy="28418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295" name="294 Elipse"/>
              <p:cNvSpPr/>
              <p:nvPr/>
            </p:nvSpPr>
            <p:spPr bwMode="auto">
              <a:xfrm>
                <a:off x="2453847" y="5083058"/>
                <a:ext cx="198439" cy="198451"/>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cxnSp>
            <p:nvCxnSpPr>
              <p:cNvPr id="296" name="295 Conector recto"/>
              <p:cNvCxnSpPr/>
              <p:nvPr/>
            </p:nvCxnSpPr>
            <p:spPr bwMode="auto">
              <a:xfrm rot="16200000" flipH="1">
                <a:off x="2479242" y="4963988"/>
                <a:ext cx="14288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97" name="296 Conector recto"/>
              <p:cNvCxnSpPr/>
              <p:nvPr/>
            </p:nvCxnSpPr>
            <p:spPr bwMode="auto">
              <a:xfrm rot="16200000" flipH="1">
                <a:off x="2479242" y="5398992"/>
                <a:ext cx="14288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540" name="190 Grupo"/>
              <p:cNvGrpSpPr>
                <a:grpSpLocks/>
              </p:cNvGrpSpPr>
              <p:nvPr/>
            </p:nvGrpSpPr>
            <p:grpSpPr bwMode="auto">
              <a:xfrm>
                <a:off x="2422164" y="5429264"/>
                <a:ext cx="254834" cy="38828"/>
                <a:chOff x="4500563" y="2226910"/>
                <a:chExt cx="322526" cy="49142"/>
              </a:xfrm>
            </p:grpSpPr>
            <p:cxnSp>
              <p:nvCxnSpPr>
                <p:cNvPr id="302" name="301 Conector recto"/>
                <p:cNvCxnSpPr/>
                <p:nvPr/>
              </p:nvCxnSpPr>
              <p:spPr bwMode="auto">
                <a:xfrm rot="10800000" flipH="1">
                  <a:off x="4542670" y="2230792"/>
                  <a:ext cx="50231" cy="4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3" name="302 Conector recto"/>
                <p:cNvCxnSpPr/>
                <p:nvPr/>
              </p:nvCxnSpPr>
              <p:spPr bwMode="auto">
                <a:xfrm rot="5400000" flipH="1">
                  <a:off x="4585866" y="2227780"/>
                  <a:ext cx="46216" cy="522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4" name="303 Conector recto"/>
                <p:cNvCxnSpPr/>
                <p:nvPr/>
              </p:nvCxnSpPr>
              <p:spPr bwMode="auto">
                <a:xfrm rot="10800000" flipH="1">
                  <a:off x="4621029" y="2230792"/>
                  <a:ext cx="54248" cy="4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5" name="304 Conector recto"/>
                <p:cNvCxnSpPr/>
                <p:nvPr/>
              </p:nvCxnSpPr>
              <p:spPr bwMode="auto">
                <a:xfrm rot="5400000" flipH="1">
                  <a:off x="4662215" y="2227780"/>
                  <a:ext cx="46216" cy="5223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06" name="305 Conector recto"/>
                <p:cNvCxnSpPr/>
                <p:nvPr/>
              </p:nvCxnSpPr>
              <p:spPr bwMode="auto">
                <a:xfrm>
                  <a:off x="4500477" y="2274998"/>
                  <a:ext cx="54248" cy="20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 name="306 Conector recto"/>
                <p:cNvCxnSpPr/>
                <p:nvPr/>
              </p:nvCxnSpPr>
              <p:spPr bwMode="auto">
                <a:xfrm rot="10800000" flipH="1">
                  <a:off x="4701398" y="2226773"/>
                  <a:ext cx="54248" cy="4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 name="307 Conector recto"/>
                <p:cNvCxnSpPr/>
                <p:nvPr/>
              </p:nvCxnSpPr>
              <p:spPr bwMode="auto">
                <a:xfrm rot="5400000" flipH="1">
                  <a:off x="4736557" y="2223761"/>
                  <a:ext cx="46216" cy="5223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09" name="308 Conector recto"/>
                <p:cNvCxnSpPr/>
                <p:nvPr/>
              </p:nvCxnSpPr>
              <p:spPr bwMode="auto">
                <a:xfrm>
                  <a:off x="4769711" y="2266960"/>
                  <a:ext cx="54248" cy="20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99" name="298 Forma libre"/>
              <p:cNvSpPr/>
              <p:nvPr/>
            </p:nvSpPr>
            <p:spPr bwMode="auto">
              <a:xfrm flipH="1">
                <a:off x="2428447" y="4843330"/>
                <a:ext cx="228602" cy="85731"/>
              </a:xfrm>
              <a:custGeom>
                <a:avLst/>
                <a:gdLst>
                  <a:gd name="connsiteX0" fmla="*/ 0 w 298173"/>
                  <a:gd name="connsiteY0" fmla="*/ 139148 h 152400"/>
                  <a:gd name="connsiteX1" fmla="*/ 89452 w 298173"/>
                  <a:gd name="connsiteY1" fmla="*/ 9939 h 152400"/>
                  <a:gd name="connsiteX2" fmla="*/ 198782 w 298173"/>
                  <a:gd name="connsiteY2" fmla="*/ 139148 h 152400"/>
                  <a:gd name="connsiteX3" fmla="*/ 278295 w 298173"/>
                  <a:gd name="connsiteY3" fmla="*/ 89452 h 152400"/>
                  <a:gd name="connsiteX4" fmla="*/ 298173 w 298173"/>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73" h="152400">
                    <a:moveTo>
                      <a:pt x="0" y="139148"/>
                    </a:moveTo>
                    <a:cubicBezTo>
                      <a:pt x="28161" y="74543"/>
                      <a:pt x="56322" y="9939"/>
                      <a:pt x="89452" y="9939"/>
                    </a:cubicBezTo>
                    <a:cubicBezTo>
                      <a:pt x="122582" y="9939"/>
                      <a:pt x="167308" y="125896"/>
                      <a:pt x="198782" y="139148"/>
                    </a:cubicBezTo>
                    <a:cubicBezTo>
                      <a:pt x="230256" y="152400"/>
                      <a:pt x="261730" y="112643"/>
                      <a:pt x="278295" y="89452"/>
                    </a:cubicBezTo>
                    <a:cubicBezTo>
                      <a:pt x="294860" y="66261"/>
                      <a:pt x="296516" y="33130"/>
                      <a:pt x="298173" y="0"/>
                    </a:cubicBezTo>
                  </a:path>
                </a:pathLst>
              </a:cu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300" name="299 Rectángulo"/>
              <p:cNvSpPr/>
              <p:nvPr/>
            </p:nvSpPr>
            <p:spPr bwMode="auto">
              <a:xfrm rot="5400000" flipV="1">
                <a:off x="2357006" y="5148152"/>
                <a:ext cx="57154" cy="571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301" name="300 Rectángulo"/>
              <p:cNvSpPr/>
              <p:nvPr/>
            </p:nvSpPr>
            <p:spPr bwMode="auto">
              <a:xfrm rot="5400000" flipV="1">
                <a:off x="2696734" y="5148152"/>
                <a:ext cx="57154" cy="571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grpSp>
        <p:sp>
          <p:nvSpPr>
            <p:cNvPr id="310" name="309 Triángulo isósceles"/>
            <p:cNvSpPr/>
            <p:nvPr/>
          </p:nvSpPr>
          <p:spPr bwMode="auto">
            <a:xfrm rot="16200000">
              <a:off x="3438949" y="4963493"/>
              <a:ext cx="323978" cy="323998"/>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 tIns="0" anchor="ctr"/>
            <a:lstStyle/>
            <a:p>
              <a:pPr algn="ctr">
                <a:defRPr/>
              </a:pPr>
              <a:r>
                <a:rPr lang="es-MX" sz="1000" b="0" dirty="0">
                  <a:solidFill>
                    <a:schemeClr val="tx1"/>
                  </a:solidFill>
                  <a:effectLst>
                    <a:outerShdw blurRad="38100" dist="38100" dir="2700000" algn="tl">
                      <a:srgbClr val="000000">
                        <a:alpha val="43137"/>
                      </a:srgbClr>
                    </a:outerShdw>
                  </a:effectLst>
                </a:rPr>
                <a:t>F</a:t>
              </a:r>
            </a:p>
          </p:txBody>
        </p:sp>
        <p:grpSp>
          <p:nvGrpSpPr>
            <p:cNvPr id="140387" name="343 Grupo"/>
            <p:cNvGrpSpPr>
              <a:grpSpLocks/>
            </p:cNvGrpSpPr>
            <p:nvPr/>
          </p:nvGrpSpPr>
          <p:grpSpPr bwMode="auto">
            <a:xfrm>
              <a:off x="4676066" y="4796373"/>
              <a:ext cx="395997" cy="624185"/>
              <a:chOff x="4308937" y="4843865"/>
              <a:chExt cx="396000" cy="624227"/>
            </a:xfrm>
          </p:grpSpPr>
          <p:sp>
            <p:nvSpPr>
              <p:cNvPr id="312" name="311 Rectángulo"/>
              <p:cNvSpPr/>
              <p:nvPr/>
            </p:nvSpPr>
            <p:spPr bwMode="auto">
              <a:xfrm>
                <a:off x="4366796" y="5022729"/>
                <a:ext cx="284165" cy="28576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313" name="312 Elipse"/>
              <p:cNvSpPr/>
              <p:nvPr/>
            </p:nvSpPr>
            <p:spPr bwMode="auto">
              <a:xfrm>
                <a:off x="4404897" y="5070357"/>
                <a:ext cx="200027" cy="200038"/>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cxnSp>
            <p:nvCxnSpPr>
              <p:cNvPr id="314" name="313 Conector recto"/>
              <p:cNvCxnSpPr/>
              <p:nvPr/>
            </p:nvCxnSpPr>
            <p:spPr bwMode="auto">
              <a:xfrm rot="16200000" flipH="1">
                <a:off x="4432674" y="4952081"/>
                <a:ext cx="141297"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15" name="314 Conector recto"/>
              <p:cNvCxnSpPr/>
              <p:nvPr/>
            </p:nvCxnSpPr>
            <p:spPr bwMode="auto">
              <a:xfrm rot="16200000" flipH="1">
                <a:off x="4431880" y="5387880"/>
                <a:ext cx="14288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524" name="190 Grupo"/>
              <p:cNvGrpSpPr>
                <a:grpSpLocks/>
              </p:cNvGrpSpPr>
              <p:nvPr/>
            </p:nvGrpSpPr>
            <p:grpSpPr bwMode="auto">
              <a:xfrm>
                <a:off x="4373679" y="5429264"/>
                <a:ext cx="254834" cy="38828"/>
                <a:chOff x="4500563" y="2226910"/>
                <a:chExt cx="322526" cy="49142"/>
              </a:xfrm>
            </p:grpSpPr>
            <p:cxnSp>
              <p:nvCxnSpPr>
                <p:cNvPr id="320" name="319 Conector recto"/>
                <p:cNvCxnSpPr/>
                <p:nvPr/>
              </p:nvCxnSpPr>
              <p:spPr bwMode="auto">
                <a:xfrm rot="10800000" flipH="1">
                  <a:off x="4588293" y="2230792"/>
                  <a:ext cx="14065" cy="4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1" name="320 Conector recto"/>
                <p:cNvCxnSpPr/>
                <p:nvPr/>
              </p:nvCxnSpPr>
              <p:spPr bwMode="auto">
                <a:xfrm rot="5400000" flipH="1">
                  <a:off x="4596329" y="2236822"/>
                  <a:ext cx="46216" cy="3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2" name="321 Conector recto"/>
                <p:cNvCxnSpPr/>
                <p:nvPr/>
              </p:nvCxnSpPr>
              <p:spPr bwMode="auto">
                <a:xfrm rot="10800000" flipH="1">
                  <a:off x="4622451" y="2230792"/>
                  <a:ext cx="52239" cy="4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3" name="322 Conector recto"/>
                <p:cNvCxnSpPr/>
                <p:nvPr/>
              </p:nvCxnSpPr>
              <p:spPr bwMode="auto">
                <a:xfrm rot="5400000" flipH="1">
                  <a:off x="4662632" y="2228785"/>
                  <a:ext cx="46216" cy="5023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24" name="323 Conector recto"/>
                <p:cNvCxnSpPr/>
                <p:nvPr/>
              </p:nvCxnSpPr>
              <p:spPr bwMode="auto">
                <a:xfrm>
                  <a:off x="4546101" y="2274998"/>
                  <a:ext cx="52239" cy="20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5" name="324 Conector recto"/>
                <p:cNvCxnSpPr/>
                <p:nvPr/>
              </p:nvCxnSpPr>
              <p:spPr bwMode="auto">
                <a:xfrm rot="10800000" flipH="1">
                  <a:off x="4700809" y="2226773"/>
                  <a:ext cx="54249" cy="4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6" name="325 Conector recto"/>
                <p:cNvCxnSpPr/>
                <p:nvPr/>
              </p:nvCxnSpPr>
              <p:spPr bwMode="auto">
                <a:xfrm rot="5400000" flipH="1">
                  <a:off x="4735968" y="2223761"/>
                  <a:ext cx="46216" cy="52239"/>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27" name="326 Conector recto"/>
                <p:cNvCxnSpPr/>
                <p:nvPr/>
              </p:nvCxnSpPr>
              <p:spPr bwMode="auto">
                <a:xfrm>
                  <a:off x="4771132" y="2266960"/>
                  <a:ext cx="52239" cy="20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317" name="316 Forma libre"/>
              <p:cNvSpPr/>
              <p:nvPr/>
            </p:nvSpPr>
            <p:spPr bwMode="auto">
              <a:xfrm flipH="1">
                <a:off x="4392197" y="4843330"/>
                <a:ext cx="227015" cy="85731"/>
              </a:xfrm>
              <a:custGeom>
                <a:avLst/>
                <a:gdLst>
                  <a:gd name="connsiteX0" fmla="*/ 0 w 298173"/>
                  <a:gd name="connsiteY0" fmla="*/ 139148 h 152400"/>
                  <a:gd name="connsiteX1" fmla="*/ 89452 w 298173"/>
                  <a:gd name="connsiteY1" fmla="*/ 9939 h 152400"/>
                  <a:gd name="connsiteX2" fmla="*/ 198782 w 298173"/>
                  <a:gd name="connsiteY2" fmla="*/ 139148 h 152400"/>
                  <a:gd name="connsiteX3" fmla="*/ 278295 w 298173"/>
                  <a:gd name="connsiteY3" fmla="*/ 89452 h 152400"/>
                  <a:gd name="connsiteX4" fmla="*/ 298173 w 298173"/>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73" h="152400">
                    <a:moveTo>
                      <a:pt x="0" y="139148"/>
                    </a:moveTo>
                    <a:cubicBezTo>
                      <a:pt x="28161" y="74543"/>
                      <a:pt x="56322" y="9939"/>
                      <a:pt x="89452" y="9939"/>
                    </a:cubicBezTo>
                    <a:cubicBezTo>
                      <a:pt x="122582" y="9939"/>
                      <a:pt x="167308" y="125896"/>
                      <a:pt x="198782" y="139148"/>
                    </a:cubicBezTo>
                    <a:cubicBezTo>
                      <a:pt x="230256" y="152400"/>
                      <a:pt x="261730" y="112643"/>
                      <a:pt x="278295" y="89452"/>
                    </a:cubicBezTo>
                    <a:cubicBezTo>
                      <a:pt x="294860" y="66261"/>
                      <a:pt x="296516" y="33130"/>
                      <a:pt x="298173" y="0"/>
                    </a:cubicBezTo>
                  </a:path>
                </a:pathLst>
              </a:cu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318" name="317 Rectángulo"/>
              <p:cNvSpPr/>
              <p:nvPr/>
            </p:nvSpPr>
            <p:spPr bwMode="auto">
              <a:xfrm rot="5400000" flipV="1">
                <a:off x="4309644" y="5135451"/>
                <a:ext cx="57154" cy="571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319" name="318 Rectángulo"/>
              <p:cNvSpPr/>
              <p:nvPr/>
            </p:nvSpPr>
            <p:spPr bwMode="auto">
              <a:xfrm rot="5400000" flipV="1">
                <a:off x="4647785" y="5137038"/>
                <a:ext cx="57154" cy="571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grpSp>
        <p:grpSp>
          <p:nvGrpSpPr>
            <p:cNvPr id="140388" name="327 Grupo"/>
            <p:cNvGrpSpPr>
              <a:grpSpLocks/>
            </p:cNvGrpSpPr>
            <p:nvPr/>
          </p:nvGrpSpPr>
          <p:grpSpPr bwMode="auto">
            <a:xfrm>
              <a:off x="3877503" y="5048630"/>
              <a:ext cx="431997" cy="143990"/>
              <a:chOff x="3535306" y="4214818"/>
              <a:chExt cx="432000" cy="144000"/>
            </a:xfrm>
          </p:grpSpPr>
          <p:sp>
            <p:nvSpPr>
              <p:cNvPr id="329" name="328 Rectángulo"/>
              <p:cNvSpPr/>
              <p:nvPr/>
            </p:nvSpPr>
            <p:spPr bwMode="auto">
              <a:xfrm>
                <a:off x="3644017" y="4214438"/>
                <a:ext cx="323852" cy="144473"/>
              </a:xfrm>
              <a:prstGeom prst="rect">
                <a:avLst/>
              </a:prstGeom>
              <a:ln w="12700">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36000" tIns="36000" rIns="36000" bIns="36000" anchor="ctr"/>
              <a:lstStyle/>
              <a:p>
                <a:pPr algn="ctr">
                  <a:defRPr/>
                </a:pPr>
                <a:r>
                  <a:rPr lang="es-MX" sz="600" dirty="0">
                    <a:solidFill>
                      <a:schemeClr val="bg2"/>
                    </a:solidFill>
                  </a:rPr>
                  <a:t>CCU</a:t>
                </a:r>
              </a:p>
            </p:txBody>
          </p:sp>
          <p:sp>
            <p:nvSpPr>
              <p:cNvPr id="330" name="329 Triángulo isósceles"/>
              <p:cNvSpPr/>
              <p:nvPr/>
            </p:nvSpPr>
            <p:spPr bwMode="auto">
              <a:xfrm rot="16200000">
                <a:off x="3517804" y="4232700"/>
                <a:ext cx="144473" cy="107951"/>
              </a:xfrm>
              <a:prstGeom prst="triangle">
                <a:avLst/>
              </a:prstGeom>
              <a:ln w="12700">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36000" tIns="36000" rIns="36000" bIns="36000" anchor="ctr"/>
              <a:lstStyle/>
              <a:p>
                <a:pPr algn="ctr">
                  <a:defRPr/>
                </a:pPr>
                <a:endParaRPr lang="es-MX" sz="600" dirty="0">
                  <a:solidFill>
                    <a:schemeClr val="bg2"/>
                  </a:solidFill>
                </a:endParaRPr>
              </a:p>
            </p:txBody>
          </p:sp>
        </p:grpSp>
        <p:cxnSp>
          <p:nvCxnSpPr>
            <p:cNvPr id="331" name="330 Conector recto"/>
            <p:cNvCxnSpPr>
              <a:endCxn id="0" idx="0"/>
            </p:cNvCxnSpPr>
            <p:nvPr/>
          </p:nvCxnSpPr>
          <p:spPr bwMode="auto">
            <a:xfrm flipV="1">
              <a:off x="3263900" y="5126038"/>
              <a:ext cx="17462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32" name="331 Conector recto"/>
            <p:cNvCxnSpPr>
              <a:stCxn id="0" idx="3"/>
            </p:cNvCxnSpPr>
            <p:nvPr/>
          </p:nvCxnSpPr>
          <p:spPr bwMode="auto">
            <a:xfrm flipV="1">
              <a:off x="3762375" y="5121275"/>
              <a:ext cx="115888"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33" name="332 Conector recto"/>
            <p:cNvCxnSpPr/>
            <p:nvPr/>
          </p:nvCxnSpPr>
          <p:spPr bwMode="auto">
            <a:xfrm flipV="1">
              <a:off x="4310063" y="5116513"/>
              <a:ext cx="3587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392" name="333 Grupo"/>
            <p:cNvGrpSpPr>
              <a:grpSpLocks/>
            </p:cNvGrpSpPr>
            <p:nvPr/>
          </p:nvGrpSpPr>
          <p:grpSpPr bwMode="auto">
            <a:xfrm>
              <a:off x="4500563" y="4957320"/>
              <a:ext cx="61498" cy="328682"/>
              <a:chOff x="6699250" y="2625173"/>
              <a:chExt cx="61498" cy="328704"/>
            </a:xfrm>
          </p:grpSpPr>
          <p:cxnSp>
            <p:nvCxnSpPr>
              <p:cNvPr id="335" name="334 Conector recto"/>
              <p:cNvCxnSpPr/>
              <p:nvPr/>
            </p:nvCxnSpPr>
            <p:spPr bwMode="auto">
              <a:xfrm rot="16200000" flipH="1">
                <a:off x="6695279" y="2670865"/>
                <a:ext cx="52391"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6" name="335 Conector recto"/>
              <p:cNvCxnSpPr/>
              <p:nvPr/>
            </p:nvCxnSpPr>
            <p:spPr bwMode="auto">
              <a:xfrm rot="10800000" flipH="1">
                <a:off x="6699250" y="2706583"/>
                <a:ext cx="44450" cy="53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7" name="336 Conector recto"/>
              <p:cNvCxnSpPr/>
              <p:nvPr/>
            </p:nvCxnSpPr>
            <p:spPr bwMode="auto">
              <a:xfrm rot="16200000" flipH="1">
                <a:off x="6694485" y="2751039"/>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8" name="337 Conector recto"/>
              <p:cNvCxnSpPr/>
              <p:nvPr/>
            </p:nvCxnSpPr>
            <p:spPr bwMode="auto">
              <a:xfrm rot="10800000" flipH="1">
                <a:off x="6699250" y="2784377"/>
                <a:ext cx="44450" cy="5239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39" name="338 Conector recto"/>
              <p:cNvCxnSpPr/>
              <p:nvPr/>
            </p:nvCxnSpPr>
            <p:spPr bwMode="auto">
              <a:xfrm rot="5400000">
                <a:off x="6673054" y="2651812"/>
                <a:ext cx="53979"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0" name="339 Conector recto"/>
              <p:cNvCxnSpPr/>
              <p:nvPr/>
            </p:nvCxnSpPr>
            <p:spPr bwMode="auto">
              <a:xfrm rot="16200000" flipH="1">
                <a:off x="6711947" y="2836770"/>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1" name="340 Conector recto"/>
              <p:cNvCxnSpPr/>
              <p:nvPr/>
            </p:nvCxnSpPr>
            <p:spPr bwMode="auto">
              <a:xfrm rot="10800000" flipH="1">
                <a:off x="6716712" y="2870107"/>
                <a:ext cx="44450" cy="5080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42" name="341 Conector recto"/>
              <p:cNvCxnSpPr/>
              <p:nvPr/>
            </p:nvCxnSpPr>
            <p:spPr bwMode="auto">
              <a:xfrm rot="5400000">
                <a:off x="6693691" y="2926467"/>
                <a:ext cx="53979" cy="158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46" name="345 Conector recto"/>
            <p:cNvCxnSpPr>
              <a:stCxn id="0" idx="3"/>
            </p:cNvCxnSpPr>
            <p:nvPr/>
          </p:nvCxnSpPr>
          <p:spPr bwMode="auto">
            <a:xfrm flipV="1">
              <a:off x="2549525" y="4029075"/>
              <a:ext cx="32385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49" name="348 Conector angular"/>
            <p:cNvCxnSpPr>
              <a:stCxn id="0" idx="1"/>
              <a:endCxn id="0" idx="3"/>
            </p:cNvCxnSpPr>
            <p:nvPr/>
          </p:nvCxnSpPr>
          <p:spPr bwMode="auto">
            <a:xfrm rot="10800000">
              <a:off x="1366838" y="3170238"/>
              <a:ext cx="714375" cy="863600"/>
            </a:xfrm>
            <a:prstGeom prst="bentConnector3">
              <a:avLst>
                <a:gd name="adj1" fmla="val 69478"/>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352" name="351 Rectángulo"/>
            <p:cNvSpPr/>
            <p:nvPr/>
          </p:nvSpPr>
          <p:spPr bwMode="auto">
            <a:xfrm>
              <a:off x="5707694" y="3936365"/>
              <a:ext cx="935993" cy="35997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lang="es-MX" sz="900" b="0" dirty="0" err="1">
                  <a:solidFill>
                    <a:schemeClr val="tx1"/>
                  </a:solidFill>
                  <a:effectLst>
                    <a:outerShdw blurRad="38100" dist="38100" dir="2700000" algn="tl">
                      <a:srgbClr val="000000">
                        <a:alpha val="43137"/>
                      </a:srgbClr>
                    </a:outerShdw>
                  </a:effectLst>
                </a:rPr>
                <a:t>Telemetry</a:t>
              </a:r>
              <a:endParaRPr lang="es-MX" sz="900" b="0" dirty="0">
                <a:solidFill>
                  <a:schemeClr val="tx1"/>
                </a:solidFill>
                <a:effectLst>
                  <a:outerShdw blurRad="38100" dist="38100" dir="2700000" algn="tl">
                    <a:srgbClr val="000000">
                      <a:alpha val="43137"/>
                    </a:srgbClr>
                  </a:outerShdw>
                </a:effectLst>
              </a:endParaRPr>
            </a:p>
            <a:p>
              <a:pPr algn="ctr">
                <a:defRPr/>
              </a:pPr>
              <a:r>
                <a:rPr lang="es-MX" sz="900" b="0" dirty="0" err="1">
                  <a:solidFill>
                    <a:schemeClr val="tx1"/>
                  </a:solidFill>
                  <a:effectLst>
                    <a:outerShdw blurRad="38100" dist="38100" dir="2700000" algn="tl">
                      <a:srgbClr val="000000">
                        <a:alpha val="43137"/>
                      </a:srgbClr>
                    </a:outerShdw>
                  </a:effectLst>
                </a:rPr>
                <a:t>Transmitter</a:t>
              </a:r>
              <a:r>
                <a:rPr lang="es-MX" sz="900" b="0" dirty="0">
                  <a:solidFill>
                    <a:schemeClr val="tx1"/>
                  </a:solidFill>
                  <a:effectLst>
                    <a:outerShdw blurRad="38100" dist="38100" dir="2700000" algn="tl">
                      <a:srgbClr val="000000">
                        <a:alpha val="43137"/>
                      </a:srgbClr>
                    </a:outerShdw>
                  </a:effectLst>
                </a:rPr>
                <a:t> 1</a:t>
              </a:r>
            </a:p>
          </p:txBody>
        </p:sp>
        <p:cxnSp>
          <p:nvCxnSpPr>
            <p:cNvPr id="354" name="353 Conector recto"/>
            <p:cNvCxnSpPr/>
            <p:nvPr/>
          </p:nvCxnSpPr>
          <p:spPr bwMode="auto">
            <a:xfrm flipV="1">
              <a:off x="5083175" y="4010025"/>
              <a:ext cx="611188"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355" name="354 Rectángulo"/>
            <p:cNvSpPr/>
            <p:nvPr/>
          </p:nvSpPr>
          <p:spPr bwMode="auto">
            <a:xfrm>
              <a:off x="7368002" y="4089732"/>
              <a:ext cx="539996" cy="28798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900" b="0" dirty="0">
                  <a:solidFill>
                    <a:schemeClr val="tx1"/>
                  </a:solidFill>
                  <a:effectLst>
                    <a:outerShdw blurRad="38100" dist="38100" dir="2700000" algn="tl">
                      <a:srgbClr val="000000">
                        <a:alpha val="43137"/>
                      </a:srgbClr>
                    </a:outerShdw>
                  </a:effectLst>
                </a:rPr>
                <a:t>TEU 1</a:t>
              </a:r>
            </a:p>
          </p:txBody>
        </p:sp>
        <p:cxnSp>
          <p:nvCxnSpPr>
            <p:cNvPr id="357" name="356 Conector angular"/>
            <p:cNvCxnSpPr/>
            <p:nvPr/>
          </p:nvCxnSpPr>
          <p:spPr bwMode="auto">
            <a:xfrm flipH="1" flipV="1">
              <a:off x="6545263" y="3081338"/>
              <a:ext cx="98425" cy="900112"/>
            </a:xfrm>
            <a:prstGeom prst="bentConnector3">
              <a:avLst>
                <a:gd name="adj1" fmla="val -11149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403" name="375 Grupo"/>
            <p:cNvGrpSpPr>
              <a:grpSpLocks/>
            </p:cNvGrpSpPr>
            <p:nvPr/>
          </p:nvGrpSpPr>
          <p:grpSpPr bwMode="auto">
            <a:xfrm>
              <a:off x="1367252" y="4919362"/>
              <a:ext cx="284441" cy="416796"/>
              <a:chOff x="985551" y="4919259"/>
              <a:chExt cx="284443" cy="416824"/>
            </a:xfrm>
          </p:grpSpPr>
          <p:sp>
            <p:nvSpPr>
              <p:cNvPr id="360" name="359 Rectángulo"/>
              <p:cNvSpPr/>
              <p:nvPr/>
            </p:nvSpPr>
            <p:spPr bwMode="auto">
              <a:xfrm>
                <a:off x="985137" y="4978301"/>
                <a:ext cx="284164" cy="28418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361" name="360 Elipse"/>
              <p:cNvSpPr/>
              <p:nvPr/>
            </p:nvSpPr>
            <p:spPr bwMode="auto">
              <a:xfrm>
                <a:off x="1024824" y="5025929"/>
                <a:ext cx="198439" cy="198451"/>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sp>
            <p:nvSpPr>
              <p:cNvPr id="366" name="365 Rectángulo"/>
              <p:cNvSpPr/>
              <p:nvPr/>
            </p:nvSpPr>
            <p:spPr bwMode="auto">
              <a:xfrm rot="5400000" flipV="1">
                <a:off x="1105786" y="5278361"/>
                <a:ext cx="57154" cy="571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367" name="366 Rectángulo"/>
              <p:cNvSpPr/>
              <p:nvPr/>
            </p:nvSpPr>
            <p:spPr bwMode="auto">
              <a:xfrm rot="5400000" flipV="1">
                <a:off x="1112136" y="4919562"/>
                <a:ext cx="57154" cy="571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grpSp>
        <p:grpSp>
          <p:nvGrpSpPr>
            <p:cNvPr id="140404" name="379 Grupo"/>
            <p:cNvGrpSpPr>
              <a:grpSpLocks/>
            </p:cNvGrpSpPr>
            <p:nvPr/>
          </p:nvGrpSpPr>
          <p:grpSpPr bwMode="auto">
            <a:xfrm>
              <a:off x="1795877" y="5003478"/>
              <a:ext cx="214313" cy="253173"/>
              <a:chOff x="1285852" y="5023258"/>
              <a:chExt cx="214314" cy="253190"/>
            </a:xfrm>
          </p:grpSpPr>
          <p:sp>
            <p:nvSpPr>
              <p:cNvPr id="378" name="377 Rectángulo"/>
              <p:cNvSpPr/>
              <p:nvPr/>
            </p:nvSpPr>
            <p:spPr bwMode="auto">
              <a:xfrm rot="5400000" flipV="1">
                <a:off x="1374337" y="5015644"/>
                <a:ext cx="57154" cy="73025"/>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379" name="378 Rectángulo"/>
              <p:cNvSpPr/>
              <p:nvPr/>
            </p:nvSpPr>
            <p:spPr bwMode="auto">
              <a:xfrm rot="5400000" flipV="1">
                <a:off x="1364018" y="5211714"/>
                <a:ext cx="57154" cy="71438"/>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377" name="376 Rectángulo"/>
              <p:cNvSpPr/>
              <p:nvPr/>
            </p:nvSpPr>
            <p:spPr bwMode="auto">
              <a:xfrm>
                <a:off x="1285438" y="5072796"/>
                <a:ext cx="214313" cy="1428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s-MX" sz="1000" b="0" dirty="0">
                    <a:solidFill>
                      <a:schemeClr val="bg2"/>
                    </a:solidFill>
                  </a:rPr>
                  <a:t>R</a:t>
                </a:r>
              </a:p>
            </p:txBody>
          </p:sp>
        </p:grpSp>
        <p:sp>
          <p:nvSpPr>
            <p:cNvPr id="140405" name="380 CuadroTexto"/>
            <p:cNvSpPr txBox="1">
              <a:spLocks noChangeArrowheads="1"/>
            </p:cNvSpPr>
            <p:nvPr/>
          </p:nvSpPr>
          <p:spPr bwMode="auto">
            <a:xfrm>
              <a:off x="29817" y="2844469"/>
              <a:ext cx="918749" cy="58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CMD</a:t>
              </a:r>
            </a:p>
            <a:p>
              <a:pPr eaLnBrk="1" hangingPunct="1"/>
              <a:r>
                <a:rPr lang="es-MX" sz="800" b="0">
                  <a:solidFill>
                    <a:srgbClr val="000000"/>
                  </a:solidFill>
                </a:rPr>
                <a:t>HORIZONTAL</a:t>
              </a:r>
            </a:p>
            <a:p>
              <a:pPr eaLnBrk="1" hangingPunct="1"/>
              <a:r>
                <a:rPr lang="es-MX" sz="800" b="0">
                  <a:solidFill>
                    <a:srgbClr val="000000"/>
                  </a:solidFill>
                </a:rPr>
                <a:t>TLM</a:t>
              </a:r>
            </a:p>
            <a:p>
              <a:pPr eaLnBrk="1" hangingPunct="1"/>
              <a:r>
                <a:rPr lang="es-MX" sz="800" b="0">
                  <a:solidFill>
                    <a:srgbClr val="000000"/>
                  </a:solidFill>
                </a:rPr>
                <a:t>VERTICAL</a:t>
              </a:r>
            </a:p>
          </p:txBody>
        </p:sp>
        <p:sp>
          <p:nvSpPr>
            <p:cNvPr id="140406" name="381 CuadroTexto"/>
            <p:cNvSpPr txBox="1">
              <a:spLocks noChangeArrowheads="1"/>
            </p:cNvSpPr>
            <p:nvPr/>
          </p:nvSpPr>
          <p:spPr bwMode="auto">
            <a:xfrm>
              <a:off x="682693" y="3286338"/>
              <a:ext cx="817494" cy="3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DEPLOYED OMNI</a:t>
              </a:r>
            </a:p>
          </p:txBody>
        </p:sp>
        <p:cxnSp>
          <p:nvCxnSpPr>
            <p:cNvPr id="393" name="392 Conector angular"/>
            <p:cNvCxnSpPr>
              <a:stCxn id="367" idx="1"/>
              <a:endCxn id="0" idx="3"/>
            </p:cNvCxnSpPr>
            <p:nvPr/>
          </p:nvCxnSpPr>
          <p:spPr bwMode="auto">
            <a:xfrm rot="16200000" flipV="1">
              <a:off x="608012" y="4003676"/>
              <a:ext cx="1674813" cy="157162"/>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96" name="395 Conector recto"/>
            <p:cNvCxnSpPr>
              <a:stCxn id="360" idx="3"/>
              <a:endCxn id="377" idx="1"/>
            </p:cNvCxnSpPr>
            <p:nvPr/>
          </p:nvCxnSpPr>
          <p:spPr bwMode="auto">
            <a:xfrm>
              <a:off x="1651000" y="5121275"/>
              <a:ext cx="14446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98" name="397 Conector recto"/>
            <p:cNvCxnSpPr>
              <a:stCxn id="377" idx="3"/>
              <a:endCxn id="0" idx="1"/>
            </p:cNvCxnSpPr>
            <p:nvPr/>
          </p:nvCxnSpPr>
          <p:spPr bwMode="auto">
            <a:xfrm>
              <a:off x="2009775" y="5124450"/>
              <a:ext cx="1428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400" name="399 Rectángulo"/>
            <p:cNvSpPr/>
            <p:nvPr/>
          </p:nvSpPr>
          <p:spPr bwMode="auto">
            <a:xfrm>
              <a:off x="1285875" y="4521200"/>
              <a:ext cx="1500188" cy="1000125"/>
            </a:xfrm>
            <a:prstGeom prst="rect">
              <a:avLst/>
            </a:prstGeom>
            <a:noFill/>
            <a:ln w="19050">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401" name="400 Rectángulo"/>
            <p:cNvSpPr/>
            <p:nvPr/>
          </p:nvSpPr>
          <p:spPr bwMode="auto">
            <a:xfrm>
              <a:off x="2714625" y="4532313"/>
              <a:ext cx="107950" cy="971550"/>
            </a:xfrm>
            <a:prstGeom prst="rect">
              <a:avLst/>
            </a:prstGeom>
            <a:solidFill>
              <a:srgbClr val="FFFFFF"/>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cxnSp>
          <p:nvCxnSpPr>
            <p:cNvPr id="351" name="350 Conector recto"/>
            <p:cNvCxnSpPr>
              <a:stCxn id="0" idx="3"/>
            </p:cNvCxnSpPr>
            <p:nvPr/>
          </p:nvCxnSpPr>
          <p:spPr bwMode="auto">
            <a:xfrm flipV="1">
              <a:off x="2620963" y="5129213"/>
              <a:ext cx="246062"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402" name="401 Rectángulo"/>
            <p:cNvSpPr/>
            <p:nvPr/>
          </p:nvSpPr>
          <p:spPr bwMode="auto">
            <a:xfrm rot="5400000" flipV="1">
              <a:off x="1319212" y="5092701"/>
              <a:ext cx="55563" cy="555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403" name="402 Rectángulo"/>
            <p:cNvSpPr/>
            <p:nvPr/>
          </p:nvSpPr>
          <p:spPr bwMode="auto">
            <a:xfrm rot="5400000" flipV="1">
              <a:off x="1657350" y="5092700"/>
              <a:ext cx="57150" cy="571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cxnSp>
          <p:nvCxnSpPr>
            <p:cNvPr id="405" name="404 Conector recto de flecha"/>
            <p:cNvCxnSpPr/>
            <p:nvPr/>
          </p:nvCxnSpPr>
          <p:spPr bwMode="auto">
            <a:xfrm rot="10800000" flipV="1">
              <a:off x="1066800" y="5124450"/>
              <a:ext cx="252413"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407" name="406 Forma"/>
            <p:cNvCxnSpPr>
              <a:stCxn id="366" idx="3"/>
            </p:cNvCxnSpPr>
            <p:nvPr/>
          </p:nvCxnSpPr>
          <p:spPr bwMode="auto">
            <a:xfrm rot="5400000">
              <a:off x="1253332" y="5166519"/>
              <a:ext cx="93662" cy="431800"/>
            </a:xfrm>
            <a:prstGeom prst="bentConnector2">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140417" name="407 CuadroTexto"/>
            <p:cNvSpPr txBox="1">
              <a:spLocks noChangeArrowheads="1"/>
            </p:cNvSpPr>
            <p:nvPr/>
          </p:nvSpPr>
          <p:spPr bwMode="auto">
            <a:xfrm>
              <a:off x="0" y="4786434"/>
              <a:ext cx="1275936" cy="46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EL NULL PORT (C BAND HORIZONTAL TRANSMIT FEEDS)</a:t>
              </a:r>
            </a:p>
          </p:txBody>
        </p:sp>
        <p:sp>
          <p:nvSpPr>
            <p:cNvPr id="140418" name="408 CuadroTexto"/>
            <p:cNvSpPr txBox="1">
              <a:spLocks noChangeArrowheads="1"/>
            </p:cNvSpPr>
            <p:nvPr/>
          </p:nvSpPr>
          <p:spPr bwMode="auto">
            <a:xfrm>
              <a:off x="0" y="5215033"/>
              <a:ext cx="1133061" cy="46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AZ NULL PORT (C BAND  VERTICAL TRANSMIT FEEDS)</a:t>
              </a:r>
            </a:p>
          </p:txBody>
        </p:sp>
        <p:grpSp>
          <p:nvGrpSpPr>
            <p:cNvPr id="140419" name="409 Grupo"/>
            <p:cNvGrpSpPr>
              <a:grpSpLocks/>
            </p:cNvGrpSpPr>
            <p:nvPr/>
          </p:nvGrpSpPr>
          <p:grpSpPr bwMode="auto">
            <a:xfrm>
              <a:off x="5510628" y="3837927"/>
              <a:ext cx="61498" cy="328682"/>
              <a:chOff x="6699250" y="2625173"/>
              <a:chExt cx="61498" cy="328704"/>
            </a:xfrm>
          </p:grpSpPr>
          <p:cxnSp>
            <p:nvCxnSpPr>
              <p:cNvPr id="411" name="410 Conector recto"/>
              <p:cNvCxnSpPr/>
              <p:nvPr/>
            </p:nvCxnSpPr>
            <p:spPr bwMode="auto">
              <a:xfrm rot="16200000" flipH="1">
                <a:off x="6694864" y="2671070"/>
                <a:ext cx="52392"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2" name="411 Conector recto"/>
              <p:cNvCxnSpPr/>
              <p:nvPr/>
            </p:nvCxnSpPr>
            <p:spPr bwMode="auto">
              <a:xfrm rot="10800000" flipH="1">
                <a:off x="6698835" y="2706789"/>
                <a:ext cx="44450" cy="53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3" name="412 Conector recto"/>
              <p:cNvCxnSpPr/>
              <p:nvPr/>
            </p:nvCxnSpPr>
            <p:spPr bwMode="auto">
              <a:xfrm rot="16200000" flipH="1">
                <a:off x="6694070" y="2751244"/>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4" name="413 Conector recto"/>
              <p:cNvCxnSpPr/>
              <p:nvPr/>
            </p:nvCxnSpPr>
            <p:spPr bwMode="auto">
              <a:xfrm rot="10800000" flipH="1">
                <a:off x="6698835" y="2784582"/>
                <a:ext cx="44450" cy="5239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15" name="414 Conector recto"/>
              <p:cNvCxnSpPr/>
              <p:nvPr/>
            </p:nvCxnSpPr>
            <p:spPr bwMode="auto">
              <a:xfrm rot="5400000">
                <a:off x="6672639" y="2652017"/>
                <a:ext cx="53979"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16" name="415 Conector recto"/>
              <p:cNvCxnSpPr/>
              <p:nvPr/>
            </p:nvCxnSpPr>
            <p:spPr bwMode="auto">
              <a:xfrm rot="16200000" flipH="1">
                <a:off x="6711532" y="2836975"/>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7" name="416 Conector recto"/>
              <p:cNvCxnSpPr/>
              <p:nvPr/>
            </p:nvCxnSpPr>
            <p:spPr bwMode="auto">
              <a:xfrm rot="10800000" flipH="1">
                <a:off x="6716297" y="2870312"/>
                <a:ext cx="44450" cy="5080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18" name="417 Conector recto"/>
              <p:cNvCxnSpPr/>
              <p:nvPr/>
            </p:nvCxnSpPr>
            <p:spPr bwMode="auto">
              <a:xfrm rot="5400000">
                <a:off x="6693276" y="2926673"/>
                <a:ext cx="53979"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19" name="418 Rectángulo"/>
            <p:cNvSpPr/>
            <p:nvPr/>
          </p:nvSpPr>
          <p:spPr bwMode="auto">
            <a:xfrm>
              <a:off x="5850569" y="5030549"/>
              <a:ext cx="935993" cy="35997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lang="es-MX" sz="900" b="0" dirty="0" err="1">
                  <a:solidFill>
                    <a:schemeClr val="tx1"/>
                  </a:solidFill>
                  <a:effectLst>
                    <a:outerShdw blurRad="38100" dist="38100" dir="2700000" algn="tl">
                      <a:srgbClr val="000000">
                        <a:alpha val="43137"/>
                      </a:srgbClr>
                    </a:outerShdw>
                  </a:effectLst>
                </a:rPr>
                <a:t>Telemetry</a:t>
              </a:r>
              <a:endParaRPr lang="es-MX" sz="900" b="0" dirty="0">
                <a:solidFill>
                  <a:schemeClr val="tx1"/>
                </a:solidFill>
                <a:effectLst>
                  <a:outerShdw blurRad="38100" dist="38100" dir="2700000" algn="tl">
                    <a:srgbClr val="000000">
                      <a:alpha val="43137"/>
                    </a:srgbClr>
                  </a:outerShdw>
                </a:effectLst>
              </a:endParaRPr>
            </a:p>
            <a:p>
              <a:pPr algn="ctr">
                <a:defRPr/>
              </a:pPr>
              <a:r>
                <a:rPr lang="es-MX" sz="900" b="0" dirty="0" err="1">
                  <a:solidFill>
                    <a:schemeClr val="tx1"/>
                  </a:solidFill>
                  <a:effectLst>
                    <a:outerShdw blurRad="38100" dist="38100" dir="2700000" algn="tl">
                      <a:srgbClr val="000000">
                        <a:alpha val="43137"/>
                      </a:srgbClr>
                    </a:outerShdw>
                  </a:effectLst>
                </a:rPr>
                <a:t>Transmitter</a:t>
              </a:r>
              <a:r>
                <a:rPr lang="es-MX" sz="900" b="0" dirty="0">
                  <a:solidFill>
                    <a:schemeClr val="tx1"/>
                  </a:solidFill>
                  <a:effectLst>
                    <a:outerShdw blurRad="38100" dist="38100" dir="2700000" algn="tl">
                      <a:srgbClr val="000000">
                        <a:alpha val="43137"/>
                      </a:srgbClr>
                    </a:outerShdw>
                  </a:effectLst>
                </a:rPr>
                <a:t> 2</a:t>
              </a:r>
            </a:p>
          </p:txBody>
        </p:sp>
        <p:grpSp>
          <p:nvGrpSpPr>
            <p:cNvPr id="140423" name="419 Grupo"/>
            <p:cNvGrpSpPr>
              <a:grpSpLocks/>
            </p:cNvGrpSpPr>
            <p:nvPr/>
          </p:nvGrpSpPr>
          <p:grpSpPr bwMode="auto">
            <a:xfrm>
              <a:off x="5500688" y="4947847"/>
              <a:ext cx="61498" cy="328682"/>
              <a:chOff x="6699250" y="2625173"/>
              <a:chExt cx="61498" cy="328704"/>
            </a:xfrm>
          </p:grpSpPr>
          <p:cxnSp>
            <p:nvCxnSpPr>
              <p:cNvPr id="421" name="420 Conector recto"/>
              <p:cNvCxnSpPr/>
              <p:nvPr/>
            </p:nvCxnSpPr>
            <p:spPr bwMode="auto">
              <a:xfrm rot="16200000" flipH="1">
                <a:off x="6695279" y="2670813"/>
                <a:ext cx="52391"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2" name="421 Conector recto"/>
              <p:cNvCxnSpPr/>
              <p:nvPr/>
            </p:nvCxnSpPr>
            <p:spPr bwMode="auto">
              <a:xfrm rot="10800000" flipH="1">
                <a:off x="6699250" y="2706531"/>
                <a:ext cx="44450" cy="53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23" name="422 Conector recto"/>
              <p:cNvCxnSpPr/>
              <p:nvPr/>
            </p:nvCxnSpPr>
            <p:spPr bwMode="auto">
              <a:xfrm rot="16200000" flipH="1">
                <a:off x="6694485" y="2750987"/>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4" name="423 Conector recto"/>
              <p:cNvCxnSpPr/>
              <p:nvPr/>
            </p:nvCxnSpPr>
            <p:spPr bwMode="auto">
              <a:xfrm rot="10800000" flipH="1">
                <a:off x="6699250" y="2784325"/>
                <a:ext cx="44450" cy="5239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25" name="424 Conector recto"/>
              <p:cNvCxnSpPr/>
              <p:nvPr/>
            </p:nvCxnSpPr>
            <p:spPr bwMode="auto">
              <a:xfrm rot="5400000">
                <a:off x="6673054" y="2651760"/>
                <a:ext cx="53979"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6" name="425 Conector recto"/>
              <p:cNvCxnSpPr/>
              <p:nvPr/>
            </p:nvCxnSpPr>
            <p:spPr bwMode="auto">
              <a:xfrm rot="16200000" flipH="1">
                <a:off x="6711947" y="2836718"/>
                <a:ext cx="53979" cy="4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7" name="426 Conector recto"/>
              <p:cNvCxnSpPr/>
              <p:nvPr/>
            </p:nvCxnSpPr>
            <p:spPr bwMode="auto">
              <a:xfrm rot="10800000" flipH="1">
                <a:off x="6716712" y="2870055"/>
                <a:ext cx="44450" cy="50803"/>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28" name="427 Conector recto"/>
              <p:cNvCxnSpPr/>
              <p:nvPr/>
            </p:nvCxnSpPr>
            <p:spPr bwMode="auto">
              <a:xfrm rot="5400000">
                <a:off x="6693691" y="2926415"/>
                <a:ext cx="53979" cy="158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30" name="429 Conector recto"/>
            <p:cNvCxnSpPr/>
            <p:nvPr/>
          </p:nvCxnSpPr>
          <p:spPr bwMode="auto">
            <a:xfrm flipV="1">
              <a:off x="5072063" y="5116513"/>
              <a:ext cx="77787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431" name="430 Rectángulo"/>
            <p:cNvSpPr/>
            <p:nvPr/>
          </p:nvSpPr>
          <p:spPr bwMode="auto">
            <a:xfrm>
              <a:off x="4786313" y="5643632"/>
              <a:ext cx="142875" cy="539963"/>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36000" rIns="0" anchor="ctr">
              <a:normAutofit/>
            </a:bodyPr>
            <a:lstStyle/>
            <a:p>
              <a:pPr>
                <a:defRPr/>
              </a:pPr>
              <a:r>
                <a:rPr lang="es-MX" sz="1000" b="0" dirty="0">
                  <a:solidFill>
                    <a:schemeClr val="tx1"/>
                  </a:solidFill>
                  <a:effectLst>
                    <a:outerShdw blurRad="38100" dist="38100" dir="2700000" algn="tl">
                      <a:srgbClr val="000000">
                        <a:alpha val="43137"/>
                      </a:srgbClr>
                    </a:outerShdw>
                  </a:effectLst>
                </a:rPr>
                <a:t>H</a:t>
              </a:r>
            </a:p>
          </p:txBody>
        </p:sp>
        <p:cxnSp>
          <p:nvCxnSpPr>
            <p:cNvPr id="435" name="434 Conector angular"/>
            <p:cNvCxnSpPr/>
            <p:nvPr/>
          </p:nvCxnSpPr>
          <p:spPr bwMode="auto">
            <a:xfrm flipV="1">
              <a:off x="4929188" y="4213225"/>
              <a:ext cx="777875" cy="1511300"/>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37" name="436 Conector angular"/>
            <p:cNvCxnSpPr/>
            <p:nvPr/>
          </p:nvCxnSpPr>
          <p:spPr bwMode="auto">
            <a:xfrm rot="10800000" flipV="1">
              <a:off x="4929188" y="5300663"/>
              <a:ext cx="920750" cy="792162"/>
            </a:xfrm>
            <a:prstGeom prst="bentConnector3">
              <a:avLst>
                <a:gd name="adj1" fmla="val 18717"/>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40" name="439 Forma"/>
            <p:cNvCxnSpPr/>
            <p:nvPr/>
          </p:nvCxnSpPr>
          <p:spPr bwMode="auto">
            <a:xfrm>
              <a:off x="6545263" y="3000375"/>
              <a:ext cx="241300" cy="2087563"/>
            </a:xfrm>
            <a:prstGeom prst="bentConnector3">
              <a:avLst>
                <a:gd name="adj1" fmla="val 128876"/>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45" name="444 Conector angular"/>
            <p:cNvCxnSpPr/>
            <p:nvPr/>
          </p:nvCxnSpPr>
          <p:spPr bwMode="auto">
            <a:xfrm>
              <a:off x="6546850" y="1871663"/>
              <a:ext cx="96838" cy="2195512"/>
            </a:xfrm>
            <a:prstGeom prst="bentConnector3">
              <a:avLst>
                <a:gd name="adj1" fmla="val 419699"/>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49" name="448 Conector angular"/>
            <p:cNvCxnSpPr/>
            <p:nvPr/>
          </p:nvCxnSpPr>
          <p:spPr bwMode="auto">
            <a:xfrm flipH="1" flipV="1">
              <a:off x="6546850" y="1949450"/>
              <a:ext cx="239713" cy="3203575"/>
            </a:xfrm>
            <a:prstGeom prst="bentConnector3">
              <a:avLst>
                <a:gd name="adj1" fmla="val -9970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56" name="455 Conector recto"/>
            <p:cNvCxnSpPr/>
            <p:nvPr/>
          </p:nvCxnSpPr>
          <p:spPr bwMode="auto">
            <a:xfrm>
              <a:off x="6643688" y="4165600"/>
              <a:ext cx="72390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457" name="456 Rectángulo"/>
            <p:cNvSpPr/>
            <p:nvPr/>
          </p:nvSpPr>
          <p:spPr bwMode="auto">
            <a:xfrm>
              <a:off x="7572375" y="5119611"/>
              <a:ext cx="539996" cy="28798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900" b="0" dirty="0">
                  <a:solidFill>
                    <a:schemeClr val="tx1"/>
                  </a:solidFill>
                  <a:effectLst>
                    <a:outerShdw blurRad="38100" dist="38100" dir="2700000" algn="tl">
                      <a:srgbClr val="000000">
                        <a:alpha val="43137"/>
                      </a:srgbClr>
                    </a:outerShdw>
                  </a:effectLst>
                </a:rPr>
                <a:t>TEU 2</a:t>
              </a:r>
            </a:p>
          </p:txBody>
        </p:sp>
        <p:cxnSp>
          <p:nvCxnSpPr>
            <p:cNvPr id="459" name="458 Conector angular"/>
            <p:cNvCxnSpPr/>
            <p:nvPr/>
          </p:nvCxnSpPr>
          <p:spPr bwMode="auto">
            <a:xfrm>
              <a:off x="6643688" y="4240213"/>
              <a:ext cx="928687" cy="936625"/>
            </a:xfrm>
            <a:prstGeom prst="bentConnector3">
              <a:avLst>
                <a:gd name="adj1" fmla="val 67124"/>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62" name="461 Conector angular"/>
            <p:cNvCxnSpPr/>
            <p:nvPr/>
          </p:nvCxnSpPr>
          <p:spPr bwMode="auto">
            <a:xfrm flipV="1">
              <a:off x="6786563" y="4329113"/>
              <a:ext cx="581025" cy="900112"/>
            </a:xfrm>
            <a:prstGeom prst="bentConnector3">
              <a:avLst>
                <a:gd name="adj1" fmla="val 61966"/>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66" name="465 Conector recto"/>
            <p:cNvCxnSpPr/>
            <p:nvPr/>
          </p:nvCxnSpPr>
          <p:spPr bwMode="auto">
            <a:xfrm>
              <a:off x="6786563" y="5335588"/>
              <a:ext cx="785812"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68" name="467 Conector angular"/>
            <p:cNvCxnSpPr/>
            <p:nvPr/>
          </p:nvCxnSpPr>
          <p:spPr bwMode="auto">
            <a:xfrm rot="10800000" flipV="1">
              <a:off x="1143000" y="5715000"/>
              <a:ext cx="3643313" cy="285750"/>
            </a:xfrm>
            <a:prstGeom prst="bentConnector3">
              <a:avLst>
                <a:gd name="adj1" fmla="val 7919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471" name="470 Conector angular"/>
            <p:cNvCxnSpPr/>
            <p:nvPr/>
          </p:nvCxnSpPr>
          <p:spPr bwMode="auto">
            <a:xfrm rot="10800000" flipV="1">
              <a:off x="1643063" y="6072188"/>
              <a:ext cx="3143250" cy="214312"/>
            </a:xfrm>
            <a:prstGeom prst="bentConnector3">
              <a:avLst>
                <a:gd name="adj1" fmla="val 5000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140442" name="471 CuadroTexto"/>
            <p:cNvSpPr txBox="1">
              <a:spLocks noChangeArrowheads="1"/>
            </p:cNvSpPr>
            <p:nvPr/>
          </p:nvSpPr>
          <p:spPr bwMode="auto">
            <a:xfrm>
              <a:off x="214313" y="5886505"/>
              <a:ext cx="1000125" cy="21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R1 HORIZONTAL</a:t>
              </a:r>
            </a:p>
          </p:txBody>
        </p:sp>
        <p:sp>
          <p:nvSpPr>
            <p:cNvPr id="140443" name="472 CuadroTexto"/>
            <p:cNvSpPr txBox="1">
              <a:spLocks noChangeArrowheads="1"/>
            </p:cNvSpPr>
            <p:nvPr/>
          </p:nvSpPr>
          <p:spPr bwMode="auto">
            <a:xfrm>
              <a:off x="857250" y="6172350"/>
              <a:ext cx="1000125" cy="21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R3 VERTICAL</a:t>
              </a:r>
            </a:p>
          </p:txBody>
        </p:sp>
        <p:sp>
          <p:nvSpPr>
            <p:cNvPr id="474" name="473 Elipse"/>
            <p:cNvSpPr/>
            <p:nvPr/>
          </p:nvSpPr>
          <p:spPr bwMode="auto">
            <a:xfrm>
              <a:off x="2357438" y="6175375"/>
              <a:ext cx="215900" cy="2159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4800" tIns="72000" anchor="ctr"/>
            <a:lstStyle/>
            <a:p>
              <a:pPr algn="ctr">
                <a:defRPr/>
              </a:pPr>
              <a:r>
                <a:rPr lang="es-MX" sz="1000" dirty="0">
                  <a:solidFill>
                    <a:schemeClr val="bg2"/>
                  </a:solidFill>
                </a:rPr>
                <a:t>S</a:t>
              </a:r>
            </a:p>
          </p:txBody>
        </p:sp>
        <p:cxnSp>
          <p:nvCxnSpPr>
            <p:cNvPr id="475" name="474 Conector recto"/>
            <p:cNvCxnSpPr/>
            <p:nvPr/>
          </p:nvCxnSpPr>
          <p:spPr bwMode="auto">
            <a:xfrm rot="16200000" flipV="1">
              <a:off x="2395537" y="6081713"/>
              <a:ext cx="18097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446" name="475 Grupo"/>
            <p:cNvGrpSpPr>
              <a:grpSpLocks/>
            </p:cNvGrpSpPr>
            <p:nvPr/>
          </p:nvGrpSpPr>
          <p:grpSpPr bwMode="auto">
            <a:xfrm>
              <a:off x="2315817" y="5965941"/>
              <a:ext cx="322524" cy="49139"/>
              <a:chOff x="4500563" y="2226910"/>
              <a:chExt cx="322526" cy="49142"/>
            </a:xfrm>
          </p:grpSpPr>
          <p:cxnSp>
            <p:nvCxnSpPr>
              <p:cNvPr id="477" name="476 Conector recto"/>
              <p:cNvCxnSpPr/>
              <p:nvPr/>
            </p:nvCxnSpPr>
            <p:spPr bwMode="auto">
              <a:xfrm rot="10800000" flipH="1">
                <a:off x="4542184" y="2231557"/>
                <a:ext cx="52387"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8" name="477 Conector recto"/>
              <p:cNvCxnSpPr/>
              <p:nvPr/>
            </p:nvCxnSpPr>
            <p:spPr bwMode="auto">
              <a:xfrm rot="5400000" flipH="1">
                <a:off x="4586633" y="2226795"/>
                <a:ext cx="44453" cy="53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479" name="478 Conector recto"/>
              <p:cNvCxnSpPr/>
              <p:nvPr/>
            </p:nvCxnSpPr>
            <p:spPr bwMode="auto">
              <a:xfrm rot="10800000" flipH="1">
                <a:off x="4621560" y="2231557"/>
                <a:ext cx="53975"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0" name="479 Conector recto"/>
              <p:cNvCxnSpPr/>
              <p:nvPr/>
            </p:nvCxnSpPr>
            <p:spPr bwMode="auto">
              <a:xfrm rot="5400000" flipH="1">
                <a:off x="4662834" y="2228383"/>
                <a:ext cx="44453" cy="508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81" name="480 Conector recto"/>
              <p:cNvCxnSpPr/>
              <p:nvPr/>
            </p:nvCxnSpPr>
            <p:spPr bwMode="auto">
              <a:xfrm>
                <a:off x="4500909" y="2274422"/>
                <a:ext cx="5397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481 Conector recto"/>
              <p:cNvCxnSpPr/>
              <p:nvPr/>
            </p:nvCxnSpPr>
            <p:spPr bwMode="auto">
              <a:xfrm rot="10800000" flipH="1">
                <a:off x="4700935" y="2226794"/>
                <a:ext cx="53975" cy="4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3" name="482 Conector recto"/>
              <p:cNvCxnSpPr/>
              <p:nvPr/>
            </p:nvCxnSpPr>
            <p:spPr bwMode="auto">
              <a:xfrm rot="5400000" flipH="1">
                <a:off x="4736653" y="2222826"/>
                <a:ext cx="44453" cy="52387"/>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84" name="483 Conector recto"/>
              <p:cNvCxnSpPr/>
              <p:nvPr/>
            </p:nvCxnSpPr>
            <p:spPr bwMode="auto">
              <a:xfrm>
                <a:off x="4769198" y="2266484"/>
                <a:ext cx="53975" cy="158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86" name="485 Conector recto"/>
            <p:cNvCxnSpPr/>
            <p:nvPr/>
          </p:nvCxnSpPr>
          <p:spPr bwMode="auto">
            <a:xfrm rot="5400000">
              <a:off x="1588294" y="1269207"/>
              <a:ext cx="25082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87" name="486 Conector recto"/>
            <p:cNvCxnSpPr/>
            <p:nvPr/>
          </p:nvCxnSpPr>
          <p:spPr bwMode="auto">
            <a:xfrm rot="5400000">
              <a:off x="6967537" y="1268413"/>
              <a:ext cx="252413"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89" name="488 Conector recto de flecha"/>
            <p:cNvCxnSpPr/>
            <p:nvPr/>
          </p:nvCxnSpPr>
          <p:spPr bwMode="auto">
            <a:xfrm>
              <a:off x="928688" y="1285875"/>
              <a:ext cx="785812" cy="1588"/>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491" name="490 Conector recto de flecha"/>
            <p:cNvCxnSpPr/>
            <p:nvPr/>
          </p:nvCxnSpPr>
          <p:spPr bwMode="auto">
            <a:xfrm>
              <a:off x="1714500" y="1285875"/>
              <a:ext cx="5357813" cy="1588"/>
            </a:xfrm>
            <a:prstGeom prst="straightConnector1">
              <a:avLst/>
            </a:prstGeom>
            <a:ln w="19050">
              <a:solidFill>
                <a:srgbClr val="C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493" name="492 Conector recto de flecha"/>
            <p:cNvCxnSpPr/>
            <p:nvPr/>
          </p:nvCxnSpPr>
          <p:spPr bwMode="auto">
            <a:xfrm rot="10800000">
              <a:off x="7113588" y="1285875"/>
              <a:ext cx="611187" cy="1588"/>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140452" name="494 CuadroTexto"/>
            <p:cNvSpPr txBox="1">
              <a:spLocks noChangeArrowheads="1"/>
            </p:cNvSpPr>
            <p:nvPr/>
          </p:nvSpPr>
          <p:spPr bwMode="auto">
            <a:xfrm>
              <a:off x="213930" y="1165085"/>
              <a:ext cx="785781" cy="23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900" b="0">
                  <a:solidFill>
                    <a:srgbClr val="000000"/>
                  </a:solidFill>
                </a:rPr>
                <a:t>ANTENNA</a:t>
              </a:r>
            </a:p>
          </p:txBody>
        </p:sp>
        <p:sp>
          <p:nvSpPr>
            <p:cNvPr id="140453" name="495 CuadroTexto"/>
            <p:cNvSpPr txBox="1">
              <a:spLocks noChangeArrowheads="1"/>
            </p:cNvSpPr>
            <p:nvPr/>
          </p:nvSpPr>
          <p:spPr bwMode="auto">
            <a:xfrm>
              <a:off x="3315974" y="1101725"/>
              <a:ext cx="2285968" cy="23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COMMUNICATIONS REPEATER</a:t>
              </a:r>
            </a:p>
          </p:txBody>
        </p:sp>
        <p:sp>
          <p:nvSpPr>
            <p:cNvPr id="140454" name="496 CuadroTexto"/>
            <p:cNvSpPr txBox="1">
              <a:spLocks noChangeArrowheads="1"/>
            </p:cNvSpPr>
            <p:nvPr/>
          </p:nvSpPr>
          <p:spPr bwMode="auto">
            <a:xfrm>
              <a:off x="7663691" y="1173158"/>
              <a:ext cx="1357249" cy="23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900" b="0">
                  <a:solidFill>
                    <a:srgbClr val="000000"/>
                  </a:solidFill>
                </a:rPr>
                <a:t>DIGITAL EQUIPMENT</a:t>
              </a:r>
            </a:p>
          </p:txBody>
        </p:sp>
        <p:grpSp>
          <p:nvGrpSpPr>
            <p:cNvPr id="140455" name="519 Grupo"/>
            <p:cNvGrpSpPr>
              <a:grpSpLocks/>
            </p:cNvGrpSpPr>
            <p:nvPr/>
          </p:nvGrpSpPr>
          <p:grpSpPr bwMode="auto">
            <a:xfrm>
              <a:off x="6786563" y="5572199"/>
              <a:ext cx="1785938" cy="923267"/>
              <a:chOff x="7215206" y="5643578"/>
              <a:chExt cx="1785950" cy="923330"/>
            </a:xfrm>
          </p:grpSpPr>
          <p:sp>
            <p:nvSpPr>
              <p:cNvPr id="140457" name="518 CuadroTexto"/>
              <p:cNvSpPr txBox="1">
                <a:spLocks noChangeArrowheads="1"/>
              </p:cNvSpPr>
              <p:nvPr/>
            </p:nvSpPr>
            <p:spPr bwMode="auto">
              <a:xfrm>
                <a:off x="7215206" y="5643578"/>
                <a:ext cx="17859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b="1">
                    <a:solidFill>
                      <a:schemeClr val="tx1"/>
                    </a:solidFill>
                    <a:latin typeface="Arial" charset="0"/>
                  </a:defRPr>
                </a:lvl1pPr>
                <a:lvl2pPr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lvl="1" eaLnBrk="1" hangingPunct="1"/>
                <a:r>
                  <a:rPr lang="es-MX" sz="900" b="0">
                    <a:solidFill>
                      <a:srgbClr val="000000"/>
                    </a:solidFill>
                  </a:rPr>
                  <a:t>TEST COUPLER</a:t>
                </a:r>
              </a:p>
              <a:p>
                <a:pPr lvl="1" eaLnBrk="1" hangingPunct="1"/>
                <a:endParaRPr lang="es-MX" sz="900" b="0">
                  <a:solidFill>
                    <a:srgbClr val="000000"/>
                  </a:solidFill>
                </a:endParaRPr>
              </a:p>
              <a:p>
                <a:pPr lvl="1" eaLnBrk="1" hangingPunct="1"/>
                <a:r>
                  <a:rPr lang="es-MX" sz="900" b="0">
                    <a:solidFill>
                      <a:srgbClr val="000000"/>
                    </a:solidFill>
                  </a:rPr>
                  <a:t>WAVEGUIDE TO COAX ADAPTER</a:t>
                </a:r>
              </a:p>
              <a:p>
                <a:pPr lvl="1" eaLnBrk="1" hangingPunct="1"/>
                <a:endParaRPr lang="es-MX" sz="900" b="0">
                  <a:solidFill>
                    <a:srgbClr val="000000"/>
                  </a:solidFill>
                </a:endParaRPr>
              </a:p>
              <a:p>
                <a:pPr lvl="1" eaLnBrk="1" hangingPunct="1"/>
                <a:r>
                  <a:rPr lang="es-MX" sz="900" b="0">
                    <a:solidFill>
                      <a:srgbClr val="000000"/>
                    </a:solidFill>
                  </a:rPr>
                  <a:t>COAX ISOLATOR</a:t>
                </a:r>
              </a:p>
            </p:txBody>
          </p:sp>
          <p:grpSp>
            <p:nvGrpSpPr>
              <p:cNvPr id="140458" name="497 Grupo"/>
              <p:cNvGrpSpPr>
                <a:grpSpLocks/>
              </p:cNvGrpSpPr>
              <p:nvPr/>
            </p:nvGrpSpPr>
            <p:grpSpPr bwMode="auto">
              <a:xfrm>
                <a:off x="7392396" y="5674516"/>
                <a:ext cx="180000" cy="183376"/>
                <a:chOff x="2643174" y="2066654"/>
                <a:chExt cx="180000" cy="183376"/>
              </a:xfrm>
            </p:grpSpPr>
            <p:sp>
              <p:nvSpPr>
                <p:cNvPr id="499" name="498 Rectángulo"/>
                <p:cNvSpPr/>
                <p:nvPr/>
              </p:nvSpPr>
              <p:spPr bwMode="auto">
                <a:xfrm>
                  <a:off x="2643785" y="2107085"/>
                  <a:ext cx="179388" cy="107958"/>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500" name="499 Rectángulo"/>
                <p:cNvSpPr/>
                <p:nvPr/>
              </p:nvSpPr>
              <p:spPr bwMode="auto">
                <a:xfrm>
                  <a:off x="2699347" y="2067394"/>
                  <a:ext cx="71438" cy="36516"/>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501" name="500 Rectángulo"/>
                <p:cNvSpPr/>
                <p:nvPr/>
              </p:nvSpPr>
              <p:spPr bwMode="auto">
                <a:xfrm>
                  <a:off x="2699347" y="2213454"/>
                  <a:ext cx="71438" cy="36516"/>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grpSp>
            <p:nvGrpSpPr>
              <p:cNvPr id="140459" name="501 Grupo"/>
              <p:cNvGrpSpPr>
                <a:grpSpLocks/>
              </p:cNvGrpSpPr>
              <p:nvPr/>
            </p:nvGrpSpPr>
            <p:grpSpPr bwMode="auto">
              <a:xfrm flipH="1">
                <a:off x="7273333" y="6030585"/>
                <a:ext cx="432000" cy="108000"/>
                <a:chOff x="1533356" y="2035116"/>
                <a:chExt cx="432000" cy="108000"/>
              </a:xfrm>
            </p:grpSpPr>
            <p:sp>
              <p:nvSpPr>
                <p:cNvPr id="503" name="502 Rectángulo"/>
                <p:cNvSpPr/>
                <p:nvPr/>
              </p:nvSpPr>
              <p:spPr bwMode="auto">
                <a:xfrm>
                  <a:off x="1532943" y="2071926"/>
                  <a:ext cx="323852" cy="46040"/>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504" name="503 Rectángulo"/>
                <p:cNvSpPr/>
                <p:nvPr/>
              </p:nvSpPr>
              <p:spPr bwMode="auto">
                <a:xfrm>
                  <a:off x="1856795" y="2035411"/>
                  <a:ext cx="107951" cy="107957"/>
                </a:xfrm>
                <a:prstGeom prst="rect">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grpSp>
            <p:nvGrpSpPr>
              <p:cNvPr id="140460" name="517 Grupo"/>
              <p:cNvGrpSpPr>
                <a:grpSpLocks noChangeAspect="1"/>
              </p:cNvGrpSpPr>
              <p:nvPr/>
            </p:nvGrpSpPr>
            <p:grpSpPr bwMode="auto">
              <a:xfrm>
                <a:off x="7399703" y="6205143"/>
                <a:ext cx="253686" cy="360000"/>
                <a:chOff x="5749672" y="6043146"/>
                <a:chExt cx="322526" cy="457688"/>
              </a:xfrm>
            </p:grpSpPr>
            <p:grpSp>
              <p:nvGrpSpPr>
                <p:cNvPr id="140461" name="504 Grupo"/>
                <p:cNvGrpSpPr>
                  <a:grpSpLocks/>
                </p:cNvGrpSpPr>
                <p:nvPr/>
              </p:nvGrpSpPr>
              <p:grpSpPr bwMode="auto">
                <a:xfrm>
                  <a:off x="5790220" y="6248834"/>
                  <a:ext cx="252000" cy="252000"/>
                  <a:chOff x="4786314" y="1571612"/>
                  <a:chExt cx="252000" cy="252000"/>
                </a:xfrm>
              </p:grpSpPr>
              <p:sp>
                <p:nvSpPr>
                  <p:cNvPr id="506" name="505 Elipse"/>
                  <p:cNvSpPr/>
                  <p:nvPr/>
                </p:nvSpPr>
                <p:spPr bwMode="auto">
                  <a:xfrm>
                    <a:off x="4785692" y="1572278"/>
                    <a:ext cx="252286" cy="252303"/>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507" name="506 Forma libre"/>
                  <p:cNvSpPr>
                    <a:spLocks noChangeAspect="1"/>
                  </p:cNvSpPr>
                  <p:nvPr/>
                </p:nvSpPr>
                <p:spPr bwMode="auto">
                  <a:xfrm>
                    <a:off x="4820003" y="1620720"/>
                    <a:ext cx="179629" cy="165510"/>
                  </a:xfrm>
                  <a:custGeom>
                    <a:avLst/>
                    <a:gdLst>
                      <a:gd name="connsiteX0" fmla="*/ 51188 w 274553"/>
                      <a:gd name="connsiteY0" fmla="*/ 13960 h 253612"/>
                      <a:gd name="connsiteX1" fmla="*/ 2327 w 274553"/>
                      <a:gd name="connsiteY1" fmla="*/ 125642 h 253612"/>
                      <a:gd name="connsiteX2" fmla="*/ 65149 w 274553"/>
                      <a:gd name="connsiteY2" fmla="*/ 223364 h 253612"/>
                      <a:gd name="connsiteX3" fmla="*/ 162871 w 274553"/>
                      <a:gd name="connsiteY3" fmla="*/ 244305 h 253612"/>
                      <a:gd name="connsiteX4" fmla="*/ 260593 w 274553"/>
                      <a:gd name="connsiteY4" fmla="*/ 167523 h 253612"/>
                      <a:gd name="connsiteX5" fmla="*/ 246633 w 274553"/>
                      <a:gd name="connsiteY5" fmla="*/ 41880 h 253612"/>
                      <a:gd name="connsiteX6" fmla="*/ 169851 w 274553"/>
                      <a:gd name="connsiteY6" fmla="*/ 0 h 25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53" h="253612">
                        <a:moveTo>
                          <a:pt x="51188" y="13960"/>
                        </a:moveTo>
                        <a:cubicBezTo>
                          <a:pt x="25594" y="52350"/>
                          <a:pt x="0" y="90741"/>
                          <a:pt x="2327" y="125642"/>
                        </a:cubicBezTo>
                        <a:cubicBezTo>
                          <a:pt x="4654" y="160543"/>
                          <a:pt x="38392" y="203587"/>
                          <a:pt x="65149" y="223364"/>
                        </a:cubicBezTo>
                        <a:cubicBezTo>
                          <a:pt x="91906" y="243141"/>
                          <a:pt x="130297" y="253612"/>
                          <a:pt x="162871" y="244305"/>
                        </a:cubicBezTo>
                        <a:cubicBezTo>
                          <a:pt x="195445" y="234998"/>
                          <a:pt x="246633" y="201260"/>
                          <a:pt x="260593" y="167523"/>
                        </a:cubicBezTo>
                        <a:cubicBezTo>
                          <a:pt x="274553" y="133786"/>
                          <a:pt x="261757" y="69801"/>
                          <a:pt x="246633" y="41880"/>
                        </a:cubicBezTo>
                        <a:cubicBezTo>
                          <a:pt x="231509" y="13960"/>
                          <a:pt x="200680" y="6980"/>
                          <a:pt x="169851" y="0"/>
                        </a:cubicBezTo>
                      </a:path>
                    </a:pathLst>
                  </a:custGeom>
                  <a:ln w="19050">
                    <a:solidFill>
                      <a:srgbClr val="00000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grpSp>
            <p:cxnSp>
              <p:nvCxnSpPr>
                <p:cNvPr id="508" name="507 Conector recto"/>
                <p:cNvCxnSpPr/>
                <p:nvPr/>
              </p:nvCxnSpPr>
              <p:spPr bwMode="auto">
                <a:xfrm rot="16200000" flipV="1">
                  <a:off x="5829957" y="6158672"/>
                  <a:ext cx="181658"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40463" name="508 Grupo"/>
                <p:cNvGrpSpPr>
                  <a:grpSpLocks/>
                </p:cNvGrpSpPr>
                <p:nvPr/>
              </p:nvGrpSpPr>
              <p:grpSpPr bwMode="auto">
                <a:xfrm>
                  <a:off x="5749672" y="6043146"/>
                  <a:ext cx="322526" cy="49142"/>
                  <a:chOff x="4500563" y="2226910"/>
                  <a:chExt cx="322526" cy="49142"/>
                </a:xfrm>
              </p:grpSpPr>
              <p:cxnSp>
                <p:nvCxnSpPr>
                  <p:cNvPr id="510" name="509 Conector recto"/>
                  <p:cNvCxnSpPr/>
                  <p:nvPr/>
                </p:nvCxnSpPr>
                <p:spPr bwMode="auto">
                  <a:xfrm rot="10800000" flipH="1">
                    <a:off x="4542507" y="2231422"/>
                    <a:ext cx="50458" cy="44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511" name="510 Conector recto"/>
                  <p:cNvCxnSpPr/>
                  <p:nvPr/>
                </p:nvCxnSpPr>
                <p:spPr bwMode="auto">
                  <a:xfrm rot="5400000" flipH="1">
                    <a:off x="4585899" y="2226379"/>
                    <a:ext cx="44405" cy="5449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2" name="511 Conector recto"/>
                  <p:cNvCxnSpPr/>
                  <p:nvPr/>
                </p:nvCxnSpPr>
                <p:spPr bwMode="auto">
                  <a:xfrm rot="10800000" flipH="1">
                    <a:off x="4621221" y="2231422"/>
                    <a:ext cx="52476" cy="44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513" name="512 Conector recto"/>
                  <p:cNvCxnSpPr/>
                  <p:nvPr/>
                </p:nvCxnSpPr>
                <p:spPr bwMode="auto">
                  <a:xfrm rot="5400000" flipH="1">
                    <a:off x="4662594" y="2228396"/>
                    <a:ext cx="44405" cy="50458"/>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14" name="513 Conector recto"/>
                  <p:cNvCxnSpPr/>
                  <p:nvPr/>
                </p:nvCxnSpPr>
                <p:spPr bwMode="auto">
                  <a:xfrm>
                    <a:off x="4500123" y="2273809"/>
                    <a:ext cx="52476" cy="2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5" name="514 Conector recto"/>
                  <p:cNvCxnSpPr/>
                  <p:nvPr/>
                </p:nvCxnSpPr>
                <p:spPr bwMode="auto">
                  <a:xfrm rot="10800000" flipH="1">
                    <a:off x="4699934" y="2227386"/>
                    <a:ext cx="54495" cy="44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516" name="515 Conector recto"/>
                  <p:cNvCxnSpPr/>
                  <p:nvPr/>
                </p:nvCxnSpPr>
                <p:spPr bwMode="auto">
                  <a:xfrm rot="5400000" flipH="1">
                    <a:off x="4736262" y="2223350"/>
                    <a:ext cx="44405" cy="5247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17" name="516 Conector recto"/>
                  <p:cNvCxnSpPr/>
                  <p:nvPr/>
                </p:nvCxnSpPr>
                <p:spPr bwMode="auto">
                  <a:xfrm>
                    <a:off x="4770575" y="2265736"/>
                    <a:ext cx="52476" cy="2018"/>
                  </a:xfrm>
                  <a:prstGeom prst="line">
                    <a:avLst/>
                  </a:prstGeom>
                </p:spPr>
                <p:style>
                  <a:lnRef idx="2">
                    <a:schemeClr val="accent1"/>
                  </a:lnRef>
                  <a:fillRef idx="0">
                    <a:schemeClr val="accent1"/>
                  </a:fillRef>
                  <a:effectRef idx="1">
                    <a:schemeClr val="accent1"/>
                  </a:effectRef>
                  <a:fontRef idx="minor">
                    <a:schemeClr val="tx1"/>
                  </a:fontRef>
                </p:style>
              </p:cxnSp>
            </p:grpSp>
          </p:grpSp>
        </p:grpSp>
        <p:sp>
          <p:nvSpPr>
            <p:cNvPr id="140456" name="520 CuadroTexto"/>
            <p:cNvSpPr txBox="1">
              <a:spLocks noChangeArrowheads="1"/>
            </p:cNvSpPr>
            <p:nvPr/>
          </p:nvSpPr>
          <p:spPr bwMode="auto">
            <a:xfrm>
              <a:off x="785813" y="6448032"/>
              <a:ext cx="1633539" cy="3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800" b="0">
                  <a:solidFill>
                    <a:srgbClr val="000000"/>
                  </a:solidFill>
                </a:rPr>
                <a:t>OUTPUT TO TLM FILTERS</a:t>
              </a:r>
            </a:p>
            <a:p>
              <a:pPr eaLnBrk="1" hangingPunct="1"/>
              <a:r>
                <a:rPr lang="es-MX" sz="800" b="0">
                  <a:solidFill>
                    <a:srgbClr val="000000"/>
                  </a:solidFill>
                </a:rPr>
                <a:t>ON C-BAND OUTPUT MUX</a:t>
              </a:r>
            </a:p>
          </p:txBody>
        </p: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Telemetry</a:t>
            </a:r>
            <a:r>
              <a:rPr lang="es-MX" dirty="0" smtClean="0"/>
              <a:t> </a:t>
            </a:r>
            <a:r>
              <a:rPr lang="es-MX" dirty="0" err="1" smtClean="0"/>
              <a:t>Subsystem</a:t>
            </a:r>
            <a:r>
              <a:rPr lang="es-MX" dirty="0" smtClean="0"/>
              <a:t> Block </a:t>
            </a:r>
            <a:r>
              <a:rPr lang="es-MX" dirty="0" err="1" smtClean="0"/>
              <a:t>Diagram</a:t>
            </a:r>
            <a:endParaRPr lang="es-MX" dirty="0" smtClean="0"/>
          </a:p>
        </p:txBody>
      </p:sp>
      <p:grpSp>
        <p:nvGrpSpPr>
          <p:cNvPr id="141315" name="76 Grupo"/>
          <p:cNvGrpSpPr>
            <a:grpSpLocks noChangeAspect="1"/>
          </p:cNvGrpSpPr>
          <p:nvPr/>
        </p:nvGrpSpPr>
        <p:grpSpPr bwMode="auto">
          <a:xfrm>
            <a:off x="708025" y="1428750"/>
            <a:ext cx="7721600" cy="3643313"/>
            <a:chOff x="1214414" y="1794679"/>
            <a:chExt cx="6643734" cy="3134519"/>
          </a:xfrm>
        </p:grpSpPr>
        <p:sp>
          <p:nvSpPr>
            <p:cNvPr id="3" name="2 Rectángulo"/>
            <p:cNvSpPr/>
            <p:nvPr/>
          </p:nvSpPr>
          <p:spPr bwMode="auto">
            <a:xfrm>
              <a:off x="1214414" y="1928802"/>
              <a:ext cx="1285884" cy="57150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Telemetry</a:t>
              </a:r>
              <a:r>
                <a:rPr lang="es-MX" sz="1200" b="0" dirty="0">
                  <a:solidFill>
                    <a:schemeClr val="tx1"/>
                  </a:solidFill>
                  <a:effectLst>
                    <a:outerShdw blurRad="38100" dist="38100" dir="2700000" algn="tl">
                      <a:srgbClr val="000000">
                        <a:alpha val="43137"/>
                      </a:srgbClr>
                    </a:outerShdw>
                  </a:effectLst>
                </a:rPr>
                <a:t> </a:t>
              </a:r>
              <a:r>
                <a:rPr lang="es-MX" sz="1200" b="0" dirty="0" err="1">
                  <a:solidFill>
                    <a:schemeClr val="tx1"/>
                  </a:solidFill>
                  <a:effectLst>
                    <a:outerShdw blurRad="38100" dist="38100" dir="2700000" algn="tl">
                      <a:srgbClr val="000000">
                        <a:alpha val="43137"/>
                      </a:srgbClr>
                    </a:outerShdw>
                  </a:effectLst>
                </a:rPr>
                <a:t>Transmitter</a:t>
              </a:r>
              <a:r>
                <a:rPr lang="es-MX" sz="1200" b="0" dirty="0">
                  <a:solidFill>
                    <a:schemeClr val="tx1"/>
                  </a:solidFill>
                  <a:effectLst>
                    <a:outerShdw blurRad="38100" dist="38100" dir="2700000" algn="tl">
                      <a:srgbClr val="000000">
                        <a:alpha val="43137"/>
                      </a:srgbClr>
                    </a:outerShdw>
                  </a:effectLst>
                </a:rPr>
                <a:t> 1</a:t>
              </a:r>
            </a:p>
          </p:txBody>
        </p:sp>
        <p:sp>
          <p:nvSpPr>
            <p:cNvPr id="4" name="3 Rectángulo"/>
            <p:cNvSpPr/>
            <p:nvPr/>
          </p:nvSpPr>
          <p:spPr bwMode="auto">
            <a:xfrm>
              <a:off x="1214414" y="4214818"/>
              <a:ext cx="1285884" cy="57150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Telemetry</a:t>
              </a:r>
              <a:r>
                <a:rPr lang="es-MX" sz="1200" b="0" dirty="0">
                  <a:solidFill>
                    <a:schemeClr val="tx1"/>
                  </a:solidFill>
                  <a:effectLst>
                    <a:outerShdw blurRad="38100" dist="38100" dir="2700000" algn="tl">
                      <a:srgbClr val="000000">
                        <a:alpha val="43137"/>
                      </a:srgbClr>
                    </a:outerShdw>
                  </a:effectLst>
                </a:rPr>
                <a:t> </a:t>
              </a:r>
              <a:r>
                <a:rPr lang="es-MX" sz="1200" b="0" dirty="0" err="1">
                  <a:solidFill>
                    <a:schemeClr val="tx1"/>
                  </a:solidFill>
                  <a:effectLst>
                    <a:outerShdw blurRad="38100" dist="38100" dir="2700000" algn="tl">
                      <a:srgbClr val="000000">
                        <a:alpha val="43137"/>
                      </a:srgbClr>
                    </a:outerShdw>
                  </a:effectLst>
                </a:rPr>
                <a:t>Transmitter</a:t>
              </a:r>
              <a:r>
                <a:rPr lang="es-MX" sz="1200" b="0" dirty="0">
                  <a:solidFill>
                    <a:schemeClr val="tx1"/>
                  </a:solidFill>
                  <a:effectLst>
                    <a:outerShdw blurRad="38100" dist="38100" dir="2700000" algn="tl">
                      <a:srgbClr val="000000">
                        <a:alpha val="43137"/>
                      </a:srgbClr>
                    </a:outerShdw>
                  </a:effectLst>
                </a:rPr>
                <a:t> 2</a:t>
              </a:r>
            </a:p>
          </p:txBody>
        </p:sp>
        <p:sp>
          <p:nvSpPr>
            <p:cNvPr id="5" name="4 Rectángulo"/>
            <p:cNvSpPr/>
            <p:nvPr/>
          </p:nvSpPr>
          <p:spPr bwMode="auto">
            <a:xfrm>
              <a:off x="3571868" y="1928802"/>
              <a:ext cx="1285884" cy="57150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Telemetry</a:t>
              </a:r>
              <a:r>
                <a:rPr lang="es-MX" sz="1200" b="0" dirty="0">
                  <a:solidFill>
                    <a:schemeClr val="tx1"/>
                  </a:solidFill>
                  <a:effectLst>
                    <a:outerShdw blurRad="38100" dist="38100" dir="2700000" algn="tl">
                      <a:srgbClr val="000000">
                        <a:alpha val="43137"/>
                      </a:srgbClr>
                    </a:outerShdw>
                  </a:effectLst>
                </a:rPr>
                <a:t> </a:t>
              </a:r>
              <a:r>
                <a:rPr lang="es-MX" sz="1200" b="0" dirty="0" err="1">
                  <a:solidFill>
                    <a:schemeClr val="tx1"/>
                  </a:solidFill>
                  <a:effectLst>
                    <a:outerShdw blurRad="38100" dist="38100" dir="2700000" algn="tl">
                      <a:srgbClr val="000000">
                        <a:alpha val="43137"/>
                      </a:srgbClr>
                    </a:outerShdw>
                  </a:effectLst>
                </a:rPr>
                <a:t>Enconder</a:t>
              </a:r>
              <a:r>
                <a:rPr lang="es-MX" sz="1200" b="0" dirty="0">
                  <a:solidFill>
                    <a:schemeClr val="tx1"/>
                  </a:solidFill>
                  <a:effectLst>
                    <a:outerShdw blurRad="38100" dist="38100" dir="2700000" algn="tl">
                      <a:srgbClr val="000000">
                        <a:alpha val="43137"/>
                      </a:srgbClr>
                    </a:outerShdw>
                  </a:effectLst>
                </a:rPr>
                <a:t> </a:t>
              </a:r>
              <a:r>
                <a:rPr lang="es-MX" sz="1200" b="0" dirty="0" err="1">
                  <a:solidFill>
                    <a:schemeClr val="tx1"/>
                  </a:solidFill>
                  <a:effectLst>
                    <a:outerShdw blurRad="38100" dist="38100" dir="2700000" algn="tl">
                      <a:srgbClr val="000000">
                        <a:alpha val="43137"/>
                      </a:srgbClr>
                    </a:outerShdw>
                  </a:effectLst>
                </a:rPr>
                <a:t>Unit</a:t>
              </a:r>
              <a:r>
                <a:rPr lang="es-MX" sz="1200" b="0" dirty="0">
                  <a:solidFill>
                    <a:schemeClr val="tx1"/>
                  </a:solidFill>
                  <a:effectLst>
                    <a:outerShdw blurRad="38100" dist="38100" dir="2700000" algn="tl">
                      <a:srgbClr val="000000">
                        <a:alpha val="43137"/>
                      </a:srgbClr>
                    </a:outerShdw>
                  </a:effectLst>
                </a:rPr>
                <a:t> 1</a:t>
              </a:r>
            </a:p>
          </p:txBody>
        </p:sp>
        <p:sp>
          <p:nvSpPr>
            <p:cNvPr id="6" name="5 Rectángulo"/>
            <p:cNvSpPr/>
            <p:nvPr/>
          </p:nvSpPr>
          <p:spPr bwMode="auto">
            <a:xfrm>
              <a:off x="3571868" y="4214818"/>
              <a:ext cx="1285884" cy="57150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Telemetry</a:t>
              </a:r>
              <a:r>
                <a:rPr lang="es-MX" sz="1200" b="0" dirty="0">
                  <a:solidFill>
                    <a:schemeClr val="tx1"/>
                  </a:solidFill>
                  <a:effectLst>
                    <a:outerShdw blurRad="38100" dist="38100" dir="2700000" algn="tl">
                      <a:srgbClr val="000000">
                        <a:alpha val="43137"/>
                      </a:srgbClr>
                    </a:outerShdw>
                  </a:effectLst>
                </a:rPr>
                <a:t> </a:t>
              </a:r>
              <a:r>
                <a:rPr lang="es-MX" sz="1200" b="0" dirty="0" err="1">
                  <a:solidFill>
                    <a:schemeClr val="tx1"/>
                  </a:solidFill>
                  <a:effectLst>
                    <a:outerShdw blurRad="38100" dist="38100" dir="2700000" algn="tl">
                      <a:srgbClr val="000000">
                        <a:alpha val="43137"/>
                      </a:srgbClr>
                    </a:outerShdw>
                  </a:effectLst>
                </a:rPr>
                <a:t>Encoder</a:t>
              </a:r>
              <a:r>
                <a:rPr lang="es-MX" sz="1200" b="0" dirty="0">
                  <a:solidFill>
                    <a:schemeClr val="tx1"/>
                  </a:solidFill>
                  <a:effectLst>
                    <a:outerShdw blurRad="38100" dist="38100" dir="2700000" algn="tl">
                      <a:srgbClr val="000000">
                        <a:alpha val="43137"/>
                      </a:srgbClr>
                    </a:outerShdw>
                  </a:effectLst>
                </a:rPr>
                <a:t> </a:t>
              </a:r>
              <a:r>
                <a:rPr lang="es-MX" sz="1200" b="0" dirty="0" err="1">
                  <a:solidFill>
                    <a:schemeClr val="tx1"/>
                  </a:solidFill>
                  <a:effectLst>
                    <a:outerShdw blurRad="38100" dist="38100" dir="2700000" algn="tl">
                      <a:srgbClr val="000000">
                        <a:alpha val="43137"/>
                      </a:srgbClr>
                    </a:outerShdw>
                  </a:effectLst>
                </a:rPr>
                <a:t>Unit</a:t>
              </a:r>
              <a:r>
                <a:rPr lang="es-MX" sz="1200" b="0" dirty="0">
                  <a:solidFill>
                    <a:schemeClr val="tx1"/>
                  </a:solidFill>
                  <a:effectLst>
                    <a:outerShdw blurRad="38100" dist="38100" dir="2700000" algn="tl">
                      <a:srgbClr val="000000">
                        <a:alpha val="43137"/>
                      </a:srgbClr>
                    </a:outerShdw>
                  </a:effectLst>
                </a:rPr>
                <a:t> 2</a:t>
              </a:r>
            </a:p>
          </p:txBody>
        </p:sp>
        <p:sp>
          <p:nvSpPr>
            <p:cNvPr id="7" name="6 Rectángulo"/>
            <p:cNvSpPr/>
            <p:nvPr/>
          </p:nvSpPr>
          <p:spPr bwMode="auto">
            <a:xfrm>
              <a:off x="3571868" y="3000372"/>
              <a:ext cx="1285884" cy="71438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effectLst>
                    <a:outerShdw blurRad="38100" dist="38100" dir="2700000" algn="tl">
                      <a:srgbClr val="000000">
                        <a:alpha val="43137"/>
                      </a:srgbClr>
                    </a:outerShdw>
                  </a:effectLst>
                </a:rPr>
                <a:t>Satellite</a:t>
              </a:r>
              <a:r>
                <a:rPr lang="es-MX" sz="1200" b="0" dirty="0">
                  <a:effectLst>
                    <a:outerShdw blurRad="38100" dist="38100" dir="2700000" algn="tl">
                      <a:srgbClr val="000000">
                        <a:alpha val="43137"/>
                      </a:srgbClr>
                    </a:outerShdw>
                  </a:effectLst>
                </a:rPr>
                <a:t> Control </a:t>
              </a:r>
              <a:r>
                <a:rPr lang="es-MX" sz="1200" b="0" dirty="0" err="1">
                  <a:effectLst>
                    <a:outerShdw blurRad="38100" dist="38100" dir="2700000" algn="tl">
                      <a:srgbClr val="000000">
                        <a:alpha val="43137"/>
                      </a:srgbClr>
                    </a:outerShdw>
                  </a:effectLst>
                </a:rPr>
                <a:t>Processor</a:t>
              </a:r>
              <a:r>
                <a:rPr lang="es-MX" sz="1200" b="0" dirty="0">
                  <a:effectLst>
                    <a:outerShdw blurRad="38100" dist="38100" dir="2700000" algn="tl">
                      <a:srgbClr val="000000">
                        <a:alpha val="43137"/>
                      </a:srgbClr>
                    </a:outerShdw>
                  </a:effectLst>
                </a:rPr>
                <a:t> Data</a:t>
              </a:r>
            </a:p>
          </p:txBody>
        </p:sp>
        <p:sp>
          <p:nvSpPr>
            <p:cNvPr id="8" name="7 Rectángulo"/>
            <p:cNvSpPr/>
            <p:nvPr/>
          </p:nvSpPr>
          <p:spPr bwMode="auto">
            <a:xfrm>
              <a:off x="6143636" y="2571744"/>
              <a:ext cx="1714512" cy="42862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a:solidFill>
                    <a:srgbClr val="EAEAEA"/>
                  </a:solidFill>
                  <a:effectLst>
                    <a:outerShdw blurRad="38100" dist="38100" dir="2700000" algn="tl">
                      <a:srgbClr val="C0C0C0"/>
                    </a:outerShdw>
                  </a:effectLst>
                </a:rPr>
                <a:t>Valves driver units</a:t>
              </a:r>
            </a:p>
          </p:txBody>
        </p:sp>
        <p:sp>
          <p:nvSpPr>
            <p:cNvPr id="9" name="8 Rectángulo"/>
            <p:cNvSpPr/>
            <p:nvPr/>
          </p:nvSpPr>
          <p:spPr bwMode="auto">
            <a:xfrm>
              <a:off x="6143636" y="3143248"/>
              <a:ext cx="1714512" cy="42862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effectLst>
                    <a:outerShdw blurRad="38100" dist="38100" dir="2700000" algn="tl">
                      <a:srgbClr val="000000">
                        <a:alpha val="43137"/>
                      </a:srgbClr>
                    </a:outerShdw>
                  </a:effectLst>
                </a:rPr>
                <a:t>High</a:t>
              </a:r>
              <a:r>
                <a:rPr lang="es-MX" sz="1200" b="0" dirty="0">
                  <a:effectLst>
                    <a:outerShdw blurRad="38100" dist="38100" dir="2700000" algn="tl">
                      <a:srgbClr val="000000">
                        <a:alpha val="43137"/>
                      </a:srgbClr>
                    </a:outerShdw>
                  </a:effectLst>
                </a:rPr>
                <a:t> </a:t>
              </a:r>
              <a:r>
                <a:rPr lang="es-MX" sz="1200" b="0" dirty="0" err="1">
                  <a:effectLst>
                    <a:outerShdw blurRad="38100" dist="38100" dir="2700000" algn="tl">
                      <a:srgbClr val="000000">
                        <a:alpha val="43137"/>
                      </a:srgbClr>
                    </a:outerShdw>
                  </a:effectLst>
                </a:rPr>
                <a:t>resolution</a:t>
              </a:r>
              <a:r>
                <a:rPr lang="es-MX" sz="1200" b="0" dirty="0">
                  <a:effectLst>
                    <a:outerShdw blurRad="38100" dist="38100" dir="2700000" algn="tl">
                      <a:srgbClr val="000000">
                        <a:alpha val="43137"/>
                      </a:srgbClr>
                    </a:outerShdw>
                  </a:effectLst>
                </a:rPr>
                <a:t> </a:t>
              </a:r>
              <a:r>
                <a:rPr lang="es-MX" sz="1200" b="0" dirty="0" err="1">
                  <a:effectLst>
                    <a:outerShdw blurRad="38100" dist="38100" dir="2700000" algn="tl">
                      <a:srgbClr val="000000">
                        <a:alpha val="43137"/>
                      </a:srgbClr>
                    </a:outerShdw>
                  </a:effectLst>
                </a:rPr>
                <a:t>pressure</a:t>
              </a:r>
              <a:r>
                <a:rPr lang="es-MX" sz="1200" b="0" dirty="0">
                  <a:effectLst>
                    <a:outerShdw blurRad="38100" dist="38100" dir="2700000" algn="tl">
                      <a:srgbClr val="000000">
                        <a:alpha val="43137"/>
                      </a:srgbClr>
                    </a:outerShdw>
                  </a:effectLst>
                </a:rPr>
                <a:t> </a:t>
              </a:r>
              <a:r>
                <a:rPr lang="es-MX" sz="1200" b="0" dirty="0" err="1">
                  <a:effectLst>
                    <a:outerShdw blurRad="38100" dist="38100" dir="2700000" algn="tl">
                      <a:srgbClr val="000000">
                        <a:alpha val="43137"/>
                      </a:srgbClr>
                    </a:outerShdw>
                  </a:effectLst>
                </a:rPr>
                <a:t>transducter</a:t>
              </a:r>
              <a:endParaRPr lang="es-MX" sz="1200" b="0" dirty="0">
                <a:effectLst>
                  <a:outerShdw blurRad="38100" dist="38100" dir="2700000" algn="tl">
                    <a:srgbClr val="000000">
                      <a:alpha val="43137"/>
                    </a:srgbClr>
                  </a:outerShdw>
                </a:effectLst>
              </a:endParaRPr>
            </a:p>
          </p:txBody>
        </p:sp>
        <p:sp>
          <p:nvSpPr>
            <p:cNvPr id="10" name="9 Rectángulo"/>
            <p:cNvSpPr/>
            <p:nvPr/>
          </p:nvSpPr>
          <p:spPr bwMode="auto">
            <a:xfrm>
              <a:off x="6143636" y="3714752"/>
              <a:ext cx="1714512" cy="78581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lvl="1">
                <a:defRPr/>
              </a:pPr>
              <a:r>
                <a:rPr lang="es-MX" sz="1200" b="0" dirty="0" err="1">
                  <a:effectLst>
                    <a:outerShdw blurRad="38100" dist="38100" dir="2700000" algn="tl">
                      <a:srgbClr val="000000">
                        <a:alpha val="43137"/>
                      </a:srgbClr>
                    </a:outerShdw>
                  </a:effectLst>
                </a:rPr>
                <a:t>Sensors</a:t>
              </a:r>
              <a:r>
                <a:rPr lang="es-MX" sz="1200" b="0" dirty="0">
                  <a:effectLst>
                    <a:outerShdw blurRad="38100" dist="38100" dir="2700000" algn="tl">
                      <a:srgbClr val="000000">
                        <a:alpha val="43137"/>
                      </a:srgbClr>
                    </a:outerShdw>
                  </a:effectLst>
                </a:rPr>
                <a:t>:</a:t>
              </a:r>
            </a:p>
            <a:p>
              <a:pPr lvl="1">
                <a:buFont typeface="Arial" pitchFamily="34" charset="0"/>
                <a:buChar char="•"/>
                <a:defRPr/>
              </a:pPr>
              <a:r>
                <a:rPr lang="es-MX" sz="1200" b="0" dirty="0" err="1">
                  <a:effectLst>
                    <a:outerShdw blurRad="38100" dist="38100" dir="2700000" algn="tl">
                      <a:srgbClr val="000000">
                        <a:alpha val="43137"/>
                      </a:srgbClr>
                    </a:outerShdw>
                  </a:effectLst>
                </a:rPr>
                <a:t>Earth</a:t>
              </a:r>
              <a:endParaRPr lang="es-MX" sz="1200" b="0" dirty="0">
                <a:effectLst>
                  <a:outerShdw blurRad="38100" dist="38100" dir="2700000" algn="tl">
                    <a:srgbClr val="000000">
                      <a:alpha val="43137"/>
                    </a:srgbClr>
                  </a:outerShdw>
                </a:effectLst>
              </a:endParaRPr>
            </a:p>
            <a:p>
              <a:pPr lvl="1">
                <a:buFont typeface="Arial" pitchFamily="34" charset="0"/>
                <a:buChar char="•"/>
                <a:defRPr/>
              </a:pPr>
              <a:r>
                <a:rPr lang="es-MX" sz="1200" b="0" dirty="0" err="1">
                  <a:effectLst>
                    <a:outerShdw blurRad="38100" dist="38100" dir="2700000" algn="tl">
                      <a:srgbClr val="000000">
                        <a:alpha val="43137"/>
                      </a:srgbClr>
                    </a:outerShdw>
                  </a:effectLst>
                </a:rPr>
                <a:t>Sun</a:t>
              </a:r>
              <a:endParaRPr lang="es-MX" sz="1200" b="0" dirty="0">
                <a:effectLst>
                  <a:outerShdw blurRad="38100" dist="38100" dir="2700000" algn="tl">
                    <a:srgbClr val="000000">
                      <a:alpha val="43137"/>
                    </a:srgbClr>
                  </a:outerShdw>
                </a:effectLst>
              </a:endParaRPr>
            </a:p>
            <a:p>
              <a:pPr lvl="1">
                <a:buFont typeface="Arial" pitchFamily="34" charset="0"/>
                <a:buChar char="•"/>
                <a:defRPr/>
              </a:pPr>
              <a:r>
                <a:rPr lang="es-MX" sz="1200" b="0" dirty="0">
                  <a:effectLst>
                    <a:outerShdw blurRad="38100" dist="38100" dir="2700000" algn="tl">
                      <a:srgbClr val="000000">
                        <a:alpha val="43137"/>
                      </a:srgbClr>
                    </a:outerShdw>
                  </a:effectLst>
                </a:rPr>
                <a:t>IRU</a:t>
              </a:r>
            </a:p>
          </p:txBody>
        </p:sp>
        <p:cxnSp>
          <p:nvCxnSpPr>
            <p:cNvPr id="17" name="16 Conector recto de flecha"/>
            <p:cNvCxnSpPr/>
            <p:nvPr/>
          </p:nvCxnSpPr>
          <p:spPr bwMode="auto">
            <a:xfrm rot="10800000">
              <a:off x="2499726" y="4643745"/>
              <a:ext cx="1072230" cy="1366"/>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0" name="19 Conector recto de flecha"/>
            <p:cNvCxnSpPr/>
            <p:nvPr/>
          </p:nvCxnSpPr>
          <p:spPr bwMode="auto">
            <a:xfrm rot="10800000">
              <a:off x="2499726" y="2070571"/>
              <a:ext cx="1072230" cy="1366"/>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2" name="21 Conector recto de flecha"/>
            <p:cNvCxnSpPr/>
            <p:nvPr/>
          </p:nvCxnSpPr>
          <p:spPr bwMode="auto">
            <a:xfrm rot="10800000">
              <a:off x="2499726" y="2357390"/>
              <a:ext cx="214446" cy="1366"/>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3" name="22 Conector recto de flecha"/>
            <p:cNvCxnSpPr/>
            <p:nvPr/>
          </p:nvCxnSpPr>
          <p:spPr bwMode="auto">
            <a:xfrm rot="10800000">
              <a:off x="2499726" y="4355561"/>
              <a:ext cx="214446" cy="2732"/>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5" name="24 Conector recto"/>
            <p:cNvCxnSpPr/>
            <p:nvPr/>
          </p:nvCxnSpPr>
          <p:spPr bwMode="auto">
            <a:xfrm>
              <a:off x="3286484" y="2357390"/>
              <a:ext cx="285473" cy="1366"/>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6" name="25 Conector recto"/>
            <p:cNvCxnSpPr/>
            <p:nvPr/>
          </p:nvCxnSpPr>
          <p:spPr bwMode="auto">
            <a:xfrm>
              <a:off x="3286484" y="4358292"/>
              <a:ext cx="285473" cy="136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8" name="27 Conector recto"/>
            <p:cNvCxnSpPr/>
            <p:nvPr/>
          </p:nvCxnSpPr>
          <p:spPr bwMode="auto">
            <a:xfrm rot="5400000" flipH="1" flipV="1">
              <a:off x="1999877" y="3071685"/>
              <a:ext cx="2000902" cy="57231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1" name="30 Conector recto"/>
            <p:cNvCxnSpPr/>
            <p:nvPr/>
          </p:nvCxnSpPr>
          <p:spPr bwMode="auto">
            <a:xfrm rot="16200000" flipV="1">
              <a:off x="1999877" y="3071685"/>
              <a:ext cx="2000902" cy="57231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3" name="32 Conector recto de flecha"/>
            <p:cNvCxnSpPr/>
            <p:nvPr/>
          </p:nvCxnSpPr>
          <p:spPr bwMode="auto">
            <a:xfrm rot="5400000">
              <a:off x="3535777" y="2750059"/>
              <a:ext cx="499884" cy="1366"/>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5" name="34 Conector recto de flecha"/>
            <p:cNvCxnSpPr/>
            <p:nvPr/>
          </p:nvCxnSpPr>
          <p:spPr bwMode="auto">
            <a:xfrm rot="5400000" flipH="1" flipV="1">
              <a:off x="3536460" y="3964941"/>
              <a:ext cx="499884"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7" name="36 Conector recto de flecha"/>
            <p:cNvCxnSpPr/>
            <p:nvPr/>
          </p:nvCxnSpPr>
          <p:spPr bwMode="auto">
            <a:xfrm rot="5400000" flipH="1" flipV="1">
              <a:off x="4180482" y="2750059"/>
              <a:ext cx="499884" cy="1366"/>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9" name="38 Conector recto de flecha"/>
            <p:cNvCxnSpPr/>
            <p:nvPr/>
          </p:nvCxnSpPr>
          <p:spPr bwMode="auto">
            <a:xfrm rot="5400000" flipH="1" flipV="1">
              <a:off x="4465272" y="2750742"/>
              <a:ext cx="499884"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42" name="41 Conector recto de flecha"/>
            <p:cNvCxnSpPr/>
            <p:nvPr/>
          </p:nvCxnSpPr>
          <p:spPr bwMode="auto">
            <a:xfrm rot="16200000" flipH="1">
              <a:off x="4180482" y="3964258"/>
              <a:ext cx="499884" cy="1366"/>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43" name="42 Conector recto de flecha"/>
            <p:cNvCxnSpPr/>
            <p:nvPr/>
          </p:nvCxnSpPr>
          <p:spPr bwMode="auto">
            <a:xfrm rot="16200000" flipH="1">
              <a:off x="4465272" y="3964941"/>
              <a:ext cx="499884"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48" name="47 Conector recto de flecha"/>
            <p:cNvCxnSpPr>
              <a:stCxn id="0" idx="1"/>
              <a:endCxn id="0" idx="3"/>
            </p:cNvCxnSpPr>
            <p:nvPr/>
          </p:nvCxnSpPr>
          <p:spPr bwMode="auto">
            <a:xfrm rot="10800000">
              <a:off x="4857268" y="3357158"/>
              <a:ext cx="1286677" cy="1366"/>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0" name="49 Conector angular"/>
            <p:cNvCxnSpPr>
              <a:stCxn id="0" idx="1"/>
              <a:endCxn id="0" idx="3"/>
            </p:cNvCxnSpPr>
            <p:nvPr/>
          </p:nvCxnSpPr>
          <p:spPr bwMode="auto">
            <a:xfrm rot="10800000">
              <a:off x="4857268" y="3567492"/>
              <a:ext cx="1286677" cy="539493"/>
            </a:xfrm>
            <a:prstGeom prst="bentConnector3">
              <a:avLst>
                <a:gd name="adj1" fmla="val 5000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2" name="51 Conector angular"/>
            <p:cNvCxnSpPr>
              <a:stCxn id="0" idx="1"/>
            </p:cNvCxnSpPr>
            <p:nvPr/>
          </p:nvCxnSpPr>
          <p:spPr bwMode="auto">
            <a:xfrm rot="10800000" flipV="1">
              <a:off x="4857268" y="2786252"/>
              <a:ext cx="1286677" cy="356475"/>
            </a:xfrm>
            <a:prstGeom prst="bentConnector3">
              <a:avLst>
                <a:gd name="adj1" fmla="val 5000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4" name="53 Conector recto de flecha"/>
            <p:cNvCxnSpPr/>
            <p:nvPr/>
          </p:nvCxnSpPr>
          <p:spPr bwMode="auto">
            <a:xfrm>
              <a:off x="4857268" y="2357390"/>
              <a:ext cx="540896" cy="1366"/>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6" name="55 Conector recto de flecha"/>
            <p:cNvCxnSpPr/>
            <p:nvPr/>
          </p:nvCxnSpPr>
          <p:spPr bwMode="auto">
            <a:xfrm rot="10800000">
              <a:off x="4857268" y="2071937"/>
              <a:ext cx="540896" cy="1365"/>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7" name="56 Conector recto de flecha"/>
            <p:cNvCxnSpPr/>
            <p:nvPr/>
          </p:nvCxnSpPr>
          <p:spPr bwMode="auto">
            <a:xfrm>
              <a:off x="4857268" y="4643745"/>
              <a:ext cx="540896" cy="1366"/>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8" name="57 Conector recto de flecha"/>
            <p:cNvCxnSpPr/>
            <p:nvPr/>
          </p:nvCxnSpPr>
          <p:spPr bwMode="auto">
            <a:xfrm rot="10800000">
              <a:off x="4857268" y="4358292"/>
              <a:ext cx="540896" cy="1365"/>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141366" name="58 CuadroTexto"/>
            <p:cNvSpPr txBox="1">
              <a:spLocks noChangeArrowheads="1"/>
            </p:cNvSpPr>
            <p:nvPr/>
          </p:nvSpPr>
          <p:spPr bwMode="auto">
            <a:xfrm>
              <a:off x="5352482" y="1915531"/>
              <a:ext cx="5715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Data</a:t>
              </a:r>
            </a:p>
            <a:p>
              <a:pPr eaLnBrk="1" hangingPunct="1"/>
              <a:endParaRPr lang="es-MX" sz="800" b="0">
                <a:solidFill>
                  <a:srgbClr val="000000"/>
                </a:solidFill>
              </a:endParaRPr>
            </a:p>
            <a:p>
              <a:pPr eaLnBrk="1" hangingPunct="1"/>
              <a:r>
                <a:rPr lang="es-MX" sz="1200" b="0">
                  <a:solidFill>
                    <a:srgbClr val="000000"/>
                  </a:solidFill>
                </a:rPr>
                <a:t>Clock</a:t>
              </a:r>
            </a:p>
          </p:txBody>
        </p:sp>
        <p:sp>
          <p:nvSpPr>
            <p:cNvPr id="141367" name="59 CuadroTexto"/>
            <p:cNvSpPr txBox="1">
              <a:spLocks noChangeArrowheads="1"/>
            </p:cNvSpPr>
            <p:nvPr/>
          </p:nvSpPr>
          <p:spPr bwMode="auto">
            <a:xfrm>
              <a:off x="5357818" y="4201547"/>
              <a:ext cx="5715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Data</a:t>
              </a:r>
            </a:p>
            <a:p>
              <a:pPr eaLnBrk="1" hangingPunct="1"/>
              <a:endParaRPr lang="es-MX" sz="800" b="0">
                <a:solidFill>
                  <a:srgbClr val="000000"/>
                </a:solidFill>
              </a:endParaRPr>
            </a:p>
            <a:p>
              <a:pPr eaLnBrk="1" hangingPunct="1"/>
              <a:r>
                <a:rPr lang="es-MX" sz="1200" b="0">
                  <a:solidFill>
                    <a:srgbClr val="000000"/>
                  </a:solidFill>
                </a:rPr>
                <a:t>Clock</a:t>
              </a:r>
            </a:p>
          </p:txBody>
        </p:sp>
        <p:sp>
          <p:nvSpPr>
            <p:cNvPr id="141368" name="62 CuadroTexto"/>
            <p:cNvSpPr txBox="1">
              <a:spLocks noChangeArrowheads="1"/>
            </p:cNvSpPr>
            <p:nvPr/>
          </p:nvSpPr>
          <p:spPr bwMode="auto">
            <a:xfrm>
              <a:off x="2928926" y="1794679"/>
              <a:ext cx="642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PCM1</a:t>
              </a:r>
            </a:p>
          </p:txBody>
        </p:sp>
        <p:sp>
          <p:nvSpPr>
            <p:cNvPr id="141369" name="63 CuadroTexto"/>
            <p:cNvSpPr txBox="1">
              <a:spLocks noChangeArrowheads="1"/>
            </p:cNvSpPr>
            <p:nvPr/>
          </p:nvSpPr>
          <p:spPr bwMode="auto">
            <a:xfrm>
              <a:off x="2928926" y="2118818"/>
              <a:ext cx="642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PCM2</a:t>
              </a:r>
            </a:p>
          </p:txBody>
        </p:sp>
        <p:sp>
          <p:nvSpPr>
            <p:cNvPr id="141370" name="64 CuadroTexto"/>
            <p:cNvSpPr txBox="1">
              <a:spLocks noChangeArrowheads="1"/>
            </p:cNvSpPr>
            <p:nvPr/>
          </p:nvSpPr>
          <p:spPr bwMode="auto">
            <a:xfrm>
              <a:off x="2928926" y="4344413"/>
              <a:ext cx="642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PCM1</a:t>
              </a:r>
            </a:p>
          </p:txBody>
        </p:sp>
        <p:sp>
          <p:nvSpPr>
            <p:cNvPr id="141371" name="65 CuadroTexto"/>
            <p:cNvSpPr txBox="1">
              <a:spLocks noChangeArrowheads="1"/>
            </p:cNvSpPr>
            <p:nvPr/>
          </p:nvSpPr>
          <p:spPr bwMode="auto">
            <a:xfrm>
              <a:off x="2928926" y="4652199"/>
              <a:ext cx="642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PCM2</a:t>
              </a:r>
            </a:p>
          </p:txBody>
        </p:sp>
        <p:sp>
          <p:nvSpPr>
            <p:cNvPr id="67" name="66 Triángulo isósceles"/>
            <p:cNvSpPr/>
            <p:nvPr/>
          </p:nvSpPr>
          <p:spPr bwMode="auto">
            <a:xfrm>
              <a:off x="4619601" y="3499202"/>
              <a:ext cx="215812" cy="215797"/>
            </a:xfrm>
            <a:prstGeom prst="triangle">
              <a:avLst>
                <a:gd name="adj" fmla="val 10000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1400" b="0">
                <a:effectLst>
                  <a:outerShdw blurRad="38100" dist="38100" dir="2700000" algn="tl">
                    <a:srgbClr val="000000">
                      <a:alpha val="43137"/>
                    </a:srgbClr>
                  </a:outerShdw>
                </a:effectLst>
              </a:endParaRPr>
            </a:p>
          </p:txBody>
        </p:sp>
        <p:sp useBgFill="1">
          <p:nvSpPr>
            <p:cNvPr id="141373" name="69 CuadroTexto"/>
            <p:cNvSpPr txBox="1">
              <a:spLocks noChangeArrowheads="1"/>
            </p:cNvSpPr>
            <p:nvPr/>
          </p:nvSpPr>
          <p:spPr bwMode="auto">
            <a:xfrm>
              <a:off x="4286248" y="2714620"/>
              <a:ext cx="285752" cy="1548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N</a:t>
              </a:r>
            </a:p>
          </p:txBody>
        </p:sp>
        <p:sp useBgFill="1">
          <p:nvSpPr>
            <p:cNvPr id="141374" name="70 CuadroTexto"/>
            <p:cNvSpPr txBox="1">
              <a:spLocks noChangeArrowheads="1"/>
            </p:cNvSpPr>
            <p:nvPr/>
          </p:nvSpPr>
          <p:spPr bwMode="auto">
            <a:xfrm>
              <a:off x="4572000" y="2714620"/>
              <a:ext cx="285752" cy="1548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D</a:t>
              </a:r>
            </a:p>
          </p:txBody>
        </p:sp>
        <p:sp useBgFill="1">
          <p:nvSpPr>
            <p:cNvPr id="141375" name="71 CuadroTexto"/>
            <p:cNvSpPr txBox="1">
              <a:spLocks noChangeArrowheads="1"/>
            </p:cNvSpPr>
            <p:nvPr/>
          </p:nvSpPr>
          <p:spPr bwMode="auto">
            <a:xfrm>
              <a:off x="4286248" y="3832376"/>
              <a:ext cx="285752" cy="1548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N</a:t>
              </a:r>
            </a:p>
          </p:txBody>
        </p:sp>
        <p:sp useBgFill="1">
          <p:nvSpPr>
            <p:cNvPr id="141376" name="72 CuadroTexto"/>
            <p:cNvSpPr txBox="1">
              <a:spLocks noChangeArrowheads="1"/>
            </p:cNvSpPr>
            <p:nvPr/>
          </p:nvSpPr>
          <p:spPr bwMode="auto">
            <a:xfrm>
              <a:off x="4572000" y="3832376"/>
              <a:ext cx="285752" cy="1548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D</a:t>
              </a:r>
            </a:p>
          </p:txBody>
        </p:sp>
      </p:grpSp>
      <p:grpSp>
        <p:nvGrpSpPr>
          <p:cNvPr id="141316" name="75 Grupo"/>
          <p:cNvGrpSpPr>
            <a:grpSpLocks/>
          </p:cNvGrpSpPr>
          <p:nvPr/>
        </p:nvGrpSpPr>
        <p:grpSpPr bwMode="auto">
          <a:xfrm>
            <a:off x="6143625" y="5254625"/>
            <a:ext cx="2428875" cy="889000"/>
            <a:chOff x="6143636" y="5254490"/>
            <a:chExt cx="2428892" cy="889154"/>
          </a:xfrm>
        </p:grpSpPr>
        <p:sp>
          <p:nvSpPr>
            <p:cNvPr id="141317" name="67 CuadroTexto"/>
            <p:cNvSpPr txBox="1">
              <a:spLocks noChangeArrowheads="1"/>
            </p:cNvSpPr>
            <p:nvPr/>
          </p:nvSpPr>
          <p:spPr bwMode="auto">
            <a:xfrm>
              <a:off x="6500826" y="5254490"/>
              <a:ext cx="2071702" cy="88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lnSpc>
                  <a:spcPct val="150000"/>
                </a:lnSpc>
              </a:pPr>
              <a:r>
                <a:rPr lang="es-MX" sz="1200" b="0">
                  <a:solidFill>
                    <a:srgbClr val="000000"/>
                  </a:solidFill>
                </a:rPr>
                <a:t>It is not part of this system</a:t>
              </a:r>
            </a:p>
            <a:p>
              <a:pPr eaLnBrk="1" hangingPunct="1">
                <a:lnSpc>
                  <a:spcPct val="150000"/>
                </a:lnSpc>
              </a:pPr>
              <a:r>
                <a:rPr lang="es-MX" sz="1200" b="0">
                  <a:solidFill>
                    <a:srgbClr val="000000"/>
                  </a:solidFill>
                </a:rPr>
                <a:t>Normal Telemetry</a:t>
              </a:r>
            </a:p>
            <a:p>
              <a:pPr eaLnBrk="1" hangingPunct="1">
                <a:lnSpc>
                  <a:spcPct val="150000"/>
                </a:lnSpc>
              </a:pPr>
              <a:r>
                <a:rPr lang="es-MX" sz="1200" b="0">
                  <a:solidFill>
                    <a:srgbClr val="000000"/>
                  </a:solidFill>
                </a:rPr>
                <a:t>Dwell Telemetry</a:t>
              </a:r>
            </a:p>
          </p:txBody>
        </p:sp>
        <p:sp>
          <p:nvSpPr>
            <p:cNvPr id="69" name="68 Triángulo isósceles"/>
            <p:cNvSpPr/>
            <p:nvPr/>
          </p:nvSpPr>
          <p:spPr bwMode="auto">
            <a:xfrm>
              <a:off x="6213486" y="5286245"/>
              <a:ext cx="215902" cy="215937"/>
            </a:xfrm>
            <a:prstGeom prst="triangle">
              <a:avLst>
                <a:gd name="adj" fmla="val 10000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1400" b="0">
                <a:effectLst>
                  <a:outerShdw blurRad="38100" dist="38100" dir="2700000" algn="tl">
                    <a:srgbClr val="000000">
                      <a:alpha val="43137"/>
                    </a:srgbClr>
                  </a:outerShdw>
                </a:effectLst>
              </a:endParaRPr>
            </a:p>
          </p:txBody>
        </p:sp>
        <p:sp useBgFill="1">
          <p:nvSpPr>
            <p:cNvPr id="141319" name="73 CuadroTexto"/>
            <p:cNvSpPr txBox="1">
              <a:spLocks noChangeArrowheads="1"/>
            </p:cNvSpPr>
            <p:nvPr/>
          </p:nvSpPr>
          <p:spPr bwMode="auto">
            <a:xfrm>
              <a:off x="6143636" y="5643578"/>
              <a:ext cx="285752" cy="1800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N</a:t>
              </a:r>
            </a:p>
          </p:txBody>
        </p:sp>
        <p:sp useBgFill="1">
          <p:nvSpPr>
            <p:cNvPr id="141320" name="74 CuadroTexto"/>
            <p:cNvSpPr txBox="1">
              <a:spLocks noChangeArrowheads="1"/>
            </p:cNvSpPr>
            <p:nvPr/>
          </p:nvSpPr>
          <p:spPr bwMode="auto">
            <a:xfrm>
              <a:off x="6143636" y="5929330"/>
              <a:ext cx="285752" cy="1800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D</a:t>
              </a:r>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260350"/>
            <a:ext cx="6985000" cy="865188"/>
          </a:xfrm>
        </p:spPr>
        <p:txBody>
          <a:bodyPr/>
          <a:lstStyle/>
          <a:p>
            <a:pPr eaLnBrk="1" hangingPunct="1">
              <a:defRPr/>
            </a:pPr>
            <a:r>
              <a:rPr lang="es-MX" dirty="0" err="1" smtClean="0"/>
              <a:t>Telemetry</a:t>
            </a:r>
            <a:r>
              <a:rPr lang="es-MX" dirty="0" smtClean="0"/>
              <a:t> </a:t>
            </a:r>
            <a:r>
              <a:rPr lang="es-MX" dirty="0" err="1" smtClean="0"/>
              <a:t>transmitter</a:t>
            </a:r>
            <a:r>
              <a:rPr lang="es-MX" dirty="0" smtClean="0"/>
              <a:t> Input/Output </a:t>
            </a:r>
            <a:br>
              <a:rPr lang="es-MX" dirty="0" smtClean="0"/>
            </a:br>
            <a:r>
              <a:rPr lang="es-MX" dirty="0" smtClean="0"/>
              <a:t>interfaces</a:t>
            </a:r>
          </a:p>
        </p:txBody>
      </p:sp>
      <p:sp>
        <p:nvSpPr>
          <p:cNvPr id="3" name="2 Rectángulo"/>
          <p:cNvSpPr/>
          <p:nvPr/>
        </p:nvSpPr>
        <p:spPr bwMode="auto">
          <a:xfrm>
            <a:off x="1857356" y="2000240"/>
            <a:ext cx="1440000" cy="90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err="1">
                <a:effectLst>
                  <a:outerShdw blurRad="38100" dist="38100" dir="2700000" algn="tl">
                    <a:srgbClr val="000000">
                      <a:alpha val="43137"/>
                    </a:srgbClr>
                  </a:outerShdw>
                </a:effectLst>
              </a:rPr>
              <a:t>Command</a:t>
            </a:r>
            <a:r>
              <a:rPr lang="es-MX" sz="1500" b="0" dirty="0">
                <a:effectLst>
                  <a:outerShdw blurRad="38100" dist="38100" dir="2700000" algn="tl">
                    <a:srgbClr val="000000">
                      <a:alpha val="43137"/>
                    </a:srgbClr>
                  </a:outerShdw>
                </a:effectLst>
              </a:rPr>
              <a:t> </a:t>
            </a:r>
          </a:p>
          <a:p>
            <a:pPr algn="ctr">
              <a:defRPr/>
            </a:pPr>
            <a:r>
              <a:rPr lang="es-MX" sz="1500" b="0" dirty="0">
                <a:effectLst>
                  <a:outerShdw blurRad="38100" dist="38100" dir="2700000" algn="tl">
                    <a:srgbClr val="000000">
                      <a:alpha val="43137"/>
                    </a:srgbClr>
                  </a:outerShdw>
                </a:effectLst>
              </a:rPr>
              <a:t>Receivers</a:t>
            </a:r>
          </a:p>
          <a:p>
            <a:pPr algn="ctr">
              <a:defRPr/>
            </a:pPr>
            <a:r>
              <a:rPr lang="es-MX" sz="1500" b="0" dirty="0">
                <a:effectLst>
                  <a:outerShdw blurRad="38100" dist="38100" dir="2700000" algn="tl">
                    <a:srgbClr val="000000">
                      <a:alpha val="43137"/>
                    </a:srgbClr>
                  </a:outerShdw>
                </a:effectLst>
              </a:rPr>
              <a:t>(CR)</a:t>
            </a:r>
          </a:p>
        </p:txBody>
      </p:sp>
      <p:sp>
        <p:nvSpPr>
          <p:cNvPr id="4" name="3 Rectángulo"/>
          <p:cNvSpPr/>
          <p:nvPr/>
        </p:nvSpPr>
        <p:spPr bwMode="auto">
          <a:xfrm>
            <a:off x="1857356" y="3349132"/>
            <a:ext cx="1440000" cy="90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err="1">
                <a:effectLst>
                  <a:outerShdw blurRad="38100" dist="38100" dir="2700000" algn="tl">
                    <a:srgbClr val="000000">
                      <a:alpha val="43137"/>
                    </a:srgbClr>
                  </a:outerShdw>
                </a:effectLst>
              </a:rPr>
              <a:t>Telemetry</a:t>
            </a:r>
            <a:r>
              <a:rPr lang="es-MX" sz="1500" b="0" dirty="0">
                <a:effectLst>
                  <a:outerShdw blurRad="38100" dist="38100" dir="2700000" algn="tl">
                    <a:srgbClr val="000000">
                      <a:alpha val="43137"/>
                    </a:srgbClr>
                  </a:outerShdw>
                </a:effectLst>
              </a:rPr>
              <a:t> </a:t>
            </a:r>
            <a:r>
              <a:rPr lang="es-MX" sz="1500" b="0" dirty="0" err="1">
                <a:effectLst>
                  <a:outerShdw blurRad="38100" dist="38100" dir="2700000" algn="tl">
                    <a:srgbClr val="000000">
                      <a:alpha val="43137"/>
                    </a:srgbClr>
                  </a:outerShdw>
                </a:effectLst>
              </a:rPr>
              <a:t>Encoding</a:t>
            </a:r>
            <a:r>
              <a:rPr lang="es-MX" sz="1500" b="0" dirty="0">
                <a:effectLst>
                  <a:outerShdw blurRad="38100" dist="38100" dir="2700000" algn="tl">
                    <a:srgbClr val="000000">
                      <a:alpha val="43137"/>
                    </a:srgbClr>
                  </a:outerShdw>
                </a:effectLst>
              </a:rPr>
              <a:t> </a:t>
            </a:r>
            <a:r>
              <a:rPr lang="es-MX" sz="1500" b="0" dirty="0" err="1">
                <a:effectLst>
                  <a:outerShdw blurRad="38100" dist="38100" dir="2700000" algn="tl">
                    <a:srgbClr val="000000">
                      <a:alpha val="43137"/>
                    </a:srgbClr>
                  </a:outerShdw>
                </a:effectLst>
              </a:rPr>
              <a:t>Units</a:t>
            </a:r>
            <a:r>
              <a:rPr lang="es-MX" sz="1500" b="0" dirty="0">
                <a:effectLst>
                  <a:outerShdw blurRad="38100" dist="38100" dir="2700000" algn="tl">
                    <a:srgbClr val="000000">
                      <a:alpha val="43137"/>
                    </a:srgbClr>
                  </a:outerShdw>
                </a:effectLst>
              </a:rPr>
              <a:t> (TEU)</a:t>
            </a:r>
          </a:p>
        </p:txBody>
      </p:sp>
      <p:sp>
        <p:nvSpPr>
          <p:cNvPr id="5" name="4 Rectángulo"/>
          <p:cNvSpPr/>
          <p:nvPr/>
        </p:nvSpPr>
        <p:spPr bwMode="auto">
          <a:xfrm>
            <a:off x="1857356" y="4672140"/>
            <a:ext cx="1440000" cy="90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err="1">
                <a:effectLst>
                  <a:outerShdw blurRad="38100" dist="38100" dir="2700000" algn="tl">
                    <a:srgbClr val="000000">
                      <a:alpha val="43137"/>
                    </a:srgbClr>
                  </a:outerShdw>
                </a:effectLst>
              </a:rPr>
              <a:t>Command</a:t>
            </a:r>
            <a:r>
              <a:rPr lang="es-MX" sz="1500" b="0" dirty="0">
                <a:effectLst>
                  <a:outerShdw blurRad="38100" dist="38100" dir="2700000" algn="tl">
                    <a:srgbClr val="000000">
                      <a:alpha val="43137"/>
                    </a:srgbClr>
                  </a:outerShdw>
                </a:effectLst>
              </a:rPr>
              <a:t> </a:t>
            </a:r>
          </a:p>
          <a:p>
            <a:pPr algn="ctr">
              <a:defRPr/>
            </a:pPr>
            <a:r>
              <a:rPr lang="es-MX" sz="1500" b="0" dirty="0" err="1">
                <a:effectLst>
                  <a:outerShdw blurRad="38100" dist="38100" dir="2700000" algn="tl">
                    <a:srgbClr val="000000">
                      <a:alpha val="43137"/>
                    </a:srgbClr>
                  </a:outerShdw>
                </a:effectLst>
              </a:rPr>
              <a:t>Decoding</a:t>
            </a:r>
            <a:r>
              <a:rPr lang="es-MX" sz="1500" b="0" dirty="0">
                <a:effectLst>
                  <a:outerShdw blurRad="38100" dist="38100" dir="2700000" algn="tl">
                    <a:srgbClr val="000000">
                      <a:alpha val="43137"/>
                    </a:srgbClr>
                  </a:outerShdw>
                </a:effectLst>
              </a:rPr>
              <a:t> </a:t>
            </a:r>
            <a:r>
              <a:rPr lang="es-MX" sz="1500" b="0" dirty="0" err="1">
                <a:effectLst>
                  <a:outerShdw blurRad="38100" dist="38100" dir="2700000" algn="tl">
                    <a:srgbClr val="000000">
                      <a:alpha val="43137"/>
                    </a:srgbClr>
                  </a:outerShdw>
                </a:effectLst>
              </a:rPr>
              <a:t>Units</a:t>
            </a:r>
            <a:r>
              <a:rPr lang="es-MX" sz="1500" b="0" dirty="0">
                <a:effectLst>
                  <a:outerShdw blurRad="38100" dist="38100" dir="2700000" algn="tl">
                    <a:srgbClr val="000000">
                      <a:alpha val="43137"/>
                    </a:srgbClr>
                  </a:outerShdw>
                </a:effectLst>
              </a:rPr>
              <a:t> (CDU)</a:t>
            </a:r>
          </a:p>
        </p:txBody>
      </p:sp>
      <p:sp>
        <p:nvSpPr>
          <p:cNvPr id="6" name="5 Rectángulo"/>
          <p:cNvSpPr/>
          <p:nvPr/>
        </p:nvSpPr>
        <p:spPr bwMode="auto">
          <a:xfrm>
            <a:off x="5560892" y="2643182"/>
            <a:ext cx="1440000" cy="90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err="1">
                <a:effectLst>
                  <a:outerShdw blurRad="38100" dist="38100" dir="2700000" algn="tl">
                    <a:srgbClr val="000000">
                      <a:alpha val="43137"/>
                    </a:srgbClr>
                  </a:outerShdw>
                </a:effectLst>
              </a:rPr>
              <a:t>Telemetry</a:t>
            </a:r>
            <a:r>
              <a:rPr lang="es-MX" sz="1500" b="0" dirty="0">
                <a:effectLst>
                  <a:outerShdw blurRad="38100" dist="38100" dir="2700000" algn="tl">
                    <a:srgbClr val="000000">
                      <a:alpha val="43137"/>
                    </a:srgbClr>
                  </a:outerShdw>
                </a:effectLst>
              </a:rPr>
              <a:t> </a:t>
            </a:r>
            <a:r>
              <a:rPr lang="es-MX" sz="1500" b="0" dirty="0" err="1">
                <a:effectLst>
                  <a:outerShdw blurRad="38100" dist="38100" dir="2700000" algn="tl">
                    <a:srgbClr val="000000">
                      <a:alpha val="43137"/>
                    </a:srgbClr>
                  </a:outerShdw>
                </a:effectLst>
              </a:rPr>
              <a:t>Transmitter</a:t>
            </a:r>
            <a:endParaRPr lang="es-MX" sz="1500" b="0" dirty="0">
              <a:effectLst>
                <a:outerShdw blurRad="38100" dist="38100" dir="2700000" algn="tl">
                  <a:srgbClr val="000000">
                    <a:alpha val="43137"/>
                  </a:srgbClr>
                </a:outerShdw>
              </a:effectLst>
            </a:endParaRPr>
          </a:p>
        </p:txBody>
      </p:sp>
      <p:cxnSp>
        <p:nvCxnSpPr>
          <p:cNvPr id="8" name="7 Conector angular"/>
          <p:cNvCxnSpPr>
            <a:stCxn id="0" idx="3"/>
          </p:cNvCxnSpPr>
          <p:nvPr/>
        </p:nvCxnSpPr>
        <p:spPr bwMode="auto">
          <a:xfrm>
            <a:off x="3297238" y="2449513"/>
            <a:ext cx="2274887" cy="407987"/>
          </a:xfrm>
          <a:prstGeom prst="bentConnector3">
            <a:avLst>
              <a:gd name="adj1" fmla="val 5000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0" name="9 Conector angular"/>
          <p:cNvCxnSpPr>
            <a:endCxn id="0" idx="1"/>
          </p:cNvCxnSpPr>
          <p:nvPr/>
        </p:nvCxnSpPr>
        <p:spPr bwMode="auto">
          <a:xfrm flipV="1">
            <a:off x="3286125" y="3092450"/>
            <a:ext cx="2274888" cy="550863"/>
          </a:xfrm>
          <a:prstGeom prst="bentConnector3">
            <a:avLst>
              <a:gd name="adj1" fmla="val 5000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2" name="11 Conector angular"/>
          <p:cNvCxnSpPr>
            <a:stCxn id="0" idx="3"/>
          </p:cNvCxnSpPr>
          <p:nvPr/>
        </p:nvCxnSpPr>
        <p:spPr bwMode="auto">
          <a:xfrm flipV="1">
            <a:off x="3297238" y="3357563"/>
            <a:ext cx="2274887" cy="1765300"/>
          </a:xfrm>
          <a:prstGeom prst="bentConnector3">
            <a:avLst>
              <a:gd name="adj1" fmla="val 69857"/>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5" name="14 Conector angular"/>
          <p:cNvCxnSpPr/>
          <p:nvPr/>
        </p:nvCxnSpPr>
        <p:spPr bwMode="auto">
          <a:xfrm flipH="1">
            <a:off x="3286125" y="3357563"/>
            <a:ext cx="3714750" cy="612775"/>
          </a:xfrm>
          <a:prstGeom prst="bentConnector3">
            <a:avLst>
              <a:gd name="adj1" fmla="val -6154"/>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9" name="18 Conector recto de flecha"/>
          <p:cNvCxnSpPr>
            <a:stCxn id="0" idx="3"/>
          </p:cNvCxnSpPr>
          <p:nvPr/>
        </p:nvCxnSpPr>
        <p:spPr bwMode="auto">
          <a:xfrm flipV="1">
            <a:off x="7000875" y="3071813"/>
            <a:ext cx="714375"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1" name="20 Conector recto de flecha"/>
          <p:cNvCxnSpPr/>
          <p:nvPr/>
        </p:nvCxnSpPr>
        <p:spPr bwMode="auto">
          <a:xfrm>
            <a:off x="7000875" y="2786063"/>
            <a:ext cx="714375" cy="1587"/>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142357" name="22 CuadroTexto"/>
          <p:cNvSpPr txBox="1">
            <a:spLocks noChangeArrowheads="1"/>
          </p:cNvSpPr>
          <p:nvPr/>
        </p:nvSpPr>
        <p:spPr bwMode="auto">
          <a:xfrm>
            <a:off x="7643813" y="2582863"/>
            <a:ext cx="1500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To Omni Antenna</a:t>
            </a:r>
          </a:p>
        </p:txBody>
      </p:sp>
      <p:sp>
        <p:nvSpPr>
          <p:cNvPr id="142358" name="23 CuadroTexto"/>
          <p:cNvSpPr txBox="1">
            <a:spLocks noChangeArrowheads="1"/>
          </p:cNvSpPr>
          <p:nvPr/>
        </p:nvSpPr>
        <p:spPr bwMode="auto">
          <a:xfrm>
            <a:off x="7643813" y="2895600"/>
            <a:ext cx="1214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To high gain Antenna</a:t>
            </a:r>
          </a:p>
        </p:txBody>
      </p:sp>
      <p:sp>
        <p:nvSpPr>
          <p:cNvPr id="142359" name="24 CuadroTexto"/>
          <p:cNvSpPr txBox="1">
            <a:spLocks noChangeArrowheads="1"/>
          </p:cNvSpPr>
          <p:nvPr/>
        </p:nvSpPr>
        <p:spPr bwMode="auto">
          <a:xfrm>
            <a:off x="6215063" y="3997325"/>
            <a:ext cx="1571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Telemetry</a:t>
            </a:r>
          </a:p>
          <a:p>
            <a:pPr eaLnBrk="1" hangingPunct="1"/>
            <a:r>
              <a:rPr lang="es-MX" sz="1200" b="0">
                <a:solidFill>
                  <a:srgbClr val="000000"/>
                </a:solidFill>
              </a:rPr>
              <a:t>On/Off</a:t>
            </a:r>
          </a:p>
          <a:p>
            <a:pPr eaLnBrk="1" hangingPunct="1"/>
            <a:r>
              <a:rPr lang="es-MX" sz="1200" b="0">
                <a:solidFill>
                  <a:srgbClr val="000000"/>
                </a:solidFill>
              </a:rPr>
              <a:t>Ranging CR1/CR2</a:t>
            </a:r>
          </a:p>
        </p:txBody>
      </p:sp>
      <p:sp>
        <p:nvSpPr>
          <p:cNvPr id="142360" name="25 CuadroTexto"/>
          <p:cNvSpPr txBox="1">
            <a:spLocks noChangeArrowheads="1"/>
          </p:cNvSpPr>
          <p:nvPr/>
        </p:nvSpPr>
        <p:spPr bwMode="auto">
          <a:xfrm>
            <a:off x="3857625" y="2093913"/>
            <a:ext cx="1214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Range Tones</a:t>
            </a:r>
          </a:p>
        </p:txBody>
      </p:sp>
      <p:sp>
        <p:nvSpPr>
          <p:cNvPr id="142361" name="26 CuadroTexto"/>
          <p:cNvSpPr txBox="1">
            <a:spLocks noChangeArrowheads="1"/>
          </p:cNvSpPr>
          <p:nvPr/>
        </p:nvSpPr>
        <p:spPr bwMode="auto">
          <a:xfrm>
            <a:off x="3500438" y="3214688"/>
            <a:ext cx="1000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Subcarrier</a:t>
            </a:r>
          </a:p>
          <a:p>
            <a:pPr eaLnBrk="1" hangingPunct="1"/>
            <a:r>
              <a:rPr lang="es-MX" sz="1200" b="0">
                <a:solidFill>
                  <a:srgbClr val="000000"/>
                </a:solidFill>
              </a:rPr>
              <a:t>32 KHz</a:t>
            </a:r>
          </a:p>
        </p:txBody>
      </p:sp>
      <p:sp>
        <p:nvSpPr>
          <p:cNvPr id="142362" name="27 CuadroTexto"/>
          <p:cNvSpPr txBox="1">
            <a:spLocks noChangeArrowheads="1"/>
          </p:cNvSpPr>
          <p:nvPr/>
        </p:nvSpPr>
        <p:spPr bwMode="auto">
          <a:xfrm>
            <a:off x="4286250" y="5143500"/>
            <a:ext cx="22145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Commands:</a:t>
            </a:r>
          </a:p>
          <a:p>
            <a:pPr eaLnBrk="1" hangingPunct="1"/>
            <a:r>
              <a:rPr lang="es-MX" sz="1200" b="0">
                <a:solidFill>
                  <a:srgbClr val="000000"/>
                </a:solidFill>
              </a:rPr>
              <a:t>ON/Off</a:t>
            </a:r>
          </a:p>
          <a:p>
            <a:pPr eaLnBrk="1" hangingPunct="1"/>
            <a:r>
              <a:rPr lang="es-MX" sz="1200" b="0">
                <a:solidFill>
                  <a:srgbClr val="000000"/>
                </a:solidFill>
              </a:rPr>
              <a:t>Ranging Selection /PCM</a:t>
            </a:r>
          </a:p>
          <a:p>
            <a:pPr eaLnBrk="1" hangingPunct="1"/>
            <a:r>
              <a:rPr lang="es-MX" sz="1200" b="0">
                <a:solidFill>
                  <a:srgbClr val="000000"/>
                </a:solidFill>
              </a:rPr>
              <a:t>Ranging CRI/Ranging CR2</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Command</a:t>
            </a:r>
            <a:r>
              <a:rPr lang="es-MX" dirty="0" smtClean="0"/>
              <a:t> </a:t>
            </a:r>
            <a:r>
              <a:rPr lang="es-MX" dirty="0" err="1" smtClean="0"/>
              <a:t>Simplified</a:t>
            </a:r>
            <a:r>
              <a:rPr lang="es-MX" dirty="0" smtClean="0"/>
              <a:t> Block </a:t>
            </a:r>
            <a:r>
              <a:rPr lang="es-MX" dirty="0" err="1" smtClean="0"/>
              <a:t>Diagram</a:t>
            </a:r>
            <a:endParaRPr lang="es-MX" dirty="0" smtClean="0"/>
          </a:p>
        </p:txBody>
      </p:sp>
      <p:sp>
        <p:nvSpPr>
          <p:cNvPr id="3" name="2 Rectángulo"/>
          <p:cNvSpPr/>
          <p:nvPr/>
        </p:nvSpPr>
        <p:spPr bwMode="auto">
          <a:xfrm>
            <a:off x="1857678" y="2428488"/>
            <a:ext cx="642723" cy="71541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a:effectLst>
                  <a:outerShdw blurRad="38100" dist="38100" dir="2700000" algn="tl">
                    <a:srgbClr val="000000">
                      <a:alpha val="43137"/>
                    </a:srgbClr>
                  </a:outerShdw>
                </a:effectLst>
              </a:rPr>
              <a:t>RF</a:t>
            </a:r>
          </a:p>
          <a:p>
            <a:pPr algn="ctr">
              <a:defRPr/>
            </a:pPr>
            <a:r>
              <a:rPr lang="es-MX" sz="1400" b="0" dirty="0">
                <a:effectLst>
                  <a:outerShdw blurRad="38100" dist="38100" dir="2700000" algn="tl">
                    <a:srgbClr val="000000">
                      <a:alpha val="43137"/>
                    </a:srgbClr>
                  </a:outerShdw>
                </a:effectLst>
              </a:rPr>
              <a:t>T&amp;C</a:t>
            </a:r>
          </a:p>
        </p:txBody>
      </p:sp>
      <p:sp>
        <p:nvSpPr>
          <p:cNvPr id="4" name="3 Rectángulo"/>
          <p:cNvSpPr/>
          <p:nvPr/>
        </p:nvSpPr>
        <p:spPr bwMode="auto">
          <a:xfrm>
            <a:off x="856715" y="3511760"/>
            <a:ext cx="1643892" cy="121403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SCPs</a:t>
            </a:r>
            <a:endParaRPr lang="es-MX" sz="1400" b="0" dirty="0">
              <a:effectLst>
                <a:outerShdw blurRad="38100" dist="38100" dir="2700000" algn="tl">
                  <a:srgbClr val="000000">
                    <a:alpha val="43137"/>
                  </a:srgbClr>
                </a:outerShdw>
              </a:effectLst>
            </a:endParaRPr>
          </a:p>
          <a:p>
            <a:pPr marL="88900" indent="-88900">
              <a:buFont typeface="Arial" pitchFamily="34" charset="0"/>
              <a:buChar char="•"/>
              <a:tabLst>
                <a:tab pos="88900" algn="l"/>
                <a:tab pos="265113" algn="l"/>
              </a:tabLst>
              <a:defRPr/>
            </a:pPr>
            <a:r>
              <a:rPr lang="es-MX" sz="1400" b="0" dirty="0" err="1">
                <a:effectLst>
                  <a:outerShdw blurRad="38100" dist="38100" dir="2700000" algn="tl">
                    <a:srgbClr val="000000">
                      <a:alpha val="43137"/>
                    </a:srgbClr>
                  </a:outerShdw>
                </a:effectLst>
              </a:rPr>
              <a:t>Commands</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storage</a:t>
            </a:r>
            <a:r>
              <a:rPr lang="es-MX" sz="1400" b="0" dirty="0">
                <a:effectLst>
                  <a:outerShdw blurRad="38100" dist="38100" dir="2700000" algn="tl">
                    <a:srgbClr val="000000">
                      <a:alpha val="43137"/>
                    </a:srgbClr>
                  </a:outerShdw>
                </a:effectLst>
              </a:rPr>
              <a:t> buffers</a:t>
            </a:r>
          </a:p>
          <a:p>
            <a:pPr>
              <a:buFont typeface="Arial" pitchFamily="34" charset="0"/>
              <a:buChar char="•"/>
              <a:defRPr/>
            </a:pPr>
            <a:r>
              <a:rPr lang="es-MX" sz="1400" b="0" dirty="0" err="1">
                <a:effectLst>
                  <a:outerShdw blurRad="38100" dist="38100" dir="2700000" algn="tl">
                    <a:srgbClr val="000000">
                      <a:alpha val="43137"/>
                    </a:srgbClr>
                  </a:outerShdw>
                </a:effectLst>
              </a:rPr>
              <a:t>Automatic</a:t>
            </a:r>
            <a:r>
              <a:rPr lang="es-MX" sz="1400" b="0" dirty="0">
                <a:effectLst>
                  <a:outerShdw blurRad="38100" dist="38100" dir="2700000" algn="tl">
                    <a:srgbClr val="000000">
                      <a:alpha val="43137"/>
                    </a:srgbClr>
                  </a:outerShdw>
                </a:effectLst>
              </a:rPr>
              <a:t> control</a:t>
            </a:r>
          </a:p>
        </p:txBody>
      </p:sp>
      <p:sp>
        <p:nvSpPr>
          <p:cNvPr id="5" name="4 Rectángulo"/>
          <p:cNvSpPr/>
          <p:nvPr/>
        </p:nvSpPr>
        <p:spPr bwMode="auto">
          <a:xfrm>
            <a:off x="3740117" y="2330296"/>
            <a:ext cx="1260913" cy="899373"/>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Uplink</a:t>
            </a:r>
            <a:r>
              <a:rPr lang="es-MX" sz="1400" b="0" dirty="0">
                <a:effectLst>
                  <a:outerShdw blurRad="38100" dist="38100" dir="2700000" algn="tl">
                    <a:srgbClr val="000000">
                      <a:alpha val="43137"/>
                    </a:srgbClr>
                  </a:outerShdw>
                </a:effectLst>
              </a:rPr>
              <a:t> Input Control</a:t>
            </a:r>
          </a:p>
        </p:txBody>
      </p:sp>
      <p:sp>
        <p:nvSpPr>
          <p:cNvPr id="6" name="5 Rectángulo"/>
          <p:cNvSpPr/>
          <p:nvPr/>
        </p:nvSpPr>
        <p:spPr bwMode="auto">
          <a:xfrm>
            <a:off x="3740075" y="3665638"/>
            <a:ext cx="1259995" cy="89937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a:effectLst>
                  <a:outerShdw blurRad="38100" dist="38100" dir="2700000" algn="tl">
                    <a:srgbClr val="000000">
                      <a:alpha val="43137"/>
                    </a:srgbClr>
                  </a:outerShdw>
                </a:effectLst>
              </a:rPr>
              <a:t>SCP Input Control</a:t>
            </a:r>
          </a:p>
        </p:txBody>
      </p:sp>
      <p:sp>
        <p:nvSpPr>
          <p:cNvPr id="7" name="6 Rectángulo"/>
          <p:cNvSpPr/>
          <p:nvPr/>
        </p:nvSpPr>
        <p:spPr bwMode="auto">
          <a:xfrm>
            <a:off x="6241348" y="2214727"/>
            <a:ext cx="1259995" cy="89937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a:solidFill>
                  <a:srgbClr val="EAEAEA"/>
                </a:solidFill>
                <a:effectLst>
                  <a:outerShdw blurRad="38100" dist="38100" dir="2700000" algn="tl">
                    <a:srgbClr val="C0C0C0"/>
                  </a:outerShdw>
                </a:effectLst>
              </a:rPr>
              <a:t>Pulse Commands (768)</a:t>
            </a:r>
          </a:p>
        </p:txBody>
      </p:sp>
      <p:sp>
        <p:nvSpPr>
          <p:cNvPr id="8" name="7 Rectángulo"/>
          <p:cNvSpPr/>
          <p:nvPr/>
        </p:nvSpPr>
        <p:spPr bwMode="auto">
          <a:xfrm>
            <a:off x="6241348" y="3614524"/>
            <a:ext cx="1259995" cy="90078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a:effectLst>
                  <a:outerShdw blurRad="38100" dist="38100" dir="2700000" algn="tl">
                    <a:srgbClr val="000000">
                      <a:alpha val="43137"/>
                    </a:srgbClr>
                  </a:outerShdw>
                </a:effectLst>
              </a:rPr>
              <a:t>Serial </a:t>
            </a:r>
            <a:r>
              <a:rPr lang="es-MX" sz="1400" b="0" dirty="0" err="1">
                <a:effectLst>
                  <a:outerShdw blurRad="38100" dist="38100" dir="2700000" algn="tl">
                    <a:srgbClr val="000000">
                      <a:alpha val="43137"/>
                    </a:srgbClr>
                  </a:outerShdw>
                </a:effectLst>
              </a:rPr>
              <a:t>Commands</a:t>
            </a:r>
            <a:r>
              <a:rPr lang="es-MX" sz="1400" b="0" dirty="0">
                <a:effectLst>
                  <a:outerShdw blurRad="38100" dist="38100" dir="2700000" algn="tl">
                    <a:srgbClr val="000000">
                      <a:alpha val="43137"/>
                    </a:srgbClr>
                  </a:outerShdw>
                </a:effectLst>
              </a:rPr>
              <a:t> (16)</a:t>
            </a:r>
          </a:p>
        </p:txBody>
      </p:sp>
      <p:sp>
        <p:nvSpPr>
          <p:cNvPr id="9" name="8 Rectángulo"/>
          <p:cNvSpPr/>
          <p:nvPr/>
        </p:nvSpPr>
        <p:spPr bwMode="auto">
          <a:xfrm>
            <a:off x="5429250" y="1928813"/>
            <a:ext cx="357188" cy="28575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err="1">
                <a:effectLst>
                  <a:outerShdw blurRad="38100" dist="38100" dir="2700000" algn="tl">
                    <a:srgbClr val="000000">
                      <a:alpha val="43137"/>
                    </a:srgbClr>
                  </a:outerShdw>
                </a:effectLst>
              </a:rPr>
              <a:t>Scanne</a:t>
            </a:r>
            <a:endParaRPr lang="es-MX" sz="1400" b="0" dirty="0">
              <a:effectLst>
                <a:outerShdw blurRad="38100" dist="38100" dir="2700000" algn="tl">
                  <a:srgbClr val="000000">
                    <a:alpha val="43137"/>
                  </a:srgbClr>
                </a:outerShdw>
              </a:effectLst>
            </a:endParaRPr>
          </a:p>
          <a:p>
            <a:pPr algn="ctr">
              <a:defRPr/>
            </a:pPr>
            <a:r>
              <a:rPr lang="es-MX" sz="1400" b="0" dirty="0">
                <a:effectLst>
                  <a:outerShdw blurRad="38100" dist="38100" dir="2700000" algn="tl">
                    <a:srgbClr val="000000">
                      <a:alpha val="43137"/>
                    </a:srgbClr>
                  </a:outerShdw>
                </a:effectLst>
              </a:rPr>
              <a:t>r</a:t>
            </a:r>
          </a:p>
        </p:txBody>
      </p:sp>
      <p:sp>
        <p:nvSpPr>
          <p:cNvPr id="10" name="9 Triángulo isósceles"/>
          <p:cNvSpPr>
            <a:spLocks noChangeArrowheads="1"/>
          </p:cNvSpPr>
          <p:nvPr/>
        </p:nvSpPr>
        <p:spPr bwMode="auto">
          <a:xfrm flipV="1">
            <a:off x="714375" y="1714500"/>
            <a:ext cx="571500" cy="571500"/>
          </a:xfrm>
          <a:prstGeom prst="triangle">
            <a:avLst>
              <a:gd name="adj" fmla="val 50000"/>
            </a:avLst>
          </a:prstGeom>
          <a:solidFill>
            <a:schemeClr val="tx1"/>
          </a:solidFill>
          <a:ln w="25400" algn="ctr">
            <a:solidFill>
              <a:schemeClr val="accent2"/>
            </a:solidFill>
            <a:miter lim="800000"/>
            <a:headEnd/>
            <a:tailEnd/>
          </a:ln>
        </p:spPr>
        <p:txBody>
          <a:bodyPr rot="10800000" anchor="ctr"/>
          <a:lstStyle/>
          <a:p>
            <a:pPr algn="ctr">
              <a:defRPr/>
            </a:pPr>
            <a:endParaRPr lang="es-MX" sz="1400" b="0">
              <a:solidFill>
                <a:schemeClr val="dk1"/>
              </a:solidFill>
              <a:effectLst>
                <a:outerShdw blurRad="38100" dist="38100" dir="2700000" algn="tl">
                  <a:srgbClr val="000000">
                    <a:alpha val="43137"/>
                  </a:srgbClr>
                </a:outerShdw>
              </a:effectLst>
              <a:latin typeface="+mn-lt"/>
            </a:endParaRPr>
          </a:p>
        </p:txBody>
      </p:sp>
      <p:cxnSp>
        <p:nvCxnSpPr>
          <p:cNvPr id="12" name="11 Forma"/>
          <p:cNvCxnSpPr>
            <a:stCxn id="10" idx="0"/>
            <a:endCxn id="0" idx="1"/>
          </p:cNvCxnSpPr>
          <p:nvPr/>
        </p:nvCxnSpPr>
        <p:spPr bwMode="auto">
          <a:xfrm rot="16200000" flipH="1">
            <a:off x="1178718" y="2120107"/>
            <a:ext cx="500063" cy="857250"/>
          </a:xfrm>
          <a:prstGeom prst="bentConnector2">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4" name="13 Conector recto de flecha"/>
          <p:cNvCxnSpPr>
            <a:stCxn id="0" idx="3"/>
            <a:endCxn id="0" idx="1"/>
          </p:cNvCxnSpPr>
          <p:nvPr/>
        </p:nvCxnSpPr>
        <p:spPr bwMode="auto">
          <a:xfrm flipV="1">
            <a:off x="2500313" y="2779713"/>
            <a:ext cx="1239837" cy="635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6" name="15 Conector recto de flecha"/>
          <p:cNvCxnSpPr>
            <a:stCxn id="0" idx="3"/>
            <a:endCxn id="0" idx="1"/>
          </p:cNvCxnSpPr>
          <p:nvPr/>
        </p:nvCxnSpPr>
        <p:spPr bwMode="auto">
          <a:xfrm flipV="1">
            <a:off x="2500313" y="4114800"/>
            <a:ext cx="1239837" cy="3175"/>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8" name="17 Conector recto de flecha"/>
          <p:cNvCxnSpPr>
            <a:stCxn id="0" idx="3"/>
          </p:cNvCxnSpPr>
          <p:nvPr/>
        </p:nvCxnSpPr>
        <p:spPr bwMode="auto">
          <a:xfrm>
            <a:off x="5000625" y="2779713"/>
            <a:ext cx="428625" cy="635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5" name="24 Conector recto de flecha"/>
          <p:cNvCxnSpPr>
            <a:stCxn id="0" idx="3"/>
          </p:cNvCxnSpPr>
          <p:nvPr/>
        </p:nvCxnSpPr>
        <p:spPr bwMode="auto">
          <a:xfrm>
            <a:off x="5000625" y="4114800"/>
            <a:ext cx="428625"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7" name="26 Conector angular"/>
          <p:cNvCxnSpPr>
            <a:stCxn id="9" idx="3"/>
            <a:endCxn id="0" idx="1"/>
          </p:cNvCxnSpPr>
          <p:nvPr/>
        </p:nvCxnSpPr>
        <p:spPr bwMode="auto">
          <a:xfrm flipV="1">
            <a:off x="5799138" y="2663825"/>
            <a:ext cx="454025" cy="693738"/>
          </a:xfrm>
          <a:prstGeom prst="bentConnector3">
            <a:avLst>
              <a:gd name="adj1" fmla="val 5000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9" name="28 Conector angular"/>
          <p:cNvCxnSpPr>
            <a:stCxn id="9" idx="3"/>
            <a:endCxn id="0" idx="1"/>
          </p:cNvCxnSpPr>
          <p:nvPr/>
        </p:nvCxnSpPr>
        <p:spPr bwMode="auto">
          <a:xfrm>
            <a:off x="5799138" y="3357563"/>
            <a:ext cx="454025" cy="706437"/>
          </a:xfrm>
          <a:prstGeom prst="bentConnector3">
            <a:avLst>
              <a:gd name="adj1" fmla="val 5000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1" name="30 Conector recto de flecha"/>
          <p:cNvCxnSpPr/>
          <p:nvPr/>
        </p:nvCxnSpPr>
        <p:spPr bwMode="auto">
          <a:xfrm flipV="1">
            <a:off x="7500938" y="2643188"/>
            <a:ext cx="539750"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3" name="32 Conector recto de flecha"/>
          <p:cNvCxnSpPr/>
          <p:nvPr/>
        </p:nvCxnSpPr>
        <p:spPr bwMode="auto">
          <a:xfrm>
            <a:off x="7500938" y="3786188"/>
            <a:ext cx="539750" cy="1587"/>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5" name="34 Conector recto de flecha"/>
          <p:cNvCxnSpPr/>
          <p:nvPr/>
        </p:nvCxnSpPr>
        <p:spPr bwMode="auto">
          <a:xfrm>
            <a:off x="7500938" y="4000500"/>
            <a:ext cx="539750"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7" name="36 Conector recto de flecha"/>
          <p:cNvCxnSpPr/>
          <p:nvPr/>
        </p:nvCxnSpPr>
        <p:spPr bwMode="auto">
          <a:xfrm>
            <a:off x="7500938" y="4214813"/>
            <a:ext cx="539750" cy="1587"/>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9" name="38 Forma"/>
          <p:cNvCxnSpPr>
            <a:endCxn id="0" idx="1"/>
          </p:cNvCxnSpPr>
          <p:nvPr/>
        </p:nvCxnSpPr>
        <p:spPr bwMode="auto">
          <a:xfrm flipH="1" flipV="1">
            <a:off x="857250" y="4117975"/>
            <a:ext cx="6643688" cy="311150"/>
          </a:xfrm>
          <a:prstGeom prst="bentConnector5">
            <a:avLst>
              <a:gd name="adj1" fmla="val -6426"/>
              <a:gd name="adj2" fmla="val -326306"/>
              <a:gd name="adj3" fmla="val 10344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sp>
        <p:nvSpPr>
          <p:cNvPr id="143395" name="55 CuadroTexto"/>
          <p:cNvSpPr txBox="1">
            <a:spLocks noChangeArrowheads="1"/>
          </p:cNvSpPr>
          <p:nvPr/>
        </p:nvSpPr>
        <p:spPr bwMode="auto">
          <a:xfrm>
            <a:off x="5143500" y="1500188"/>
            <a:ext cx="857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CDU</a:t>
            </a:r>
          </a:p>
        </p:txBody>
      </p:sp>
      <p:sp>
        <p:nvSpPr>
          <p:cNvPr id="143396" name="56 CuadroTexto"/>
          <p:cNvSpPr txBox="1">
            <a:spLocks noChangeArrowheads="1"/>
          </p:cNvSpPr>
          <p:nvPr/>
        </p:nvSpPr>
        <p:spPr bwMode="auto">
          <a:xfrm>
            <a:off x="7929563" y="2395538"/>
            <a:ext cx="857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Satellite Units</a:t>
            </a:r>
          </a:p>
        </p:txBody>
      </p:sp>
      <p:sp>
        <p:nvSpPr>
          <p:cNvPr id="143397" name="57 CuadroTexto"/>
          <p:cNvSpPr txBox="1">
            <a:spLocks noChangeArrowheads="1"/>
          </p:cNvSpPr>
          <p:nvPr/>
        </p:nvSpPr>
        <p:spPr bwMode="auto">
          <a:xfrm>
            <a:off x="7939088" y="3652838"/>
            <a:ext cx="704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SDUs</a:t>
            </a:r>
          </a:p>
        </p:txBody>
      </p:sp>
      <p:sp>
        <p:nvSpPr>
          <p:cNvPr id="143398" name="58 CuadroTexto"/>
          <p:cNvSpPr txBox="1">
            <a:spLocks noChangeArrowheads="1"/>
          </p:cNvSpPr>
          <p:nvPr/>
        </p:nvSpPr>
        <p:spPr bwMode="auto">
          <a:xfrm>
            <a:off x="7940675" y="3867150"/>
            <a:ext cx="704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BVLs</a:t>
            </a:r>
          </a:p>
        </p:txBody>
      </p:sp>
      <p:sp>
        <p:nvSpPr>
          <p:cNvPr id="143399" name="59 CuadroTexto"/>
          <p:cNvSpPr txBox="1">
            <a:spLocks noChangeArrowheads="1"/>
          </p:cNvSpPr>
          <p:nvPr/>
        </p:nvSpPr>
        <p:spPr bwMode="auto">
          <a:xfrm>
            <a:off x="7951788" y="4081463"/>
            <a:ext cx="704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TEUs</a:t>
            </a:r>
          </a:p>
        </p:txBody>
      </p:sp>
      <p:sp>
        <p:nvSpPr>
          <p:cNvPr id="143400" name="60 CuadroTexto"/>
          <p:cNvSpPr txBox="1">
            <a:spLocks noChangeArrowheads="1"/>
          </p:cNvSpPr>
          <p:nvPr/>
        </p:nvSpPr>
        <p:spPr bwMode="auto">
          <a:xfrm>
            <a:off x="7929563" y="4786313"/>
            <a:ext cx="10001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(1000bps) SCP/CDU</a:t>
            </a:r>
          </a:p>
          <a:p>
            <a:pPr algn="ctr" eaLnBrk="1" hangingPunct="1"/>
            <a:r>
              <a:rPr lang="es-MX" sz="1200" b="0">
                <a:solidFill>
                  <a:srgbClr val="000000"/>
                </a:solidFill>
              </a:rPr>
              <a:t>Interface</a:t>
            </a:r>
          </a:p>
          <a:p>
            <a:pPr algn="ctr" eaLnBrk="1" hangingPunct="1"/>
            <a:endParaRPr lang="es-MX" sz="1200" b="0">
              <a:solidFill>
                <a:srgbClr val="000000"/>
              </a:solidFill>
            </a:endParaRPr>
          </a:p>
        </p:txBody>
      </p:sp>
      <p:sp>
        <p:nvSpPr>
          <p:cNvPr id="143401" name="61 CuadroTexto"/>
          <p:cNvSpPr txBox="1">
            <a:spLocks noChangeArrowheads="1"/>
          </p:cNvSpPr>
          <p:nvPr/>
        </p:nvSpPr>
        <p:spPr bwMode="auto">
          <a:xfrm>
            <a:off x="2500313" y="3786188"/>
            <a:ext cx="1000125"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(1000bps)</a:t>
            </a:r>
          </a:p>
          <a:p>
            <a:pPr algn="ctr" eaLnBrk="1" hangingPunct="1"/>
            <a:endParaRPr lang="es-MX" sz="1200" b="0">
              <a:solidFill>
                <a:srgbClr val="000000"/>
              </a:solidFill>
            </a:endParaRPr>
          </a:p>
          <a:p>
            <a:pPr algn="ctr" eaLnBrk="1" hangingPunct="1"/>
            <a:r>
              <a:rPr lang="es-MX" sz="1200" b="0">
                <a:solidFill>
                  <a:srgbClr val="000000"/>
                </a:solidFill>
              </a:rPr>
              <a:t>*SCP/CDU</a:t>
            </a:r>
          </a:p>
          <a:p>
            <a:pPr algn="ctr" eaLnBrk="1" hangingPunct="1"/>
            <a:r>
              <a:rPr lang="es-MX" sz="1200" b="0">
                <a:solidFill>
                  <a:srgbClr val="000000"/>
                </a:solidFill>
              </a:rPr>
              <a:t>Interface</a:t>
            </a:r>
          </a:p>
          <a:p>
            <a:pPr algn="ctr" eaLnBrk="1" hangingPunct="1"/>
            <a:endParaRPr lang="es-MX" sz="1200" b="0">
              <a:solidFill>
                <a:srgbClr val="000000"/>
              </a:solidFill>
            </a:endParaRPr>
          </a:p>
        </p:txBody>
      </p:sp>
      <p:sp>
        <p:nvSpPr>
          <p:cNvPr id="143402" name="55 CuadroTexto"/>
          <p:cNvSpPr txBox="1">
            <a:spLocks noChangeArrowheads="1"/>
          </p:cNvSpPr>
          <p:nvPr/>
        </p:nvSpPr>
        <p:spPr bwMode="auto">
          <a:xfrm>
            <a:off x="2571750" y="2500313"/>
            <a:ext cx="857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50 bps</a:t>
            </a:r>
          </a:p>
        </p:txBody>
      </p:sp>
      <p:sp>
        <p:nvSpPr>
          <p:cNvPr id="143403" name="55 CuadroTexto"/>
          <p:cNvSpPr txBox="1">
            <a:spLocks noChangeArrowheads="1"/>
          </p:cNvSpPr>
          <p:nvPr/>
        </p:nvSpPr>
        <p:spPr bwMode="auto">
          <a:xfrm>
            <a:off x="2571750" y="2786063"/>
            <a:ext cx="857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Tones</a:t>
            </a:r>
          </a:p>
        </p:txBody>
      </p:sp>
      <p:sp>
        <p:nvSpPr>
          <p:cNvPr id="143404" name="55 CuadroTexto"/>
          <p:cNvSpPr txBox="1">
            <a:spLocks noChangeArrowheads="1"/>
          </p:cNvSpPr>
          <p:nvPr/>
        </p:nvSpPr>
        <p:spPr bwMode="auto">
          <a:xfrm>
            <a:off x="571500" y="5692775"/>
            <a:ext cx="685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400" b="0">
                <a:solidFill>
                  <a:srgbClr val="000000"/>
                </a:solidFill>
              </a:rPr>
              <a:t>* It is fitted out from earth by a command when only one the SCP’s is turn on. </a:t>
            </a:r>
          </a:p>
        </p:txBody>
      </p:sp>
      <p:pic>
        <p:nvPicPr>
          <p:cNvPr id="143405" name="41 Rectángulo"/>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0" y="1377950"/>
            <a:ext cx="44259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Telemetry</a:t>
            </a:r>
            <a:r>
              <a:rPr lang="es-MX" dirty="0" smtClean="0"/>
              <a:t>, Tracking and </a:t>
            </a:r>
            <a:r>
              <a:rPr lang="es-MX" dirty="0" err="1" smtClean="0"/>
              <a:t>command</a:t>
            </a:r>
            <a:r>
              <a:rPr lang="es-MX" dirty="0" smtClean="0"/>
              <a:t/>
            </a:r>
            <a:br>
              <a:rPr lang="es-MX" dirty="0" smtClean="0"/>
            </a:br>
            <a:r>
              <a:rPr lang="es-MX" dirty="0" smtClean="0"/>
              <a:t> </a:t>
            </a:r>
            <a:r>
              <a:rPr lang="es-MX" dirty="0" err="1" smtClean="0"/>
              <a:t>subsystem</a:t>
            </a:r>
            <a:endParaRPr lang="es-MX" dirty="0" smtClean="0"/>
          </a:p>
        </p:txBody>
      </p:sp>
      <p:graphicFrame>
        <p:nvGraphicFramePr>
          <p:cNvPr id="328707" name="Group 3"/>
          <p:cNvGraphicFramePr>
            <a:graphicFrameLocks noGrp="1"/>
          </p:cNvGraphicFramePr>
          <p:nvPr>
            <p:ph idx="4294967295"/>
          </p:nvPr>
        </p:nvGraphicFramePr>
        <p:xfrm>
          <a:off x="1643063" y="1428750"/>
          <a:ext cx="7500937" cy="4572000"/>
        </p:xfrm>
        <a:graphic>
          <a:graphicData uri="http://schemas.openxmlformats.org/drawingml/2006/table">
            <a:tbl>
              <a:tblPr/>
              <a:tblGrid>
                <a:gridCol w="4411662"/>
                <a:gridCol w="3089275"/>
              </a:tblGrid>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Telemetry, Tracking and Command </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246063">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Telemetry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246063">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Frequency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3700.1 to 3701.1 MHz</a:t>
                      </a:r>
                    </a:p>
                  </a:txBody>
                  <a:tcPr horzOverflow="overflow">
                    <a:lnL>
                      <a:noFill/>
                    </a:lnL>
                    <a:lnR>
                      <a:noFill/>
                    </a:lnR>
                    <a:lnT>
                      <a:noFill/>
                    </a:lnT>
                    <a:lnB>
                      <a:noFill/>
                    </a:lnB>
                    <a:lnTlToBr>
                      <a:noFill/>
                    </a:lnTlToBr>
                    <a:lnBlToTr>
                      <a:noFill/>
                    </a:lnBlToTr>
                    <a:noFill/>
                  </a:tcPr>
                </a:tc>
              </a:tr>
              <a:tr h="246063">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Modulation index</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1.0 ± 0.15 rad</a:t>
                      </a:r>
                    </a:p>
                  </a:txBody>
                  <a:tcPr horzOverflow="overflow">
                    <a:lnL>
                      <a:noFill/>
                    </a:lnL>
                    <a:lnR>
                      <a:noFill/>
                    </a:lnR>
                    <a:lnT>
                      <a:noFill/>
                    </a:lnT>
                    <a:lnB>
                      <a:noFill/>
                    </a:lnB>
                    <a:lnTlToBr>
                      <a:noFill/>
                    </a:lnTlToBr>
                    <a:lnBlToTr>
                      <a:noFill/>
                    </a:lnBlToTr>
                    <a:noFill/>
                  </a:tcPr>
                </a:tc>
              </a:tr>
              <a:tr h="246063">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PCM data</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Major frame rate</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65.536 sec/frame</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Minor frame rate</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2.048 sec/frame</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Minor frame length</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256 words (8bits/word)</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Subcarrier</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32 kHz, phase modulated</a:t>
                      </a:r>
                    </a:p>
                  </a:txBody>
                  <a:tcPr horzOverflow="overflow">
                    <a:lnL>
                      <a:noFill/>
                    </a:lnL>
                    <a:lnR>
                      <a:noFill/>
                    </a:lnR>
                    <a:lnT>
                      <a:noFill/>
                    </a:lnT>
                    <a:lnB>
                      <a:noFill/>
                    </a:lnB>
                    <a:lnTlToBr>
                      <a:noFill/>
                    </a:lnTlToBr>
                    <a:lnBlToTr>
                      <a:noFill/>
                    </a:lnBlToTr>
                    <a:noFill/>
                  </a:tcPr>
                </a:tc>
              </a:tr>
              <a:tr h="246063">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Capacity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256 channels</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Bilevel (digital)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69</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Conditioned bilevel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9</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Analog</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108</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Conditioned analog</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62</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Serial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8</a:t>
                      </a:r>
                    </a:p>
                  </a:txBody>
                  <a:tcPr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Telemetry</a:t>
            </a:r>
            <a:r>
              <a:rPr lang="es-MX" dirty="0" smtClean="0"/>
              <a:t>, Tracking and </a:t>
            </a:r>
            <a:r>
              <a:rPr lang="es-MX" dirty="0" err="1" smtClean="0"/>
              <a:t>command</a:t>
            </a:r>
            <a:r>
              <a:rPr lang="es-MX" dirty="0" smtClean="0"/>
              <a:t/>
            </a:r>
            <a:br>
              <a:rPr lang="es-MX" dirty="0" smtClean="0"/>
            </a:br>
            <a:r>
              <a:rPr lang="es-MX" dirty="0" smtClean="0"/>
              <a:t> </a:t>
            </a:r>
            <a:r>
              <a:rPr lang="es-MX" dirty="0" err="1" smtClean="0"/>
              <a:t>subsystem</a:t>
            </a:r>
            <a:r>
              <a:rPr lang="es-MX" dirty="0" smtClean="0"/>
              <a:t> (Cont.)</a:t>
            </a:r>
          </a:p>
        </p:txBody>
      </p:sp>
      <p:graphicFrame>
        <p:nvGraphicFramePr>
          <p:cNvPr id="4" name="3 Marcador de contenido"/>
          <p:cNvGraphicFramePr>
            <a:graphicFrameLocks noGrp="1"/>
          </p:cNvGraphicFramePr>
          <p:nvPr>
            <p:ph idx="4294967295"/>
          </p:nvPr>
        </p:nvGraphicFramePr>
        <p:xfrm>
          <a:off x="0" y="1285875"/>
          <a:ext cx="8643938" cy="4784725"/>
        </p:xfrm>
        <a:graphic>
          <a:graphicData uri="http://schemas.openxmlformats.org/drawingml/2006/table">
            <a:tbl>
              <a:tblPr/>
              <a:tblGrid>
                <a:gridCol w="5143500"/>
                <a:gridCol w="3500438"/>
              </a:tblGrid>
              <a:tr h="304760">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Polarization</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04760">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Transfer orbit and on-station (reflector)</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Vertical command, horizontal telemetry</a:t>
                      </a:r>
                    </a:p>
                  </a:txBody>
                  <a:tcPr marT="45714" marB="45714" horzOverflow="overflow">
                    <a:lnL>
                      <a:noFill/>
                    </a:lnL>
                    <a:lnR>
                      <a:noFill/>
                    </a:lnR>
                    <a:lnT>
                      <a:noFill/>
                    </a:lnT>
                    <a:lnB>
                      <a:noFill/>
                    </a:lnB>
                    <a:lnTlToBr>
                      <a:noFill/>
                    </a:lnTlToBr>
                    <a:lnBlToTr>
                      <a:noFill/>
                    </a:lnBlToTr>
                    <a:noFill/>
                  </a:tcPr>
                </a:tc>
              </a:tr>
              <a:tr h="304760">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On-station (omni)</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Horizontal command, vertical telemetry</a:t>
                      </a:r>
                    </a:p>
                  </a:txBody>
                  <a:tcPr marT="45714" marB="45714" horzOverflow="overflow">
                    <a:lnL>
                      <a:noFill/>
                    </a:lnL>
                    <a:lnR>
                      <a:noFill/>
                    </a:lnR>
                    <a:lnT>
                      <a:noFill/>
                    </a:lnT>
                    <a:lnB>
                      <a:noFill/>
                    </a:lnB>
                    <a:lnTlToBr>
                      <a:noFill/>
                    </a:lnTlToBr>
                    <a:lnBlToTr>
                      <a:noFill/>
                    </a:lnBlToTr>
                    <a:noFill/>
                  </a:tcPr>
                </a:tc>
              </a:tr>
              <a:tr h="304760">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EIRP</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04760">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Transfer/drift orbit</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4.0 dBW (±20°)</a:t>
                      </a:r>
                    </a:p>
                  </a:txBody>
                  <a:tcPr marT="45714" marB="45714" horzOverflow="overflow">
                    <a:lnL>
                      <a:noFill/>
                    </a:lnL>
                    <a:lnR>
                      <a:noFill/>
                    </a:lnR>
                    <a:lnT>
                      <a:noFill/>
                    </a:lnT>
                    <a:lnB>
                      <a:noFill/>
                    </a:lnB>
                    <a:lnTlToBr>
                      <a:noFill/>
                    </a:lnTlToBr>
                    <a:lnBlToTr>
                      <a:noFill/>
                    </a:lnBlToTr>
                    <a:noFill/>
                  </a:tcPr>
                </a:tc>
              </a:tr>
              <a:tr h="304760">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On-station</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10.0 dBW min</a:t>
                      </a:r>
                    </a:p>
                  </a:txBody>
                  <a:tcPr marT="45714" marB="45714" horzOverflow="overflow">
                    <a:lnL>
                      <a:noFill/>
                    </a:lnL>
                    <a:lnR>
                      <a:noFill/>
                    </a:lnR>
                    <a:lnT>
                      <a:noFill/>
                    </a:lnT>
                    <a:lnB>
                      <a:noFill/>
                    </a:lnB>
                    <a:lnTlToBr>
                      <a:noFill/>
                    </a:lnTlToBr>
                    <a:lnBlToTr>
                      <a:noFill/>
                    </a:lnBlToTr>
                    <a:noFill/>
                  </a:tcPr>
                </a:tc>
              </a:tr>
              <a:tr h="304760">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Command</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518091">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Frecuency range</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6415 MHz (transfer orbit), 5935 MHZ (on-station)</a:t>
                      </a:r>
                    </a:p>
                  </a:txBody>
                  <a:tcPr marT="45714" marB="45714" horzOverflow="overflow">
                    <a:lnL>
                      <a:noFill/>
                    </a:lnL>
                    <a:lnR>
                      <a:noFill/>
                    </a:lnR>
                    <a:lnT>
                      <a:noFill/>
                    </a:lnT>
                    <a:lnB>
                      <a:noFill/>
                    </a:lnB>
                    <a:lnTlToBr>
                      <a:noFill/>
                    </a:lnTlToBr>
                    <a:lnBlToTr>
                      <a:noFill/>
                    </a:lnBlToTr>
                    <a:noFill/>
                  </a:tcPr>
                </a:tc>
              </a:tr>
              <a:tr h="304760">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Coverage</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04760">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Transfer orbit</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±35°</a:t>
                      </a:r>
                    </a:p>
                  </a:txBody>
                  <a:tcPr marT="45714" marB="45714" horzOverflow="overflow">
                    <a:lnL>
                      <a:noFill/>
                    </a:lnL>
                    <a:lnR>
                      <a:noFill/>
                    </a:lnR>
                    <a:lnT>
                      <a:noFill/>
                    </a:lnT>
                    <a:lnB>
                      <a:noFill/>
                    </a:lnB>
                    <a:lnTlToBr>
                      <a:noFill/>
                    </a:lnTlToBr>
                    <a:lnBlToTr>
                      <a:noFill/>
                    </a:lnBlToTr>
                    <a:noFill/>
                  </a:tcPr>
                </a:tc>
              </a:tr>
              <a:tr h="304760">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On-station</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Spot beam Mexico</a:t>
                      </a:r>
                    </a:p>
                  </a:txBody>
                  <a:tcPr marT="45714" marB="45714" horzOverflow="overflow">
                    <a:lnL>
                      <a:noFill/>
                    </a:lnL>
                    <a:lnR>
                      <a:noFill/>
                    </a:lnR>
                    <a:lnT>
                      <a:noFill/>
                    </a:lnT>
                    <a:lnB>
                      <a:noFill/>
                    </a:lnB>
                    <a:lnTlToBr>
                      <a:noFill/>
                    </a:lnTlToBr>
                    <a:lnBlToTr>
                      <a:noFill/>
                    </a:lnBlToTr>
                    <a:noFill/>
                  </a:tcPr>
                </a:tc>
              </a:tr>
              <a:tr h="304760">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Polarization</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14" marB="45714" horzOverflow="overflow">
                    <a:lnL>
                      <a:noFill/>
                    </a:lnL>
                    <a:lnR>
                      <a:noFill/>
                    </a:lnR>
                    <a:lnT>
                      <a:noFill/>
                    </a:lnT>
                    <a:lnB>
                      <a:noFill/>
                    </a:lnB>
                    <a:lnTlToBr>
                      <a:noFill/>
                    </a:lnTlToBr>
                    <a:lnBlToTr>
                      <a:noFill/>
                    </a:lnBlToTr>
                    <a:noFill/>
                  </a:tcPr>
                </a:tc>
              </a:tr>
              <a:tr h="304760">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Transfer orbit and on-station(reflector)</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Horizontal</a:t>
                      </a:r>
                    </a:p>
                  </a:txBody>
                  <a:tcPr marT="45714" marB="45714" horzOverflow="overflow">
                    <a:lnL>
                      <a:noFill/>
                    </a:lnL>
                    <a:lnR>
                      <a:noFill/>
                    </a:lnR>
                    <a:lnT>
                      <a:noFill/>
                    </a:lnT>
                    <a:lnB>
                      <a:noFill/>
                    </a:lnB>
                    <a:lnTlToBr>
                      <a:noFill/>
                    </a:lnTlToBr>
                    <a:lnBlToTr>
                      <a:noFill/>
                    </a:lnBlToTr>
                    <a:noFill/>
                  </a:tcPr>
                </a:tc>
              </a:tr>
              <a:tr h="304760">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On station (omni)</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Vertical</a:t>
                      </a:r>
                    </a:p>
                  </a:txBody>
                  <a:tcPr marT="45714" marB="45714" horzOverflow="overflow">
                    <a:lnL>
                      <a:noFill/>
                    </a:lnL>
                    <a:lnR>
                      <a:noFill/>
                    </a:lnR>
                    <a:lnT>
                      <a:noFill/>
                    </a:lnT>
                    <a:lnB>
                      <a:noFill/>
                    </a:lnB>
                    <a:lnTlToBr>
                      <a:noFill/>
                    </a:lnTlToBr>
                    <a:lnBlToTr>
                      <a:noFill/>
                    </a:lnBlToTr>
                    <a:noFill/>
                  </a:tcPr>
                </a:tc>
              </a:tr>
              <a:tr h="304760">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Capacity</a:t>
                      </a:r>
                    </a:p>
                  </a:txBody>
                  <a:tcPr marT="45714" marB="4571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768 pulse; 16 serial</a:t>
                      </a:r>
                    </a:p>
                  </a:txBody>
                  <a:tcPr marT="45714" marB="45714"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Communications</a:t>
            </a:r>
            <a:r>
              <a:rPr lang="es-MX" dirty="0" smtClean="0"/>
              <a:t>(</a:t>
            </a:r>
            <a:r>
              <a:rPr lang="es-MX" dirty="0" err="1" smtClean="0"/>
              <a:t>Cont</a:t>
            </a:r>
            <a:r>
              <a:rPr lang="es-MX" dirty="0" smtClean="0"/>
              <a:t>)</a:t>
            </a:r>
          </a:p>
        </p:txBody>
      </p:sp>
      <p:sp>
        <p:nvSpPr>
          <p:cNvPr id="23555" name="2 Marcador de contenido"/>
          <p:cNvSpPr>
            <a:spLocks noGrp="1"/>
          </p:cNvSpPr>
          <p:nvPr>
            <p:ph idx="4294967295"/>
          </p:nvPr>
        </p:nvSpPr>
        <p:spPr>
          <a:xfrm>
            <a:off x="684213" y="1341438"/>
            <a:ext cx="8229600" cy="4968875"/>
          </a:xfrm>
        </p:spPr>
        <p:txBody>
          <a:bodyPr/>
          <a:lstStyle/>
          <a:p>
            <a:pPr marL="0" indent="0" eaLnBrk="1" hangingPunct="1">
              <a:buFontTx/>
              <a:buNone/>
            </a:pPr>
            <a:r>
              <a:rPr lang="es-MX" b="0" smtClean="0"/>
              <a:t>The transponders shall be capable of being operated in either single carrier or multicarrier per transponder modes including:</a:t>
            </a:r>
          </a:p>
          <a:p>
            <a:pPr marL="1371600" lvl="2" indent="-457200" eaLnBrk="1" hangingPunct="1">
              <a:buFontTx/>
              <a:buAutoNum type="alphaLcParenR"/>
            </a:pPr>
            <a:r>
              <a:rPr lang="es-MX" sz="2300" smtClean="0"/>
              <a:t>Single carrier or two-carrier FM television.</a:t>
            </a:r>
          </a:p>
          <a:p>
            <a:pPr marL="1371600" lvl="2" indent="-457200" eaLnBrk="1" hangingPunct="1">
              <a:buFontTx/>
              <a:buAutoNum type="alphaLcParenR"/>
            </a:pPr>
            <a:r>
              <a:rPr lang="es-MX" sz="2300" smtClean="0"/>
              <a:t>Single carrier FM television mixed with a number of narrowband SCPC carriers or a wideband digital carriers.</a:t>
            </a:r>
          </a:p>
          <a:p>
            <a:pPr marL="1371600" lvl="2" indent="-457200" eaLnBrk="1" hangingPunct="1">
              <a:buFontTx/>
              <a:buAutoNum type="alphaLcParenR"/>
            </a:pPr>
            <a:r>
              <a:rPr lang="es-MX" sz="2300" smtClean="0"/>
              <a:t>Multicarriers such as FM/FDM</a:t>
            </a:r>
          </a:p>
          <a:p>
            <a:pPr marL="1371600" lvl="2" indent="-457200" eaLnBrk="1" hangingPunct="1">
              <a:buFontTx/>
              <a:buAutoNum type="alphaLcParenR"/>
            </a:pPr>
            <a:r>
              <a:rPr lang="es-MX" sz="2300" smtClean="0"/>
              <a:t>SCPC/ FM/ FDMA</a:t>
            </a:r>
          </a:p>
          <a:p>
            <a:pPr marL="1371600" lvl="2" indent="-457200" eaLnBrk="1" hangingPunct="1">
              <a:buFontTx/>
              <a:buAutoNum type="alphaLcParenR"/>
            </a:pPr>
            <a:r>
              <a:rPr lang="es-MX" sz="2300" smtClean="0"/>
              <a:t>SCPC/ PSK/ FDMA</a:t>
            </a:r>
          </a:p>
          <a:p>
            <a:pPr marL="1371600" lvl="2" indent="-457200" eaLnBrk="1" hangingPunct="1">
              <a:buFontTx/>
              <a:buAutoNum type="alphaLcParenR"/>
            </a:pPr>
            <a:r>
              <a:rPr lang="es-MX" sz="2300" smtClean="0"/>
              <a:t>TDM/ PSK/ TDMA</a:t>
            </a:r>
          </a:p>
          <a:p>
            <a:pPr marL="1371600" lvl="2" indent="-457200" eaLnBrk="1" hangingPunct="1">
              <a:buFontTx/>
              <a:buAutoNum type="alphaLcParenR"/>
            </a:pPr>
            <a:r>
              <a:rPr lang="es-MX" sz="2300" smtClean="0"/>
              <a:t>CDMA</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763713" y="188913"/>
            <a:ext cx="6985000" cy="865187"/>
          </a:xfrm>
        </p:spPr>
        <p:txBody>
          <a:bodyPr/>
          <a:lstStyle/>
          <a:p>
            <a:pPr eaLnBrk="1" hangingPunct="1">
              <a:defRPr/>
            </a:pPr>
            <a:r>
              <a:rPr lang="es-MX" dirty="0" err="1" smtClean="0"/>
              <a:t>Telemetry</a:t>
            </a:r>
            <a:r>
              <a:rPr lang="es-MX" dirty="0" smtClean="0"/>
              <a:t>, Tracking and </a:t>
            </a:r>
            <a:r>
              <a:rPr lang="es-MX" dirty="0" err="1" smtClean="0"/>
              <a:t>Command</a:t>
            </a:r>
            <a:r>
              <a:rPr lang="es-MX" dirty="0" smtClean="0"/>
              <a:t/>
            </a:r>
            <a:br>
              <a:rPr lang="es-MX" dirty="0" smtClean="0"/>
            </a:br>
            <a:r>
              <a:rPr lang="es-MX" dirty="0" smtClean="0"/>
              <a:t> </a:t>
            </a:r>
            <a:r>
              <a:rPr lang="es-MX" dirty="0" err="1" smtClean="0"/>
              <a:t>subsystem</a:t>
            </a:r>
            <a:r>
              <a:rPr lang="es-MX" dirty="0" smtClean="0"/>
              <a:t> (Cont.)</a:t>
            </a:r>
          </a:p>
        </p:txBody>
      </p:sp>
      <p:graphicFrame>
        <p:nvGraphicFramePr>
          <p:cNvPr id="325635" name="Group 3"/>
          <p:cNvGraphicFramePr>
            <a:graphicFrameLocks noGrp="1"/>
          </p:cNvGraphicFramePr>
          <p:nvPr>
            <p:ph idx="4294967295"/>
          </p:nvPr>
        </p:nvGraphicFramePr>
        <p:xfrm>
          <a:off x="0" y="1857375"/>
          <a:ext cx="7715250" cy="3352800"/>
        </p:xfrm>
        <a:graphic>
          <a:graphicData uri="http://schemas.openxmlformats.org/drawingml/2006/table">
            <a:tbl>
              <a:tblPr/>
              <a:tblGrid>
                <a:gridCol w="4756150"/>
                <a:gridCol w="2959100"/>
              </a:tblGrid>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Threshold flux density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246063">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Transfer/drift orbit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-91.5  dBW/m</a:t>
                      </a:r>
                      <a:r>
                        <a:rPr kumimoji="0" lang="es-MX" sz="1400" b="0" i="0" u="none" strike="noStrike" cap="none" normalizeH="0" baseline="30000" smtClean="0">
                          <a:ln>
                            <a:noFill/>
                          </a:ln>
                          <a:solidFill>
                            <a:srgbClr val="000000"/>
                          </a:solidFill>
                          <a:effectLst/>
                          <a:latin typeface="Arial" charset="0"/>
                        </a:rPr>
                        <a:t>2</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246063">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On-station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-93.9 dBW/m</a:t>
                      </a:r>
                      <a:r>
                        <a:rPr kumimoji="0" lang="es-MX" sz="1400" b="0" i="0" u="none" strike="noStrike" cap="none" normalizeH="0" baseline="30000" smtClean="0">
                          <a:ln>
                            <a:noFill/>
                          </a:ln>
                          <a:solidFill>
                            <a:srgbClr val="000000"/>
                          </a:solidFill>
                          <a:effectLst/>
                          <a:latin typeface="Arial" charset="0"/>
                        </a:rPr>
                        <a:t>2</a:t>
                      </a: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Peak deviation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300 kHz</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Format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RZ tone digital, sync tone</a:t>
                      </a:r>
                    </a:p>
                  </a:txBody>
                  <a:tcPr horzOverflow="overflow">
                    <a:lnL>
                      <a:noFill/>
                    </a:lnL>
                    <a:lnR>
                      <a:noFill/>
                    </a:lnR>
                    <a:lnT>
                      <a:noFill/>
                    </a:lnT>
                    <a:lnB>
                      <a:noFill/>
                    </a:lnB>
                    <a:lnTlToBr>
                      <a:noFill/>
                    </a:lnTlToBr>
                    <a:lnBlToTr>
                      <a:noFill/>
                    </a:lnBlToTr>
                    <a:noFill/>
                  </a:tcPr>
                </a:tc>
              </a:tr>
              <a:tr h="24606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Tracking</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horzOverflow="overflow">
                    <a:lnL>
                      <a:noFill/>
                    </a:lnL>
                    <a:lnR>
                      <a:noFill/>
                    </a:lnR>
                    <a:lnT>
                      <a:noFill/>
                    </a:lnT>
                    <a:lnB>
                      <a:noFill/>
                    </a:lnB>
                    <a:lnTlToBr>
                      <a:noFill/>
                    </a:lnTlToBr>
                    <a:lnBlToTr>
                      <a:noFill/>
                    </a:lnBlToTr>
                    <a:noFill/>
                  </a:tcPr>
                </a:tc>
              </a:tr>
              <a:tr h="246063">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Transfer orbit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Via bicone antenna</a:t>
                      </a:r>
                    </a:p>
                  </a:txBody>
                  <a:tcPr horzOverflow="overflow">
                    <a:lnL>
                      <a:noFill/>
                    </a:lnL>
                    <a:lnR>
                      <a:noFill/>
                    </a:lnR>
                    <a:lnT>
                      <a:noFill/>
                    </a:lnT>
                    <a:lnB>
                      <a:noFill/>
                    </a:lnB>
                    <a:lnTlToBr>
                      <a:noFill/>
                    </a:lnTlToBr>
                    <a:lnBlToTr>
                      <a:noFill/>
                    </a:lnBlToTr>
                    <a:noFill/>
                  </a:tcPr>
                </a:tc>
              </a:tr>
              <a:tr h="246063">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On-station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Via reflector</a:t>
                      </a:r>
                    </a:p>
                  </a:txBody>
                  <a:tcPr horzOverflow="overflow">
                    <a:lnL>
                      <a:noFill/>
                    </a:lnL>
                    <a:lnR>
                      <a:noFill/>
                    </a:lnR>
                    <a:lnT>
                      <a:noFill/>
                    </a:lnT>
                    <a:lnB>
                      <a:noFill/>
                    </a:lnB>
                    <a:lnTlToBr>
                      <a:noFill/>
                    </a:lnTlToBr>
                    <a:lnBlToTr>
                      <a:noFill/>
                    </a:lnBlToTr>
                    <a:noFill/>
                  </a:tcPr>
                </a:tc>
              </a:tr>
              <a:tr h="246063">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Modulation index</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1.0 ±0.15 rad</a:t>
                      </a:r>
                    </a:p>
                  </a:txBody>
                  <a:tcPr horzOverflow="overflow">
                    <a:lnL>
                      <a:noFill/>
                    </a:lnL>
                    <a:lnR>
                      <a:noFill/>
                    </a:lnR>
                    <a:lnT>
                      <a:noFill/>
                    </a:lnT>
                    <a:lnB>
                      <a:noFill/>
                    </a:lnB>
                    <a:lnTlToBr>
                      <a:noFill/>
                    </a:lnTlToBr>
                    <a:lnBlToTr>
                      <a:noFill/>
                    </a:lnBlToTr>
                    <a:noFill/>
                  </a:tcPr>
                </a:tc>
              </a:tr>
              <a:tr h="246063">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Peak deviation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300 kHz</a:t>
                      </a:r>
                    </a:p>
                  </a:txBody>
                  <a:tcPr horzOverflow="overflow">
                    <a:lnL>
                      <a:noFill/>
                    </a:lnL>
                    <a:lnR>
                      <a:noFill/>
                    </a:lnR>
                    <a:lnT>
                      <a:noFill/>
                    </a:lnT>
                    <a:lnB>
                      <a:noFill/>
                    </a:lnB>
                    <a:lnTlToBr>
                      <a:noFill/>
                    </a:lnTlToBr>
                    <a:lnBlToTr>
                      <a:noFill/>
                    </a:lnBlToTr>
                    <a:noFill/>
                  </a:tcPr>
                </a:tc>
              </a:tr>
              <a:tr h="246063">
                <a:tc>
                  <a:txBody>
                    <a:bodyPr/>
                    <a:lstStyle/>
                    <a:p>
                      <a:pPr marL="1828800" marR="0" lvl="4"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Accuracy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15 m</a:t>
                      </a:r>
                    </a:p>
                  </a:txBody>
                  <a:tcPr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Attitude</a:t>
            </a:r>
            <a:r>
              <a:rPr lang="es-MX" dirty="0" smtClean="0"/>
              <a:t> </a:t>
            </a:r>
            <a:r>
              <a:rPr lang="es-MX" dirty="0" err="1" smtClean="0"/>
              <a:t>Subsystem</a:t>
            </a:r>
            <a:endParaRPr lang="es-MX" dirty="0" smtClean="0"/>
          </a:p>
        </p:txBody>
      </p:sp>
      <p:sp>
        <p:nvSpPr>
          <p:cNvPr id="147459" name="2 Marcador de contenido"/>
          <p:cNvSpPr>
            <a:spLocks noGrp="1"/>
          </p:cNvSpPr>
          <p:nvPr>
            <p:ph idx="4294967295"/>
          </p:nvPr>
        </p:nvSpPr>
        <p:spPr>
          <a:xfrm>
            <a:off x="755650" y="1052513"/>
            <a:ext cx="8229600" cy="4968875"/>
          </a:xfrm>
        </p:spPr>
        <p:txBody>
          <a:bodyPr/>
          <a:lstStyle/>
          <a:p>
            <a:pPr eaLnBrk="1" hangingPunct="1"/>
            <a:r>
              <a:rPr lang="en-US" sz="1800" i="1" smtClean="0"/>
              <a:t>Attitude Processor :  </a:t>
            </a:r>
            <a:r>
              <a:rPr lang="en-US" sz="1800" b="0" smtClean="0"/>
              <a:t> Managements and  processes the information of all the units for the self- control of the satellite.   </a:t>
            </a:r>
          </a:p>
          <a:p>
            <a:pPr eaLnBrk="1" hangingPunct="1"/>
            <a:endParaRPr lang="en-US" sz="1800" b="0" smtClean="0"/>
          </a:p>
          <a:p>
            <a:pPr eaLnBrk="1" hangingPunct="1"/>
            <a:r>
              <a:rPr lang="en-US" sz="1800" i="1" smtClean="0"/>
              <a:t>Momentum Wheels :  </a:t>
            </a:r>
            <a:r>
              <a:rPr lang="en-US" sz="1800" b="0" smtClean="0"/>
              <a:t> Provide attitude control in the three reference axis of the satellite (Roll, Pitch and Yaw) </a:t>
            </a:r>
          </a:p>
          <a:p>
            <a:pPr eaLnBrk="1" hangingPunct="1">
              <a:buFontTx/>
              <a:buNone/>
            </a:pPr>
            <a:r>
              <a:rPr lang="en-US" sz="1800" b="0" smtClean="0"/>
              <a:t>     </a:t>
            </a:r>
          </a:p>
          <a:p>
            <a:pPr eaLnBrk="1" hangingPunct="1"/>
            <a:r>
              <a:rPr lang="en-US" sz="1800" smtClean="0"/>
              <a:t>Inertial reference unit</a:t>
            </a:r>
            <a:r>
              <a:rPr lang="en-US" sz="1800" b="0" smtClean="0"/>
              <a:t>: 3-for-1 redundancy in pitch and roll</a:t>
            </a:r>
          </a:p>
          <a:p>
            <a:pPr eaLnBrk="1" hangingPunct="1">
              <a:buFontTx/>
              <a:buNone/>
            </a:pPr>
            <a:r>
              <a:rPr lang="en-US" sz="1800" b="0" smtClean="0"/>
              <a:t>                                             2-for-1 redundancy in yaw</a:t>
            </a:r>
          </a:p>
          <a:p>
            <a:pPr eaLnBrk="1" hangingPunct="1"/>
            <a:endParaRPr lang="en-US" sz="1800" b="0" smtClean="0"/>
          </a:p>
          <a:p>
            <a:pPr eaLnBrk="1" hangingPunct="1"/>
            <a:r>
              <a:rPr lang="en-US" sz="1800" i="1" smtClean="0"/>
              <a:t>Operation Range :   </a:t>
            </a:r>
            <a:r>
              <a:rPr lang="en-US" sz="1800" b="0" smtClean="0"/>
              <a:t>/Pitch/ + /Roll/ </a:t>
            </a:r>
            <a:r>
              <a:rPr lang="en-US" sz="1800" b="0" smtClean="0">
                <a:cs typeface="Arial" charset="0"/>
              </a:rPr>
              <a:t>&lt;</a:t>
            </a:r>
            <a:r>
              <a:rPr lang="en-US" sz="1800" b="0" smtClean="0"/>
              <a:t> 0.4º  </a:t>
            </a:r>
          </a:p>
          <a:p>
            <a:pPr eaLnBrk="1" hangingPunct="1">
              <a:buFontTx/>
              <a:buNone/>
            </a:pPr>
            <a:endParaRPr lang="en-US" sz="1800" b="0" smtClean="0"/>
          </a:p>
          <a:p>
            <a:pPr eaLnBrk="1" hangingPunct="1"/>
            <a:r>
              <a:rPr lang="en-US" sz="1800" i="1" smtClean="0"/>
              <a:t>Gyroscope:  </a:t>
            </a:r>
            <a:r>
              <a:rPr lang="en-US" sz="1800" b="0" smtClean="0"/>
              <a:t> Measures the angular velocity in Roll, Pitch and Yaw.</a:t>
            </a:r>
          </a:p>
          <a:p>
            <a:pPr eaLnBrk="1" hangingPunct="1">
              <a:buFontTx/>
              <a:buNone/>
            </a:pPr>
            <a:r>
              <a:rPr lang="en-US" sz="1800" b="0" smtClean="0"/>
              <a:t>  </a:t>
            </a:r>
          </a:p>
          <a:p>
            <a:pPr eaLnBrk="1" hangingPunct="1"/>
            <a:r>
              <a:rPr lang="en-US" sz="1800" i="1" smtClean="0"/>
              <a:t>Sun sensors:   </a:t>
            </a:r>
            <a:r>
              <a:rPr lang="en-US" sz="1800" b="0" smtClean="0"/>
              <a:t>Silicon photovoltaic elements</a:t>
            </a:r>
          </a:p>
          <a:p>
            <a:pPr eaLnBrk="1" hangingPunct="1">
              <a:buFontTx/>
              <a:buNone/>
            </a:pPr>
            <a:endParaRPr lang="en-US" sz="1800" b="0" smtClean="0"/>
          </a:p>
          <a:p>
            <a:pPr eaLnBrk="1" hangingPunct="1"/>
            <a:r>
              <a:rPr lang="en-US" sz="1800" i="1" smtClean="0"/>
              <a:t>Earth Sensors:   </a:t>
            </a:r>
            <a:r>
              <a:rPr lang="en-US" sz="1800" b="0" smtClean="0"/>
              <a:t>Detectors in the infrared  </a:t>
            </a:r>
            <a:endParaRPr lang="es-MX" sz="1800" b="0" smtClean="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Attitude</a:t>
            </a:r>
            <a:r>
              <a:rPr lang="es-MX" dirty="0" smtClean="0"/>
              <a:t> Control </a:t>
            </a:r>
            <a:r>
              <a:rPr lang="es-MX" dirty="0" err="1" smtClean="0"/>
              <a:t>Subsystem</a:t>
            </a:r>
            <a:r>
              <a:rPr lang="es-MX" dirty="0" smtClean="0"/>
              <a:t> Block</a:t>
            </a:r>
            <a:br>
              <a:rPr lang="es-MX" dirty="0" smtClean="0"/>
            </a:br>
            <a:r>
              <a:rPr lang="es-MX" dirty="0" err="1" smtClean="0"/>
              <a:t>Diagram</a:t>
            </a:r>
            <a:endParaRPr lang="es-MX" dirty="0" smtClean="0"/>
          </a:p>
        </p:txBody>
      </p:sp>
      <p:sp>
        <p:nvSpPr>
          <p:cNvPr id="107" name="106 Rectángulo"/>
          <p:cNvSpPr/>
          <p:nvPr/>
        </p:nvSpPr>
        <p:spPr bwMode="auto">
          <a:xfrm>
            <a:off x="857250" y="6577013"/>
            <a:ext cx="428625" cy="21431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108" name="107 Rectángulo"/>
          <p:cNvSpPr/>
          <p:nvPr/>
        </p:nvSpPr>
        <p:spPr bwMode="auto">
          <a:xfrm>
            <a:off x="6715125" y="6572250"/>
            <a:ext cx="428625" cy="214313"/>
          </a:xfrm>
          <a:prstGeom prst="rect">
            <a:avLst/>
          </a:prstGeom>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148485" name="108 CuadroTexto"/>
          <p:cNvSpPr txBox="1">
            <a:spLocks noChangeArrowheads="1"/>
          </p:cNvSpPr>
          <p:nvPr/>
        </p:nvSpPr>
        <p:spPr bwMode="auto">
          <a:xfrm>
            <a:off x="1285875" y="6511925"/>
            <a:ext cx="11430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lnSpc>
                <a:spcPct val="150000"/>
              </a:lnSpc>
            </a:pPr>
            <a:r>
              <a:rPr lang="es-MX" sz="1100" b="0">
                <a:solidFill>
                  <a:srgbClr val="000000"/>
                </a:solidFill>
              </a:rPr>
              <a:t>ACS Hardware</a:t>
            </a:r>
          </a:p>
        </p:txBody>
      </p:sp>
      <p:sp>
        <p:nvSpPr>
          <p:cNvPr id="148486" name="109 CuadroTexto"/>
          <p:cNvSpPr txBox="1">
            <a:spLocks noChangeArrowheads="1"/>
          </p:cNvSpPr>
          <p:nvPr/>
        </p:nvSpPr>
        <p:spPr bwMode="auto">
          <a:xfrm>
            <a:off x="7143750" y="6572250"/>
            <a:ext cx="17145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100" b="0">
                <a:solidFill>
                  <a:srgbClr val="000000"/>
                </a:solidFill>
              </a:rPr>
              <a:t>Non ACS Hardware</a:t>
            </a:r>
          </a:p>
        </p:txBody>
      </p:sp>
      <p:grpSp>
        <p:nvGrpSpPr>
          <p:cNvPr id="148487" name="63 Grupo"/>
          <p:cNvGrpSpPr>
            <a:grpSpLocks/>
          </p:cNvGrpSpPr>
          <p:nvPr/>
        </p:nvGrpSpPr>
        <p:grpSpPr bwMode="auto">
          <a:xfrm>
            <a:off x="571500" y="1143000"/>
            <a:ext cx="8072438" cy="5357813"/>
            <a:chOff x="571500" y="1143000"/>
            <a:chExt cx="8072438" cy="5357813"/>
          </a:xfrm>
        </p:grpSpPr>
        <p:grpSp>
          <p:nvGrpSpPr>
            <p:cNvPr id="148488" name="105 Grupo"/>
            <p:cNvGrpSpPr>
              <a:grpSpLocks/>
            </p:cNvGrpSpPr>
            <p:nvPr/>
          </p:nvGrpSpPr>
          <p:grpSpPr bwMode="auto">
            <a:xfrm>
              <a:off x="571500" y="1143000"/>
              <a:ext cx="8072438" cy="5357813"/>
              <a:chOff x="571472" y="1142984"/>
              <a:chExt cx="8072494" cy="5357850"/>
            </a:xfrm>
          </p:grpSpPr>
          <p:sp>
            <p:nvSpPr>
              <p:cNvPr id="3" name="2 Rectángulo"/>
              <p:cNvSpPr/>
              <p:nvPr/>
            </p:nvSpPr>
            <p:spPr bwMode="auto">
              <a:xfrm>
                <a:off x="2571736" y="1214422"/>
                <a:ext cx="2000264" cy="528641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defRPr/>
                </a:pPr>
                <a:r>
                  <a:rPr lang="es-MX" sz="900" b="0">
                    <a:solidFill>
                      <a:srgbClr val="000090"/>
                    </a:solidFill>
                  </a:rPr>
                  <a:t>SPACECRAFT CONTROL PROCESSOR</a:t>
                </a:r>
              </a:p>
              <a:p>
                <a:pPr>
                  <a:defRPr/>
                </a:pPr>
                <a:endParaRPr lang="es-MX" sz="900" b="0">
                  <a:solidFill>
                    <a:srgbClr val="000090"/>
                  </a:solidFill>
                </a:endParaRPr>
              </a:p>
              <a:p>
                <a:pPr>
                  <a:defRPr/>
                </a:pPr>
                <a:r>
                  <a:rPr lang="es-MX" sz="900" b="0">
                    <a:solidFill>
                      <a:srgbClr val="000090"/>
                    </a:solidFill>
                  </a:rPr>
                  <a:t>Transfer Orbit Processing</a:t>
                </a:r>
              </a:p>
              <a:p>
                <a:pPr>
                  <a:buFont typeface="Arial" charset="0"/>
                  <a:buChar char="•"/>
                  <a:defRPr/>
                </a:pPr>
                <a:r>
                  <a:rPr lang="es-MX" sz="900" b="0">
                    <a:solidFill>
                      <a:srgbClr val="000090"/>
                    </a:solidFill>
                  </a:rPr>
                  <a:t>Attitude data processing</a:t>
                </a:r>
              </a:p>
              <a:p>
                <a:pPr>
                  <a:buFont typeface="Arial" charset="0"/>
                  <a:buChar char="•"/>
                  <a:defRPr/>
                </a:pPr>
                <a:r>
                  <a:rPr lang="es-MX" sz="900" b="0">
                    <a:solidFill>
                      <a:srgbClr val="000090"/>
                    </a:solidFill>
                  </a:rPr>
                  <a:t>Thruster pulse firing</a:t>
                </a:r>
              </a:p>
              <a:p>
                <a:pPr>
                  <a:buFont typeface="Arial" charset="0"/>
                  <a:buChar char="•"/>
                  <a:defRPr/>
                </a:pPr>
                <a:r>
                  <a:rPr lang="es-MX" sz="900" b="0">
                    <a:solidFill>
                      <a:srgbClr val="000090"/>
                    </a:solidFill>
                  </a:rPr>
                  <a:t>Perigee assist maneuvers</a:t>
                </a:r>
              </a:p>
              <a:p>
                <a:pPr>
                  <a:buFont typeface="Arial" charset="0"/>
                  <a:buChar char="•"/>
                  <a:defRPr/>
                </a:pPr>
                <a:r>
                  <a:rPr lang="es-MX" sz="900" b="0">
                    <a:solidFill>
                      <a:srgbClr val="000090"/>
                    </a:solidFill>
                  </a:rPr>
                  <a:t>LAM  thruster firing</a:t>
                </a:r>
              </a:p>
              <a:p>
                <a:pPr>
                  <a:buFont typeface="Arial" charset="0"/>
                  <a:buChar char="•"/>
                  <a:defRPr/>
                </a:pPr>
                <a:endParaRPr lang="es-MX" sz="900" b="0">
                  <a:solidFill>
                    <a:srgbClr val="000090"/>
                  </a:solidFill>
                </a:endParaRPr>
              </a:p>
              <a:p>
                <a:pPr>
                  <a:defRPr/>
                </a:pPr>
                <a:r>
                  <a:rPr lang="es-MX" sz="900" b="0">
                    <a:solidFill>
                      <a:srgbClr val="000090"/>
                    </a:solidFill>
                  </a:rPr>
                  <a:t>Acquisition Control:</a:t>
                </a:r>
              </a:p>
              <a:p>
                <a:pPr>
                  <a:buFont typeface="Arial" charset="0"/>
                  <a:buChar char="•"/>
                  <a:defRPr/>
                </a:pPr>
                <a:r>
                  <a:rPr lang="es-MX" sz="900" b="0">
                    <a:solidFill>
                      <a:srgbClr val="000090"/>
                    </a:solidFill>
                  </a:rPr>
                  <a:t>Auto mode sequencing</a:t>
                </a:r>
              </a:p>
              <a:p>
                <a:pPr>
                  <a:buFont typeface="Arial" charset="0"/>
                  <a:buChar char="•"/>
                  <a:defRPr/>
                </a:pPr>
                <a:r>
                  <a:rPr lang="es-MX" sz="900" b="0">
                    <a:solidFill>
                      <a:srgbClr val="000090"/>
                    </a:solidFill>
                  </a:rPr>
                  <a:t>Sun search/Acquisition</a:t>
                </a:r>
              </a:p>
              <a:p>
                <a:pPr>
                  <a:buFont typeface="Arial" charset="0"/>
                  <a:buChar char="•"/>
                  <a:defRPr/>
                </a:pPr>
                <a:r>
                  <a:rPr lang="es-MX" sz="900" b="0">
                    <a:solidFill>
                      <a:srgbClr val="000090"/>
                    </a:solidFill>
                  </a:rPr>
                  <a:t>Earth search/Acquisition</a:t>
                </a:r>
              </a:p>
              <a:p>
                <a:pPr>
                  <a:buFont typeface="Arial" charset="0"/>
                  <a:buChar char="•"/>
                  <a:defRPr/>
                </a:pPr>
                <a:endParaRPr lang="es-MX" sz="900" b="0">
                  <a:solidFill>
                    <a:srgbClr val="000090"/>
                  </a:solidFill>
                </a:endParaRPr>
              </a:p>
              <a:p>
                <a:pPr>
                  <a:defRPr/>
                </a:pPr>
                <a:r>
                  <a:rPr lang="es-MX" sz="900" b="0">
                    <a:solidFill>
                      <a:srgbClr val="000090"/>
                    </a:solidFill>
                  </a:rPr>
                  <a:t>Stationkeeping Control</a:t>
                </a:r>
              </a:p>
              <a:p>
                <a:pPr>
                  <a:buFont typeface="Arial" charset="0"/>
                  <a:buChar char="•"/>
                  <a:defRPr/>
                </a:pPr>
                <a:r>
                  <a:rPr lang="es-MX" sz="900" b="0">
                    <a:solidFill>
                      <a:srgbClr val="000090"/>
                    </a:solidFill>
                  </a:rPr>
                  <a:t>Auto mode sequencing</a:t>
                </a:r>
              </a:p>
              <a:p>
                <a:pPr>
                  <a:buFont typeface="Arial" charset="0"/>
                  <a:buChar char="•"/>
                  <a:defRPr/>
                </a:pPr>
                <a:r>
                  <a:rPr lang="es-MX" sz="900" b="0">
                    <a:solidFill>
                      <a:srgbClr val="000090"/>
                    </a:solidFill>
                  </a:rPr>
                  <a:t>Gyro calibration</a:t>
                </a:r>
              </a:p>
              <a:p>
                <a:pPr>
                  <a:buFont typeface="Arial" charset="0"/>
                  <a:buChar char="•"/>
                  <a:defRPr/>
                </a:pPr>
                <a:r>
                  <a:rPr lang="es-MX" sz="900" b="0">
                    <a:solidFill>
                      <a:srgbClr val="000090"/>
                    </a:solidFill>
                  </a:rPr>
                  <a:t>Stationkeeping attitude control</a:t>
                </a:r>
              </a:p>
              <a:p>
                <a:pPr>
                  <a:buFont typeface="Arial" charset="0"/>
                  <a:buChar char="•"/>
                  <a:defRPr/>
                </a:pPr>
                <a:r>
                  <a:rPr lang="es-MX" sz="900" b="0">
                    <a:solidFill>
                      <a:srgbClr val="000090"/>
                    </a:solidFill>
                  </a:rPr>
                  <a:t>Transition to normal</a:t>
                </a:r>
              </a:p>
              <a:p>
                <a:pPr>
                  <a:buFont typeface="Arial" charset="0"/>
                  <a:buChar char="•"/>
                  <a:defRPr/>
                </a:pPr>
                <a:endParaRPr lang="es-MX" sz="900" b="0">
                  <a:solidFill>
                    <a:srgbClr val="000090"/>
                  </a:solidFill>
                </a:endParaRPr>
              </a:p>
              <a:p>
                <a:pPr>
                  <a:defRPr/>
                </a:pPr>
                <a:r>
                  <a:rPr lang="es-MX" sz="900" b="0">
                    <a:solidFill>
                      <a:srgbClr val="000090"/>
                    </a:solidFill>
                  </a:rPr>
                  <a:t>Normal Mode Control</a:t>
                </a:r>
              </a:p>
              <a:p>
                <a:pPr>
                  <a:buFont typeface="Arial" charset="0"/>
                  <a:buChar char="•"/>
                  <a:defRPr/>
                </a:pPr>
                <a:r>
                  <a:rPr lang="es-MX" sz="900" b="0">
                    <a:solidFill>
                      <a:srgbClr val="000090"/>
                    </a:solidFill>
                  </a:rPr>
                  <a:t>Attitude estimation</a:t>
                </a:r>
              </a:p>
              <a:p>
                <a:pPr>
                  <a:buFont typeface="Arial" charset="0"/>
                  <a:buChar char="•"/>
                  <a:defRPr/>
                </a:pPr>
                <a:r>
                  <a:rPr lang="es-MX" sz="900" b="0">
                    <a:solidFill>
                      <a:srgbClr val="000090"/>
                    </a:solidFill>
                  </a:rPr>
                  <a:t>Momentum bias control</a:t>
                </a:r>
              </a:p>
              <a:p>
                <a:pPr>
                  <a:buFont typeface="Arial" charset="0"/>
                  <a:buChar char="•"/>
                  <a:defRPr/>
                </a:pPr>
                <a:r>
                  <a:rPr lang="es-MX" sz="900" b="0">
                    <a:solidFill>
                      <a:srgbClr val="000090"/>
                    </a:solidFill>
                  </a:rPr>
                  <a:t>Thruster H-dumping</a:t>
                </a:r>
              </a:p>
              <a:p>
                <a:pPr>
                  <a:buFont typeface="Arial" charset="0"/>
                  <a:buChar char="•"/>
                  <a:defRPr/>
                </a:pPr>
                <a:endParaRPr lang="es-MX" sz="900" b="0">
                  <a:solidFill>
                    <a:srgbClr val="000090"/>
                  </a:solidFill>
                </a:endParaRPr>
              </a:p>
              <a:p>
                <a:pPr>
                  <a:defRPr/>
                </a:pPr>
                <a:r>
                  <a:rPr lang="es-MX" sz="900" b="0">
                    <a:solidFill>
                      <a:srgbClr val="000090"/>
                    </a:solidFill>
                  </a:rPr>
                  <a:t>Mechanism  Control</a:t>
                </a:r>
              </a:p>
              <a:p>
                <a:pPr>
                  <a:buFont typeface="Arial" charset="0"/>
                  <a:buChar char="•"/>
                  <a:defRPr/>
                </a:pPr>
                <a:r>
                  <a:rPr lang="es-MX" sz="900" b="0">
                    <a:solidFill>
                      <a:srgbClr val="000090"/>
                    </a:solidFill>
                  </a:rPr>
                  <a:t>Solar  panel control</a:t>
                </a:r>
              </a:p>
              <a:p>
                <a:pPr>
                  <a:buFont typeface="Arial" charset="0"/>
                  <a:buChar char="•"/>
                  <a:defRPr/>
                </a:pPr>
                <a:r>
                  <a:rPr lang="es-MX" sz="900" b="0">
                    <a:solidFill>
                      <a:srgbClr val="000090"/>
                    </a:solidFill>
                  </a:rPr>
                  <a:t>Reflector positioning  control </a:t>
                </a:r>
              </a:p>
              <a:p>
                <a:pPr>
                  <a:buFont typeface="Arial" charset="0"/>
                  <a:buChar char="•"/>
                  <a:defRPr/>
                </a:pPr>
                <a:r>
                  <a:rPr lang="es-MX" sz="900" b="0">
                    <a:solidFill>
                      <a:srgbClr val="000090"/>
                    </a:solidFill>
                  </a:rPr>
                  <a:t>Fault protection</a:t>
                </a:r>
              </a:p>
              <a:p>
                <a:pPr>
                  <a:buFont typeface="Arial" charset="0"/>
                  <a:buChar char="•"/>
                  <a:defRPr/>
                </a:pPr>
                <a:endParaRPr lang="es-MX" sz="900" b="0">
                  <a:solidFill>
                    <a:srgbClr val="000090"/>
                  </a:solidFill>
                </a:endParaRPr>
              </a:p>
              <a:p>
                <a:pPr>
                  <a:defRPr/>
                </a:pPr>
                <a:r>
                  <a:rPr lang="es-MX" sz="900" b="0">
                    <a:solidFill>
                      <a:srgbClr val="000090"/>
                    </a:solidFill>
                  </a:rPr>
                  <a:t>Spacecraft Systems Support</a:t>
                </a:r>
              </a:p>
              <a:p>
                <a:pPr>
                  <a:buFont typeface="Arial" charset="0"/>
                  <a:buChar char="•"/>
                  <a:defRPr/>
                </a:pPr>
                <a:r>
                  <a:rPr lang="es-MX" sz="900" b="0">
                    <a:solidFill>
                      <a:srgbClr val="000090"/>
                    </a:solidFill>
                  </a:rPr>
                  <a:t>T&amp;C precessing</a:t>
                </a:r>
              </a:p>
              <a:p>
                <a:pPr>
                  <a:buFont typeface="Arial" charset="0"/>
                  <a:buChar char="•"/>
                  <a:defRPr/>
                </a:pPr>
                <a:r>
                  <a:rPr lang="es-MX" sz="900" b="0">
                    <a:solidFill>
                      <a:srgbClr val="000090"/>
                    </a:solidFill>
                  </a:rPr>
                  <a:t>Battery Charge management</a:t>
                </a:r>
              </a:p>
              <a:p>
                <a:pPr>
                  <a:buFont typeface="Arial" charset="0"/>
                  <a:buChar char="•"/>
                  <a:defRPr/>
                </a:pPr>
                <a:r>
                  <a:rPr lang="es-MX" sz="900" b="0">
                    <a:solidFill>
                      <a:srgbClr val="000090"/>
                    </a:solidFill>
                  </a:rPr>
                  <a:t>Tank pressure transducer processing</a:t>
                </a:r>
              </a:p>
            </p:txBody>
          </p:sp>
          <p:sp>
            <p:nvSpPr>
              <p:cNvPr id="4" name="3 Rectángulo"/>
              <p:cNvSpPr/>
              <p:nvPr/>
            </p:nvSpPr>
            <p:spPr bwMode="auto">
              <a:xfrm>
                <a:off x="571472" y="1357298"/>
                <a:ext cx="1428760" cy="57150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80000" anchor="ctr"/>
              <a:lstStyle/>
              <a:p>
                <a:pPr lvl="1">
                  <a:defRPr/>
                </a:pPr>
                <a:r>
                  <a:rPr lang="es-MX" sz="1000" b="0" dirty="0"/>
                  <a:t>Transfer </a:t>
                </a:r>
                <a:r>
                  <a:rPr lang="es-MX" sz="1000" b="0" dirty="0" err="1"/>
                  <a:t>Orbit</a:t>
                </a:r>
                <a:r>
                  <a:rPr lang="es-MX" sz="1000" b="0" dirty="0"/>
                  <a:t> </a:t>
                </a:r>
                <a:r>
                  <a:rPr lang="es-MX" sz="1000" b="0" dirty="0" err="1"/>
                  <a:t>sun</a:t>
                </a:r>
                <a:r>
                  <a:rPr lang="es-MX" sz="1000" b="0" dirty="0"/>
                  <a:t> sensor</a:t>
                </a:r>
              </a:p>
            </p:txBody>
          </p:sp>
          <p:sp>
            <p:nvSpPr>
              <p:cNvPr id="5" name="4 Rectángulo"/>
              <p:cNvSpPr/>
              <p:nvPr/>
            </p:nvSpPr>
            <p:spPr bwMode="auto">
              <a:xfrm>
                <a:off x="571472" y="2071678"/>
                <a:ext cx="1428760" cy="57150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80000" anchor="ctr"/>
              <a:lstStyle/>
              <a:p>
                <a:pPr lvl="1">
                  <a:defRPr/>
                </a:pPr>
                <a:r>
                  <a:rPr lang="es-MX" sz="1000" b="0" dirty="0" err="1"/>
                  <a:t>Acquisition</a:t>
                </a:r>
                <a:r>
                  <a:rPr lang="es-MX" sz="1000" b="0" dirty="0"/>
                  <a:t> </a:t>
                </a:r>
                <a:r>
                  <a:rPr lang="es-MX" sz="1000" b="0" dirty="0" err="1"/>
                  <a:t>sun</a:t>
                </a:r>
                <a:r>
                  <a:rPr lang="es-MX" sz="1000" b="0" dirty="0"/>
                  <a:t> sensor</a:t>
                </a:r>
              </a:p>
            </p:txBody>
          </p:sp>
          <p:sp>
            <p:nvSpPr>
              <p:cNvPr id="6" name="5 Rectángulo"/>
              <p:cNvSpPr/>
              <p:nvPr/>
            </p:nvSpPr>
            <p:spPr bwMode="auto">
              <a:xfrm>
                <a:off x="571472" y="2786058"/>
                <a:ext cx="1428760" cy="57150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80000" anchor="ctr"/>
              <a:lstStyle/>
              <a:p>
                <a:pPr lvl="1">
                  <a:defRPr/>
                </a:pPr>
                <a:r>
                  <a:rPr lang="es-MX" sz="1000" b="0" dirty="0" err="1"/>
                  <a:t>Inertial</a:t>
                </a:r>
                <a:r>
                  <a:rPr lang="es-MX" sz="1000" b="0" dirty="0"/>
                  <a:t> </a:t>
                </a:r>
                <a:r>
                  <a:rPr lang="es-MX" sz="1000" b="0" dirty="0" err="1"/>
                  <a:t>Reference</a:t>
                </a:r>
                <a:r>
                  <a:rPr lang="es-MX" sz="1000" b="0" dirty="0"/>
                  <a:t> </a:t>
                </a:r>
                <a:r>
                  <a:rPr lang="es-MX" sz="1000" b="0" dirty="0" err="1"/>
                  <a:t>Unit</a:t>
                </a:r>
                <a:r>
                  <a:rPr lang="es-MX" sz="1000" b="0" dirty="0"/>
                  <a:t> (2)</a:t>
                </a:r>
              </a:p>
            </p:txBody>
          </p:sp>
          <p:sp>
            <p:nvSpPr>
              <p:cNvPr id="7" name="6 Rectángulo"/>
              <p:cNvSpPr/>
              <p:nvPr/>
            </p:nvSpPr>
            <p:spPr bwMode="auto">
              <a:xfrm>
                <a:off x="928662" y="5170500"/>
                <a:ext cx="1071569" cy="571504"/>
              </a:xfrm>
              <a:prstGeom prst="rect">
                <a:avLst/>
              </a:prstGeom>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err="1"/>
                  <a:t>Battery</a:t>
                </a:r>
                <a:r>
                  <a:rPr lang="es-MX" sz="1000" b="0" dirty="0"/>
                  <a:t> </a:t>
                </a:r>
                <a:r>
                  <a:rPr lang="es-MX" sz="1000" b="0" dirty="0" err="1"/>
                  <a:t>Cell</a:t>
                </a:r>
                <a:r>
                  <a:rPr lang="es-MX" sz="1000" b="0" dirty="0"/>
                  <a:t> </a:t>
                </a:r>
                <a:r>
                  <a:rPr lang="es-MX" sz="1000" b="0" dirty="0" err="1"/>
                  <a:t>Pressure</a:t>
                </a:r>
                <a:r>
                  <a:rPr lang="es-MX" sz="1000" b="0" dirty="0"/>
                  <a:t> </a:t>
                </a:r>
                <a:r>
                  <a:rPr lang="es-MX" sz="1000" b="0" dirty="0" err="1"/>
                  <a:t>Transducters</a:t>
                </a:r>
                <a:endParaRPr lang="es-MX" sz="1000" b="0" dirty="0"/>
              </a:p>
            </p:txBody>
          </p:sp>
          <p:sp>
            <p:nvSpPr>
              <p:cNvPr id="8" name="7 Rectángulo"/>
              <p:cNvSpPr/>
              <p:nvPr/>
            </p:nvSpPr>
            <p:spPr bwMode="auto">
              <a:xfrm>
                <a:off x="928662" y="5857892"/>
                <a:ext cx="1071569" cy="571504"/>
              </a:xfrm>
              <a:prstGeom prst="rect">
                <a:avLst/>
              </a:prstGeom>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err="1"/>
                  <a:t>Tank</a:t>
                </a:r>
                <a:r>
                  <a:rPr lang="es-MX" sz="1000" b="0" dirty="0"/>
                  <a:t> </a:t>
                </a:r>
                <a:r>
                  <a:rPr lang="es-MX" sz="1000" b="0" dirty="0" err="1"/>
                  <a:t>Pressure</a:t>
                </a:r>
                <a:r>
                  <a:rPr lang="es-MX" sz="1000" b="0" dirty="0"/>
                  <a:t> </a:t>
                </a:r>
                <a:r>
                  <a:rPr lang="es-MX" sz="1000" b="0" dirty="0" err="1"/>
                  <a:t>Transducters</a:t>
                </a:r>
                <a:endParaRPr lang="es-MX" sz="1000" b="0" dirty="0"/>
              </a:p>
            </p:txBody>
          </p:sp>
          <p:sp>
            <p:nvSpPr>
              <p:cNvPr id="9" name="8 Rectángulo"/>
              <p:cNvSpPr/>
              <p:nvPr/>
            </p:nvSpPr>
            <p:spPr bwMode="auto">
              <a:xfrm>
                <a:off x="928662" y="3643314"/>
                <a:ext cx="1071569" cy="14287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defRPr/>
                </a:pPr>
                <a:r>
                  <a:rPr lang="es-MX" sz="1000" b="0" dirty="0"/>
                  <a:t>Transfer </a:t>
                </a:r>
                <a:r>
                  <a:rPr lang="es-MX" sz="1000" b="0" dirty="0" err="1"/>
                  <a:t>Orbit</a:t>
                </a:r>
                <a:r>
                  <a:rPr lang="es-MX" sz="1000" b="0" dirty="0"/>
                  <a:t> </a:t>
                </a:r>
                <a:r>
                  <a:rPr lang="es-MX" sz="1000" b="0" dirty="0" err="1"/>
                  <a:t>Earth</a:t>
                </a:r>
                <a:r>
                  <a:rPr lang="es-MX" sz="1000" b="0" dirty="0"/>
                  <a:t> Sensor (2)</a:t>
                </a:r>
              </a:p>
              <a:p>
                <a:pPr>
                  <a:defRPr/>
                </a:pPr>
                <a:endParaRPr lang="es-MX" sz="1000" b="0" dirty="0"/>
              </a:p>
              <a:p>
                <a:pPr>
                  <a:defRPr/>
                </a:pPr>
                <a:endParaRPr lang="es-MX" sz="1000" b="0" dirty="0"/>
              </a:p>
              <a:p>
                <a:pPr>
                  <a:defRPr/>
                </a:pPr>
                <a:endParaRPr lang="es-MX" sz="1000" b="0" dirty="0"/>
              </a:p>
              <a:p>
                <a:pPr>
                  <a:defRPr/>
                </a:pPr>
                <a:endParaRPr lang="es-MX" sz="1000" b="0" dirty="0"/>
              </a:p>
              <a:p>
                <a:pPr>
                  <a:defRPr/>
                </a:pPr>
                <a:r>
                  <a:rPr lang="es-MX" sz="1000" b="0" dirty="0" err="1"/>
                  <a:t>Operational</a:t>
                </a:r>
                <a:r>
                  <a:rPr lang="es-MX" sz="1000" b="0" dirty="0"/>
                  <a:t> </a:t>
                </a:r>
                <a:r>
                  <a:rPr lang="es-MX" sz="1000" b="0" dirty="0" err="1"/>
                  <a:t>Orbit</a:t>
                </a:r>
                <a:r>
                  <a:rPr lang="es-MX" sz="1000" b="0" dirty="0"/>
                  <a:t> </a:t>
                </a:r>
                <a:r>
                  <a:rPr lang="es-MX" sz="1000" b="0" dirty="0" err="1"/>
                  <a:t>Earth</a:t>
                </a:r>
                <a:r>
                  <a:rPr lang="es-MX" sz="1000" b="0" dirty="0"/>
                  <a:t> Sensor (2)</a:t>
                </a:r>
              </a:p>
            </p:txBody>
          </p:sp>
          <p:cxnSp>
            <p:nvCxnSpPr>
              <p:cNvPr id="11" name="10 Conector recto de flecha"/>
              <p:cNvCxnSpPr>
                <a:stCxn id="4" idx="3"/>
              </p:cNvCxnSpPr>
              <p:nvPr/>
            </p:nvCxnSpPr>
            <p:spPr bwMode="auto">
              <a:xfrm>
                <a:off x="2000232" y="1643050"/>
                <a:ext cx="571504" cy="1587"/>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3" name="12 Conector recto de flecha"/>
              <p:cNvCxnSpPr>
                <a:stCxn id="5" idx="3"/>
              </p:cNvCxnSpPr>
              <p:nvPr/>
            </p:nvCxnSpPr>
            <p:spPr bwMode="auto">
              <a:xfrm>
                <a:off x="2000232" y="2357430"/>
                <a:ext cx="571504" cy="1587"/>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5" name="14 Conector recto de flecha"/>
              <p:cNvCxnSpPr>
                <a:stCxn id="6" idx="3"/>
              </p:cNvCxnSpPr>
              <p:nvPr/>
            </p:nvCxnSpPr>
            <p:spPr bwMode="auto">
              <a:xfrm>
                <a:off x="2000232" y="3071810"/>
                <a:ext cx="571504" cy="1587"/>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7" name="16 Conector recto de flecha"/>
              <p:cNvCxnSpPr>
                <a:stCxn id="7" idx="3"/>
              </p:cNvCxnSpPr>
              <p:nvPr/>
            </p:nvCxnSpPr>
            <p:spPr bwMode="auto">
              <a:xfrm>
                <a:off x="2000232" y="5456252"/>
                <a:ext cx="571504" cy="1587"/>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9" name="18 Conector recto de flecha"/>
              <p:cNvCxnSpPr>
                <a:stCxn id="8" idx="3"/>
              </p:cNvCxnSpPr>
              <p:nvPr/>
            </p:nvCxnSpPr>
            <p:spPr bwMode="auto">
              <a:xfrm>
                <a:off x="2000232" y="6143644"/>
                <a:ext cx="571504" cy="1588"/>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1" name="20 Conector angular"/>
              <p:cNvCxnSpPr/>
              <p:nvPr/>
            </p:nvCxnSpPr>
            <p:spPr bwMode="auto">
              <a:xfrm flipV="1">
                <a:off x="2000232" y="1976428"/>
                <a:ext cx="571504" cy="2160602"/>
              </a:xfrm>
              <a:prstGeom prst="bentConnector3">
                <a:avLst>
                  <a:gd name="adj1" fmla="val 5000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22" name="21 Rectángulo"/>
              <p:cNvSpPr/>
              <p:nvPr/>
            </p:nvSpPr>
            <p:spPr bwMode="auto">
              <a:xfrm>
                <a:off x="5286380" y="5045086"/>
                <a:ext cx="1143008" cy="384178"/>
              </a:xfrm>
              <a:prstGeom prst="rect">
                <a:avLst/>
              </a:prstGeom>
              <a:ln>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a:t>S Solar </a:t>
                </a:r>
                <a:r>
                  <a:rPr lang="es-MX" sz="1000" b="0" dirty="0" err="1"/>
                  <a:t>Wing</a:t>
                </a:r>
                <a:r>
                  <a:rPr lang="es-MX" sz="1000" b="0" dirty="0"/>
                  <a:t> Drive</a:t>
                </a:r>
              </a:p>
            </p:txBody>
          </p:sp>
          <p:sp>
            <p:nvSpPr>
              <p:cNvPr id="23" name="22 Rectángulo"/>
              <p:cNvSpPr/>
              <p:nvPr/>
            </p:nvSpPr>
            <p:spPr bwMode="auto">
              <a:xfrm>
                <a:off x="5286380" y="5500702"/>
                <a:ext cx="1143008" cy="500065"/>
              </a:xfrm>
              <a:prstGeom prst="rect">
                <a:avLst/>
              </a:prstGeom>
              <a:ln>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a:t>Reflector </a:t>
                </a:r>
                <a:r>
                  <a:rPr lang="es-MX" sz="1000" b="0" dirty="0" err="1"/>
                  <a:t>Positioning</a:t>
                </a:r>
                <a:r>
                  <a:rPr lang="es-MX" sz="1000" b="0" dirty="0"/>
                  <a:t> </a:t>
                </a:r>
                <a:r>
                  <a:rPr lang="es-MX" sz="1000" b="0" dirty="0" err="1"/>
                  <a:t>Mechanism</a:t>
                </a:r>
                <a:endParaRPr lang="es-MX" sz="1000" b="0" dirty="0"/>
              </a:p>
            </p:txBody>
          </p:sp>
          <p:sp>
            <p:nvSpPr>
              <p:cNvPr id="24" name="23 Rectángulo"/>
              <p:cNvSpPr/>
              <p:nvPr/>
            </p:nvSpPr>
            <p:spPr bwMode="auto">
              <a:xfrm>
                <a:off x="5286380" y="4567246"/>
                <a:ext cx="1143008" cy="406403"/>
              </a:xfrm>
              <a:prstGeom prst="rect">
                <a:avLst/>
              </a:prstGeom>
              <a:ln>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a:t>N Solar </a:t>
                </a:r>
                <a:r>
                  <a:rPr lang="es-MX" sz="1000" b="0" dirty="0" err="1"/>
                  <a:t>Wing</a:t>
                </a:r>
                <a:r>
                  <a:rPr lang="es-MX" sz="1000" b="0" dirty="0"/>
                  <a:t> Drive</a:t>
                </a:r>
              </a:p>
            </p:txBody>
          </p:sp>
          <p:cxnSp>
            <p:nvCxnSpPr>
              <p:cNvPr id="25" name="24 Conector recto de flecha"/>
              <p:cNvCxnSpPr/>
              <p:nvPr/>
            </p:nvCxnSpPr>
            <p:spPr bwMode="auto">
              <a:xfrm flipV="1">
                <a:off x="4572000" y="4770447"/>
                <a:ext cx="720730"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6" name="25 Conector recto de flecha"/>
              <p:cNvCxnSpPr/>
              <p:nvPr/>
            </p:nvCxnSpPr>
            <p:spPr bwMode="auto">
              <a:xfrm flipV="1">
                <a:off x="4572000" y="5237175"/>
                <a:ext cx="720730"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7" name="26 Conector recto de flecha"/>
              <p:cNvCxnSpPr/>
              <p:nvPr/>
            </p:nvCxnSpPr>
            <p:spPr bwMode="auto">
              <a:xfrm flipV="1">
                <a:off x="4572000" y="5751529"/>
                <a:ext cx="720730"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2" name="31 Conector recto de flecha"/>
              <p:cNvCxnSpPr/>
              <p:nvPr/>
            </p:nvCxnSpPr>
            <p:spPr bwMode="auto">
              <a:xfrm>
                <a:off x="2000232" y="4714884"/>
                <a:ext cx="571504" cy="1588"/>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33" name="32 Rectángulo"/>
              <p:cNvSpPr/>
              <p:nvPr/>
            </p:nvSpPr>
            <p:spPr bwMode="auto">
              <a:xfrm>
                <a:off x="7072330" y="5929330"/>
                <a:ext cx="1071569" cy="571504"/>
              </a:xfrm>
              <a:prstGeom prst="rect">
                <a:avLst/>
              </a:prstGeom>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err="1"/>
                  <a:t>Telemetry</a:t>
                </a:r>
                <a:r>
                  <a:rPr lang="es-MX" sz="1000" b="0" dirty="0"/>
                  <a:t> </a:t>
                </a:r>
                <a:r>
                  <a:rPr lang="es-MX" sz="1000" b="0" dirty="0" err="1"/>
                  <a:t>Encoder</a:t>
                </a:r>
                <a:r>
                  <a:rPr lang="es-MX" sz="1000" b="0" dirty="0"/>
                  <a:t> </a:t>
                </a:r>
                <a:r>
                  <a:rPr lang="es-MX" sz="1000" b="0" dirty="0" err="1"/>
                  <a:t>Unit</a:t>
                </a:r>
                <a:endParaRPr lang="es-MX" sz="1000" b="0" dirty="0"/>
              </a:p>
            </p:txBody>
          </p:sp>
          <p:cxnSp>
            <p:nvCxnSpPr>
              <p:cNvPr id="35" name="34 Conector recto de flecha"/>
              <p:cNvCxnSpPr>
                <a:endCxn id="33" idx="1"/>
              </p:cNvCxnSpPr>
              <p:nvPr/>
            </p:nvCxnSpPr>
            <p:spPr bwMode="auto">
              <a:xfrm>
                <a:off x="4643438" y="6215082"/>
                <a:ext cx="2428892" cy="1587"/>
              </a:xfrm>
              <a:prstGeom prst="straightConnector1">
                <a:avLst/>
              </a:prstGeom>
              <a:ln w="1905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sp>
            <p:nvSpPr>
              <p:cNvPr id="36" name="35 Rectángulo"/>
              <p:cNvSpPr/>
              <p:nvPr/>
            </p:nvSpPr>
            <p:spPr bwMode="auto">
              <a:xfrm>
                <a:off x="7286644" y="1142984"/>
                <a:ext cx="1357322" cy="500066"/>
              </a:xfrm>
              <a:prstGeom prst="rect">
                <a:avLst/>
              </a:prstGeom>
              <a:ln>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defRPr/>
                </a:pPr>
                <a:r>
                  <a:rPr lang="es-MX" sz="1000" b="0" dirty="0"/>
                  <a:t>OMNI </a:t>
                </a:r>
                <a:r>
                  <a:rPr lang="es-MX" sz="1000" b="0" dirty="0" err="1"/>
                  <a:t>Deplyment</a:t>
                </a:r>
                <a:r>
                  <a:rPr lang="es-MX" sz="1000" b="0" dirty="0"/>
                  <a:t> </a:t>
                </a:r>
                <a:r>
                  <a:rPr lang="es-MX" sz="1000" b="0" dirty="0" err="1"/>
                  <a:t>Actuator</a:t>
                </a:r>
                <a:endParaRPr lang="es-MX" sz="1000" b="0" dirty="0"/>
              </a:p>
            </p:txBody>
          </p:sp>
          <p:sp>
            <p:nvSpPr>
              <p:cNvPr id="37" name="36 Rectángulo"/>
              <p:cNvSpPr/>
              <p:nvPr/>
            </p:nvSpPr>
            <p:spPr bwMode="auto">
              <a:xfrm>
                <a:off x="5429256" y="1142984"/>
                <a:ext cx="1357322" cy="500066"/>
              </a:xfrm>
              <a:prstGeom prst="rect">
                <a:avLst/>
              </a:prstGeom>
              <a:ln>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defRPr/>
                </a:pPr>
                <a:r>
                  <a:rPr lang="es-MX" sz="1000" b="0" dirty="0" err="1"/>
                  <a:t>Receive</a:t>
                </a:r>
                <a:r>
                  <a:rPr lang="es-MX" sz="1000" b="0" dirty="0"/>
                  <a:t> </a:t>
                </a:r>
                <a:r>
                  <a:rPr lang="es-MX" sz="1000" b="0" dirty="0" err="1"/>
                  <a:t>antenna</a:t>
                </a:r>
                <a:r>
                  <a:rPr lang="es-MX" sz="1000" b="0" dirty="0"/>
                  <a:t> </a:t>
                </a:r>
                <a:r>
                  <a:rPr lang="es-MX" sz="1000" b="0" dirty="0" err="1"/>
                  <a:t>deployment</a:t>
                </a:r>
                <a:r>
                  <a:rPr lang="es-MX" sz="1000" b="0" dirty="0"/>
                  <a:t> </a:t>
                </a:r>
                <a:r>
                  <a:rPr lang="es-MX" sz="1000" b="0" dirty="0" err="1"/>
                  <a:t>actuator</a:t>
                </a:r>
                <a:endParaRPr lang="es-MX" sz="1000" b="0" dirty="0"/>
              </a:p>
            </p:txBody>
          </p:sp>
          <p:sp>
            <p:nvSpPr>
              <p:cNvPr id="47" name="46 Rectángulo"/>
              <p:cNvSpPr/>
              <p:nvPr/>
            </p:nvSpPr>
            <p:spPr bwMode="auto">
              <a:xfrm>
                <a:off x="5357818" y="1752588"/>
                <a:ext cx="1071569" cy="571504"/>
              </a:xfrm>
              <a:prstGeom prst="rect">
                <a:avLst/>
              </a:prstGeom>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err="1"/>
                  <a:t>Command</a:t>
                </a:r>
                <a:r>
                  <a:rPr lang="es-MX" sz="1000" b="0" dirty="0"/>
                  <a:t> </a:t>
                </a:r>
                <a:r>
                  <a:rPr lang="es-MX" sz="1000" b="0" dirty="0" err="1"/>
                  <a:t>decoder</a:t>
                </a:r>
                <a:r>
                  <a:rPr lang="es-MX" sz="1000" b="0" dirty="0"/>
                  <a:t> </a:t>
                </a:r>
                <a:r>
                  <a:rPr lang="es-MX" sz="1000" b="0" dirty="0" err="1"/>
                  <a:t>unit</a:t>
                </a:r>
                <a:endParaRPr lang="es-MX" sz="1000" b="0" dirty="0"/>
              </a:p>
            </p:txBody>
          </p:sp>
          <p:sp>
            <p:nvSpPr>
              <p:cNvPr id="48" name="47 Rectángulo"/>
              <p:cNvSpPr/>
              <p:nvPr/>
            </p:nvSpPr>
            <p:spPr bwMode="auto">
              <a:xfrm>
                <a:off x="5357818" y="2478081"/>
                <a:ext cx="1071569" cy="468315"/>
              </a:xfrm>
              <a:prstGeom prst="rect">
                <a:avLst/>
              </a:prstGeom>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err="1"/>
                  <a:t>Thruster</a:t>
                </a:r>
                <a:r>
                  <a:rPr lang="es-MX" sz="1000" b="0" dirty="0"/>
                  <a:t> </a:t>
                </a:r>
                <a:r>
                  <a:rPr lang="es-MX" sz="1000" b="0" dirty="0" err="1"/>
                  <a:t>valve</a:t>
                </a:r>
                <a:r>
                  <a:rPr lang="es-MX" sz="1000" b="0" dirty="0"/>
                  <a:t> driver </a:t>
                </a:r>
                <a:r>
                  <a:rPr lang="es-MX" sz="1000" b="0" dirty="0" err="1"/>
                  <a:t>units</a:t>
                </a:r>
                <a:endParaRPr lang="es-MX" sz="1000" b="0" dirty="0"/>
              </a:p>
            </p:txBody>
          </p:sp>
          <p:sp>
            <p:nvSpPr>
              <p:cNvPr id="49" name="48 Rectángulo"/>
              <p:cNvSpPr/>
              <p:nvPr/>
            </p:nvSpPr>
            <p:spPr bwMode="auto">
              <a:xfrm>
                <a:off x="7215206" y="2428868"/>
                <a:ext cx="1285884" cy="241302"/>
              </a:xfrm>
              <a:prstGeom prst="rect">
                <a:avLst/>
              </a:prstGeom>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a:t>LAM </a:t>
                </a:r>
                <a:r>
                  <a:rPr lang="es-MX" sz="1000" b="0" dirty="0" err="1"/>
                  <a:t>Thruster</a:t>
                </a:r>
                <a:endParaRPr lang="es-MX" sz="1000" b="0" dirty="0"/>
              </a:p>
            </p:txBody>
          </p:sp>
          <p:sp>
            <p:nvSpPr>
              <p:cNvPr id="50" name="49 Rectángulo"/>
              <p:cNvSpPr/>
              <p:nvPr/>
            </p:nvSpPr>
            <p:spPr bwMode="auto">
              <a:xfrm>
                <a:off x="7215206" y="2759070"/>
                <a:ext cx="1285884" cy="241302"/>
              </a:xfrm>
              <a:prstGeom prst="rect">
                <a:avLst/>
              </a:prstGeom>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rIns="72000" anchor="ctr"/>
              <a:lstStyle/>
              <a:p>
                <a:pPr algn="ctr">
                  <a:defRPr/>
                </a:pPr>
                <a:r>
                  <a:rPr lang="es-MX" sz="1000" b="0" dirty="0" err="1"/>
                  <a:t>Thrusters</a:t>
                </a:r>
                <a:r>
                  <a:rPr lang="es-MX" sz="1000" b="0" dirty="0"/>
                  <a:t> 12</a:t>
                </a:r>
              </a:p>
            </p:txBody>
          </p:sp>
          <p:grpSp>
            <p:nvGrpSpPr>
              <p:cNvPr id="148519" name="52 Grupo"/>
              <p:cNvGrpSpPr>
                <a:grpSpLocks/>
              </p:cNvGrpSpPr>
              <p:nvPr/>
            </p:nvGrpSpPr>
            <p:grpSpPr bwMode="auto">
              <a:xfrm>
                <a:off x="7000892" y="3143248"/>
                <a:ext cx="1214446" cy="1500198"/>
                <a:chOff x="7358082" y="3643314"/>
                <a:chExt cx="1214446" cy="1500198"/>
              </a:xfrm>
            </p:grpSpPr>
            <p:sp>
              <p:nvSpPr>
                <p:cNvPr id="51" name="50 Rectángulo"/>
                <p:cNvSpPr/>
                <p:nvPr/>
              </p:nvSpPr>
              <p:spPr bwMode="auto">
                <a:xfrm>
                  <a:off x="7358082" y="4000504"/>
                  <a:ext cx="1214446" cy="114300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b"/>
                <a:lstStyle/>
                <a:p>
                  <a:pPr algn="ctr">
                    <a:defRPr/>
                  </a:pPr>
                  <a:r>
                    <a:rPr lang="es-MX" sz="950" b="0" dirty="0" err="1"/>
                    <a:t>Momentum</a:t>
                  </a:r>
                  <a:r>
                    <a:rPr lang="es-MX" sz="950" b="0" dirty="0"/>
                    <a:t> Wheel </a:t>
                  </a:r>
                  <a:r>
                    <a:rPr lang="es-MX" sz="950" b="0" dirty="0" err="1"/>
                    <a:t>Platform</a:t>
                  </a:r>
                  <a:r>
                    <a:rPr lang="es-MX" sz="950" b="0" dirty="0"/>
                    <a:t> </a:t>
                  </a:r>
                  <a:r>
                    <a:rPr lang="es-MX" sz="950" b="0" dirty="0" err="1"/>
                    <a:t>Assembly</a:t>
                  </a:r>
                  <a:endParaRPr lang="es-MX" sz="950" b="0" dirty="0"/>
                </a:p>
              </p:txBody>
            </p:sp>
            <p:sp>
              <p:nvSpPr>
                <p:cNvPr id="52" name="51 Rectángulo"/>
                <p:cNvSpPr/>
                <p:nvPr/>
              </p:nvSpPr>
              <p:spPr bwMode="auto">
                <a:xfrm>
                  <a:off x="7358082" y="3643314"/>
                  <a:ext cx="1214446" cy="35719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950" b="0" dirty="0"/>
                    <a:t>Wheel Drive </a:t>
                  </a:r>
                  <a:r>
                    <a:rPr lang="es-MX" sz="950" b="0" dirty="0" err="1"/>
                    <a:t>Electronic</a:t>
                  </a:r>
                  <a:endParaRPr lang="es-MX" sz="950" b="0" dirty="0"/>
                </a:p>
              </p:txBody>
            </p:sp>
          </p:grpSp>
          <p:cxnSp>
            <p:nvCxnSpPr>
              <p:cNvPr id="55" name="54 Conector recto de flecha"/>
              <p:cNvCxnSpPr/>
              <p:nvPr/>
            </p:nvCxnSpPr>
            <p:spPr bwMode="auto">
              <a:xfrm>
                <a:off x="4568825" y="2725733"/>
                <a:ext cx="792168" cy="0"/>
              </a:xfrm>
              <a:prstGeom prst="straightConnector1">
                <a:avLst/>
              </a:prstGeom>
              <a:ln w="1905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59" name="58 Conector recto de flecha"/>
              <p:cNvCxnSpPr/>
              <p:nvPr/>
            </p:nvCxnSpPr>
            <p:spPr bwMode="auto">
              <a:xfrm>
                <a:off x="4572000" y="2038340"/>
                <a:ext cx="755655" cy="1588"/>
              </a:xfrm>
              <a:prstGeom prst="straightConnector1">
                <a:avLst/>
              </a:prstGeom>
              <a:ln w="1905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63" name="62 Conector recto de flecha"/>
              <p:cNvCxnSpPr/>
              <p:nvPr/>
            </p:nvCxnSpPr>
            <p:spPr bwMode="auto">
              <a:xfrm>
                <a:off x="6429388" y="2184391"/>
                <a:ext cx="1714512" cy="1588"/>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65" name="64 Conector recto de flecha"/>
              <p:cNvCxnSpPr>
                <a:endCxn id="49" idx="1"/>
              </p:cNvCxnSpPr>
              <p:nvPr/>
            </p:nvCxnSpPr>
            <p:spPr bwMode="auto">
              <a:xfrm flipV="1">
                <a:off x="6429388" y="2549519"/>
                <a:ext cx="785818"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67" name="66 Conector recto de flecha"/>
              <p:cNvCxnSpPr>
                <a:endCxn id="50" idx="1"/>
              </p:cNvCxnSpPr>
              <p:nvPr/>
            </p:nvCxnSpPr>
            <p:spPr bwMode="auto">
              <a:xfrm>
                <a:off x="6429388" y="2879721"/>
                <a:ext cx="785818" cy="1588"/>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148525" name="55 CuadroTexto"/>
              <p:cNvSpPr txBox="1">
                <a:spLocks noChangeArrowheads="1"/>
              </p:cNvSpPr>
              <p:nvPr/>
            </p:nvSpPr>
            <p:spPr bwMode="auto">
              <a:xfrm>
                <a:off x="6429388" y="1860058"/>
                <a:ext cx="1500198" cy="56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lnSpc>
                    <a:spcPct val="150000"/>
                  </a:lnSpc>
                </a:pPr>
                <a:r>
                  <a:rPr lang="es-MX" sz="1100" b="0">
                    <a:solidFill>
                      <a:srgbClr val="000000"/>
                    </a:solidFill>
                  </a:rPr>
                  <a:t>Load Shedding</a:t>
                </a:r>
              </a:p>
              <a:p>
                <a:pPr algn="ctr" eaLnBrk="1" hangingPunct="1">
                  <a:lnSpc>
                    <a:spcPct val="150000"/>
                  </a:lnSpc>
                </a:pPr>
                <a:r>
                  <a:rPr lang="es-MX" sz="1100" b="0">
                    <a:solidFill>
                      <a:srgbClr val="000000"/>
                    </a:solidFill>
                  </a:rPr>
                  <a:t>Battery Charging</a:t>
                </a:r>
              </a:p>
            </p:txBody>
          </p:sp>
          <p:sp>
            <p:nvSpPr>
              <p:cNvPr id="148526" name="55 CuadroTexto"/>
              <p:cNvSpPr txBox="1">
                <a:spLocks noChangeArrowheads="1"/>
              </p:cNvSpPr>
              <p:nvPr/>
            </p:nvSpPr>
            <p:spPr bwMode="auto">
              <a:xfrm>
                <a:off x="5500694" y="6215082"/>
                <a:ext cx="8572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100" b="0">
                    <a:solidFill>
                      <a:srgbClr val="000000"/>
                    </a:solidFill>
                  </a:rPr>
                  <a:t>Telemetry</a:t>
                </a:r>
              </a:p>
            </p:txBody>
          </p:sp>
          <p:cxnSp>
            <p:nvCxnSpPr>
              <p:cNvPr id="73" name="72 Conector recto de flecha"/>
              <p:cNvCxnSpPr/>
              <p:nvPr/>
            </p:nvCxnSpPr>
            <p:spPr bwMode="auto">
              <a:xfrm rot="10800000" flipV="1">
                <a:off x="4552950" y="3319462"/>
                <a:ext cx="2447942" cy="0"/>
              </a:xfrm>
              <a:prstGeom prst="straightConnector1">
                <a:avLst/>
              </a:prstGeom>
              <a:ln w="1905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74" name="73 Conector recto de flecha"/>
              <p:cNvCxnSpPr/>
              <p:nvPr/>
            </p:nvCxnSpPr>
            <p:spPr bwMode="auto">
              <a:xfrm rot="10800000" flipV="1">
                <a:off x="4552950" y="4071942"/>
                <a:ext cx="2447942" cy="0"/>
              </a:xfrm>
              <a:prstGeom prst="straightConnector1">
                <a:avLst/>
              </a:prstGeom>
              <a:ln w="1905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sp>
            <p:nvSpPr>
              <p:cNvPr id="148529" name="55 CuadroTexto"/>
              <p:cNvSpPr txBox="1">
                <a:spLocks noChangeArrowheads="1"/>
              </p:cNvSpPr>
              <p:nvPr/>
            </p:nvSpPr>
            <p:spPr bwMode="auto">
              <a:xfrm>
                <a:off x="4714876" y="3786190"/>
                <a:ext cx="21431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100" b="0">
                    <a:solidFill>
                      <a:srgbClr val="000000"/>
                    </a:solidFill>
                  </a:rPr>
                  <a:t>Jackscrew Drive Signals</a:t>
                </a:r>
              </a:p>
            </p:txBody>
          </p:sp>
          <p:sp>
            <p:nvSpPr>
              <p:cNvPr id="148530" name="55 CuadroTexto"/>
              <p:cNvSpPr txBox="1">
                <a:spLocks noChangeArrowheads="1"/>
              </p:cNvSpPr>
              <p:nvPr/>
            </p:nvSpPr>
            <p:spPr bwMode="auto">
              <a:xfrm>
                <a:off x="4714876" y="3000372"/>
                <a:ext cx="19288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lnSpc>
                    <a:spcPct val="150000"/>
                  </a:lnSpc>
                </a:pPr>
                <a:r>
                  <a:rPr lang="es-MX" sz="1100" b="0">
                    <a:solidFill>
                      <a:srgbClr val="000000"/>
                    </a:solidFill>
                  </a:rPr>
                  <a:t>Wheel Torque Commands</a:t>
                </a:r>
              </a:p>
              <a:p>
                <a:pPr eaLnBrk="1" hangingPunct="1">
                  <a:lnSpc>
                    <a:spcPct val="150000"/>
                  </a:lnSpc>
                </a:pPr>
                <a:r>
                  <a:rPr lang="es-MX" sz="1100" b="0">
                    <a:solidFill>
                      <a:srgbClr val="000000"/>
                    </a:solidFill>
                  </a:rPr>
                  <a:t>Index Pulses</a:t>
                </a:r>
              </a:p>
            </p:txBody>
          </p:sp>
          <p:cxnSp>
            <p:nvCxnSpPr>
              <p:cNvPr id="78" name="77 Conector recto de flecha"/>
              <p:cNvCxnSpPr>
                <a:endCxn id="33" idx="0"/>
              </p:cNvCxnSpPr>
              <p:nvPr/>
            </p:nvCxnSpPr>
            <p:spPr bwMode="auto">
              <a:xfrm rot="5400000">
                <a:off x="6965172" y="5287182"/>
                <a:ext cx="1285884" cy="1588"/>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81" name="80 Conector recto"/>
              <p:cNvCxnSpPr/>
              <p:nvPr/>
            </p:nvCxnSpPr>
            <p:spPr bwMode="auto">
              <a:xfrm flipV="1">
                <a:off x="6429388" y="5730891"/>
                <a:ext cx="1187458"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3" name="82 Conector recto"/>
              <p:cNvCxnSpPr>
                <a:stCxn id="22" idx="3"/>
              </p:cNvCxnSpPr>
              <p:nvPr/>
            </p:nvCxnSpPr>
            <p:spPr bwMode="auto">
              <a:xfrm>
                <a:off x="6429388" y="5237175"/>
                <a:ext cx="1187458"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5" name="84 Conector recto"/>
              <p:cNvCxnSpPr>
                <a:stCxn id="24" idx="3"/>
              </p:cNvCxnSpPr>
              <p:nvPr/>
            </p:nvCxnSpPr>
            <p:spPr bwMode="auto">
              <a:xfrm>
                <a:off x="6429388" y="4770447"/>
                <a:ext cx="1187458"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8535" name="55 CuadroTexto"/>
              <p:cNvSpPr txBox="1">
                <a:spLocks noChangeArrowheads="1"/>
              </p:cNvSpPr>
              <p:nvPr/>
            </p:nvSpPr>
            <p:spPr bwMode="auto">
              <a:xfrm>
                <a:off x="6429388" y="5214950"/>
                <a:ext cx="9287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POT TLM</a:t>
                </a:r>
              </a:p>
            </p:txBody>
          </p:sp>
          <p:sp>
            <p:nvSpPr>
              <p:cNvPr id="148536" name="55 CuadroTexto"/>
              <p:cNvSpPr txBox="1">
                <a:spLocks noChangeArrowheads="1"/>
              </p:cNvSpPr>
              <p:nvPr/>
            </p:nvSpPr>
            <p:spPr bwMode="auto">
              <a:xfrm>
                <a:off x="6429388" y="5715016"/>
                <a:ext cx="9287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POT TLM</a:t>
                </a:r>
              </a:p>
            </p:txBody>
          </p:sp>
          <p:sp>
            <p:nvSpPr>
              <p:cNvPr id="148537" name="55 CuadroTexto"/>
              <p:cNvSpPr txBox="1">
                <a:spLocks noChangeArrowheads="1"/>
              </p:cNvSpPr>
              <p:nvPr/>
            </p:nvSpPr>
            <p:spPr bwMode="auto">
              <a:xfrm>
                <a:off x="6429388" y="4754415"/>
                <a:ext cx="9287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POT TLM</a:t>
                </a:r>
              </a:p>
            </p:txBody>
          </p:sp>
          <p:sp>
            <p:nvSpPr>
              <p:cNvPr id="148538" name="55 CuadroTexto"/>
              <p:cNvSpPr txBox="1">
                <a:spLocks noChangeArrowheads="1"/>
              </p:cNvSpPr>
              <p:nvPr/>
            </p:nvSpPr>
            <p:spPr bwMode="auto">
              <a:xfrm>
                <a:off x="7500958" y="4643446"/>
                <a:ext cx="9287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POT TLM</a:t>
                </a:r>
              </a:p>
            </p:txBody>
          </p:sp>
          <p:cxnSp>
            <p:nvCxnSpPr>
              <p:cNvPr id="95" name="94 Conector recto de flecha"/>
              <p:cNvCxnSpPr>
                <a:stCxn id="37" idx="3"/>
                <a:endCxn id="36" idx="1"/>
              </p:cNvCxnSpPr>
              <p:nvPr/>
            </p:nvCxnSpPr>
            <p:spPr bwMode="auto">
              <a:xfrm>
                <a:off x="6786578" y="1393811"/>
                <a:ext cx="500065" cy="1588"/>
              </a:xfrm>
              <a:prstGeom prst="straightConnector1">
                <a:avLst/>
              </a:prstGeom>
              <a:ln w="1905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97" name="96 Conector angular"/>
              <p:cNvCxnSpPr/>
              <p:nvPr/>
            </p:nvCxnSpPr>
            <p:spPr bwMode="auto">
              <a:xfrm flipV="1">
                <a:off x="6440501" y="1401749"/>
                <a:ext cx="611191" cy="503240"/>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8541" name="55 CuadroTexto"/>
              <p:cNvSpPr txBox="1">
                <a:spLocks noChangeArrowheads="1"/>
              </p:cNvSpPr>
              <p:nvPr/>
            </p:nvSpPr>
            <p:spPr bwMode="auto">
              <a:xfrm>
                <a:off x="4456462" y="1754019"/>
                <a:ext cx="9287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Commands</a:t>
                </a:r>
              </a:p>
            </p:txBody>
          </p:sp>
        </p:grpSp>
        <p:pic>
          <p:nvPicPr>
            <p:cNvPr id="148489" name="60 Imagen" descr="Attitude control1.jpg"/>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89534" y="3994564"/>
              <a:ext cx="720000" cy="60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0" name="61 Imagen" descr="Attitude control2.jpg"/>
            <p:cNvPicPr>
              <a:picLocks noChangeAspect="1"/>
            </p:cNvPicPr>
            <p:nvPr/>
          </p:nvPicPr>
          <p:blipFill>
            <a:blip r:embed="rId3">
              <a:clrChange>
                <a:clrFrom>
                  <a:srgbClr val="FFFDFE"/>
                </a:clrFrom>
                <a:clrTo>
                  <a:srgbClr val="FFFDFE">
                    <a:alpha val="0"/>
                  </a:srgbClr>
                </a:clrTo>
              </a:clrChange>
              <a:extLst>
                <a:ext uri="{28A0092B-C50C-407E-A947-70E740481C1C}">
                  <a14:useLocalDpi xmlns:a14="http://schemas.microsoft.com/office/drawing/2010/main" val="0"/>
                </a:ext>
              </a:extLst>
            </a:blip>
            <a:srcRect/>
            <a:stretch>
              <a:fillRect/>
            </a:stretch>
          </p:blipFill>
          <p:spPr bwMode="auto">
            <a:xfrm>
              <a:off x="7155644" y="3530319"/>
              <a:ext cx="900000" cy="79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03350" y="188913"/>
            <a:ext cx="6985000" cy="865187"/>
          </a:xfrm>
        </p:spPr>
        <p:txBody>
          <a:bodyPr/>
          <a:lstStyle/>
          <a:p>
            <a:pPr eaLnBrk="1" hangingPunct="1">
              <a:defRPr/>
            </a:pPr>
            <a:r>
              <a:rPr lang="es-MX" dirty="0" smtClean="0"/>
              <a:t>ACS </a:t>
            </a:r>
            <a:r>
              <a:rPr lang="es-MX" dirty="0" err="1" smtClean="0"/>
              <a:t>Component</a:t>
            </a:r>
            <a:r>
              <a:rPr lang="es-MX" dirty="0" smtClean="0"/>
              <a:t> </a:t>
            </a:r>
            <a:r>
              <a:rPr lang="es-MX" dirty="0" err="1" smtClean="0"/>
              <a:t>Locations</a:t>
            </a:r>
            <a:endParaRPr lang="es-MX" dirty="0" smtClean="0"/>
          </a:p>
        </p:txBody>
      </p:sp>
      <p:pic>
        <p:nvPicPr>
          <p:cNvPr id="149507" name="2 Imagen" descr="IMG_2933.jpg"/>
          <p:cNvPicPr>
            <a:picLocks noChangeAspect="1"/>
          </p:cNvPicPr>
          <p:nvPr/>
        </p:nvPicPr>
        <p:blipFill>
          <a:blip r:embed="rId2" cstate="print">
            <a:clrChange>
              <a:clrFrom>
                <a:srgbClr val="B8B7C5"/>
              </a:clrFrom>
              <a:clrTo>
                <a:srgbClr val="B8B7C5">
                  <a:alpha val="0"/>
                </a:srgbClr>
              </a:clrTo>
            </a:clrChange>
            <a:extLst>
              <a:ext uri="{28A0092B-C50C-407E-A947-70E740481C1C}">
                <a14:useLocalDpi xmlns:a14="http://schemas.microsoft.com/office/drawing/2010/main" val="0"/>
              </a:ext>
            </a:extLst>
          </a:blip>
          <a:srcRect/>
          <a:stretch>
            <a:fillRect/>
          </a:stretch>
        </p:blipFill>
        <p:spPr bwMode="auto">
          <a:xfrm>
            <a:off x="1668463" y="1000125"/>
            <a:ext cx="5903912" cy="561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Spacecraft</a:t>
            </a:r>
            <a:r>
              <a:rPr lang="es-MX" dirty="0" smtClean="0"/>
              <a:t> </a:t>
            </a:r>
            <a:r>
              <a:rPr lang="es-MX" dirty="0" err="1" smtClean="0"/>
              <a:t>Body</a:t>
            </a:r>
            <a:r>
              <a:rPr lang="es-MX" dirty="0" smtClean="0"/>
              <a:t> Control </a:t>
            </a:r>
            <a:r>
              <a:rPr lang="es-MX" dirty="0" err="1" smtClean="0"/>
              <a:t>Modes</a:t>
            </a:r>
            <a:endParaRPr lang="es-MX" dirty="0" smtClean="0"/>
          </a:p>
        </p:txBody>
      </p:sp>
      <p:graphicFrame>
        <p:nvGraphicFramePr>
          <p:cNvPr id="336970" name="Group 74"/>
          <p:cNvGraphicFramePr>
            <a:graphicFrameLocks noGrp="1"/>
          </p:cNvGraphicFramePr>
          <p:nvPr/>
        </p:nvGraphicFramePr>
        <p:xfrm>
          <a:off x="357188" y="1214438"/>
          <a:ext cx="8572500" cy="5160962"/>
        </p:xfrm>
        <a:graphic>
          <a:graphicData uri="http://schemas.openxmlformats.org/drawingml/2006/table">
            <a:tbl>
              <a:tblPr/>
              <a:tblGrid>
                <a:gridCol w="1214437"/>
                <a:gridCol w="1785938"/>
                <a:gridCol w="1500187"/>
                <a:gridCol w="1714500"/>
                <a:gridCol w="2357438"/>
              </a:tblGrid>
              <a:tr h="457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BFBFB"/>
                          </a:solidFill>
                          <a:effectLst/>
                          <a:latin typeface="Arial" charset="0"/>
                        </a:rPr>
                        <a:t>Mode</a:t>
                      </a:r>
                    </a:p>
                  </a:txBody>
                  <a:tcPr marT="45717" marB="45717"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BFBFB"/>
                          </a:solidFill>
                          <a:effectLst/>
                          <a:latin typeface="Arial" charset="0"/>
                        </a:rPr>
                        <a:t>Sensors</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BFBFB"/>
                          </a:solidFill>
                          <a:effectLst/>
                          <a:latin typeface="Arial" charset="0"/>
                        </a:rPr>
                        <a:t>Actuators</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BFBFB"/>
                          </a:solidFill>
                          <a:effectLst/>
                          <a:latin typeface="Arial" charset="0"/>
                        </a:rPr>
                        <a:t>Phase / Configuration</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BFBFB"/>
                          </a:solidFill>
                          <a:effectLst/>
                          <a:latin typeface="Arial" charset="0"/>
                        </a:rPr>
                        <a:t>Mode/Phase Function</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42669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Standby</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None</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None</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Inactive, ground control</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Default at turnon, or eq failure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Ground mechanism control</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rgbClr val="1F1F5E"/>
                      </a:solidFill>
                      <a:prstDash val="solid"/>
                      <a:round/>
                      <a:headEnd type="none" w="med" len="med"/>
                      <a:tailEnd type="none" w="med" len="med"/>
                    </a:lnB>
                    <a:lnTlToBr>
                      <a:noFill/>
                    </a:lnTlToBr>
                    <a:lnBlToTr>
                      <a:noFill/>
                    </a:lnBlToTr>
                    <a:noFill/>
                  </a:tcPr>
                </a:tc>
              </a:tr>
              <a:tr h="42669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Ascent</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Transfer orbit sun sensor</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HCI earth sensors </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Thrusters</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Passive stable spin</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Ground transfer orbit operations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5943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Gyro pointing</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3-axis IRU</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Thrusters</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Gyro rate configuration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Rate Integrate gyro</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Hold rate; IRU range high or low</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Hold rate and position; IRU low range</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5943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Sun pointing</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Acquisition sun sensor </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Transfer orbit sun sensor</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3-axis IRU</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Thrusters</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Pitch sun acquisition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Yaw sun acquisition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Sun hold</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Search for sun in pitch</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Search for sun in yaw</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Hold sun pointing</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78735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Earth pointing</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Static earth sensor</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3-axis IRU</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Thrusters</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Earth search</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Capture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Lockon</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Earth hold</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Around roll to find earth</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Center earth in FOV</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Null earth sensor errors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Hold nadir pointing</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5943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Normal</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Static earth sensor</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MWA, MWP. SWD</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Capture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Steady state</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Rapid capture entering Normal mode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&gt;99% of operational life</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42669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Momentum dump</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Static earth sensor</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As Normal mode plus thrusters</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Pitch dump</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Roll/yaw dump</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Dump pitch momentum</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Dump roll/yaw momentum</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42669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Station keeping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3-axis IRU</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Static earth sensor</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Thursters</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Attitude Control during maneuvers</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r>
              <a:tr h="42669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Transition</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Static earth sensor</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3-axis IRU</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Thrusters MWA, MWP</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Thruster </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Whell</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Reduce rates for wheel capture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Reduce rates before Normal mode</a:t>
                      </a:r>
                    </a:p>
                  </a:txBody>
                  <a:tcPr marT="45717" marB="45717"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Electrical</a:t>
            </a:r>
            <a:r>
              <a:rPr lang="es-MX" dirty="0" smtClean="0"/>
              <a:t> </a:t>
            </a:r>
            <a:r>
              <a:rPr lang="es-MX" dirty="0" err="1" smtClean="0"/>
              <a:t>subsystem</a:t>
            </a:r>
            <a:endParaRPr lang="es-MX" dirty="0" smtClean="0"/>
          </a:p>
        </p:txBody>
      </p:sp>
      <p:graphicFrame>
        <p:nvGraphicFramePr>
          <p:cNvPr id="4" name="3 Marcador de contenido"/>
          <p:cNvGraphicFramePr>
            <a:graphicFrameLocks noGrp="1"/>
          </p:cNvGraphicFramePr>
          <p:nvPr>
            <p:ph idx="4294967295"/>
          </p:nvPr>
        </p:nvGraphicFramePr>
        <p:xfrm>
          <a:off x="1428750" y="1785938"/>
          <a:ext cx="7715250" cy="3657600"/>
        </p:xfrm>
        <a:graphic>
          <a:graphicData uri="http://schemas.openxmlformats.org/drawingml/2006/table">
            <a:tbl>
              <a:tblPr bandRow="1">
                <a:tableStyleId>{2D5ABB26-0587-4C30-8999-92F81FD0307C}</a:tableStyleId>
              </a:tblPr>
              <a:tblGrid>
                <a:gridCol w="3571875"/>
                <a:gridCol w="4143375"/>
              </a:tblGrid>
              <a:tr h="246064">
                <a:tc>
                  <a:txBody>
                    <a:bodyPr/>
                    <a:lstStyle/>
                    <a:p>
                      <a:pPr lvl="0"/>
                      <a:r>
                        <a:rPr lang="es-MX" sz="1400" b="1" dirty="0" err="1" smtClean="0">
                          <a:solidFill>
                            <a:srgbClr val="000000"/>
                          </a:solidFill>
                        </a:rPr>
                        <a:t>Electrical</a:t>
                      </a:r>
                      <a:r>
                        <a:rPr lang="es-MX" sz="1400" b="1" baseline="0" dirty="0" smtClean="0">
                          <a:solidFill>
                            <a:srgbClr val="000000"/>
                          </a:solidFill>
                        </a:rPr>
                        <a:t> </a:t>
                      </a:r>
                      <a:r>
                        <a:rPr lang="es-MX" sz="1400" b="1" baseline="0" dirty="0" err="1" smtClean="0">
                          <a:solidFill>
                            <a:srgbClr val="000000"/>
                          </a:solidFill>
                        </a:rPr>
                        <a:t>Power</a:t>
                      </a:r>
                      <a:endParaRPr lang="es-MX" sz="1400" b="1"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1"/>
                      <a:r>
                        <a:rPr lang="es-MX" sz="1400" dirty="0" err="1" smtClean="0">
                          <a:solidFill>
                            <a:srgbClr val="000000"/>
                          </a:solidFill>
                        </a:rPr>
                        <a:t>System</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sz="1400" dirty="0" smtClean="0">
                          <a:solidFill>
                            <a:srgbClr val="000000"/>
                          </a:solidFill>
                        </a:rPr>
                        <a:t>Single </a:t>
                      </a:r>
                      <a:r>
                        <a:rPr lang="es-MX" sz="1400" dirty="0" err="1" smtClean="0">
                          <a:solidFill>
                            <a:srgbClr val="000000"/>
                          </a:solidFill>
                        </a:rPr>
                        <a:t>regulated</a:t>
                      </a:r>
                      <a:r>
                        <a:rPr lang="es-MX" sz="1400" baseline="0" dirty="0" smtClean="0">
                          <a:solidFill>
                            <a:srgbClr val="000000"/>
                          </a:solidFill>
                        </a:rPr>
                        <a:t> bus</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2"/>
                      <a:r>
                        <a:rPr lang="es-MX" sz="1400" dirty="0" smtClean="0">
                          <a:solidFill>
                            <a:srgbClr val="000000"/>
                          </a:solidFill>
                        </a:rPr>
                        <a:t>Solar </a:t>
                      </a:r>
                      <a:r>
                        <a:rPr lang="es-MX" sz="1400" dirty="0" err="1" smtClean="0">
                          <a:solidFill>
                            <a:srgbClr val="000000"/>
                          </a:solidFill>
                        </a:rPr>
                        <a:t>cel</a:t>
                      </a:r>
                      <a:r>
                        <a:rPr lang="es-MX" sz="1400" dirty="0" smtClean="0">
                          <a:solidFill>
                            <a:srgbClr val="000000"/>
                          </a:solidFill>
                        </a:rPr>
                        <a:t> </a:t>
                      </a:r>
                      <a:r>
                        <a:rPr lang="es-MX" sz="1400" dirty="0" err="1" smtClean="0">
                          <a:solidFill>
                            <a:srgbClr val="000000"/>
                          </a:solidFill>
                        </a:rPr>
                        <a:t>array</a:t>
                      </a:r>
                      <a:r>
                        <a:rPr lang="es-MX" sz="1400" baseline="0" dirty="0" smtClean="0">
                          <a:solidFill>
                            <a:srgbClr val="000000"/>
                          </a:solidFill>
                        </a:rPr>
                        <a:t> </a:t>
                      </a:r>
                      <a:r>
                        <a:rPr lang="es-MX" sz="1400" baseline="0" dirty="0" err="1" smtClean="0">
                          <a:solidFill>
                            <a:srgbClr val="000000"/>
                          </a:solidFill>
                        </a:rPr>
                        <a:t>type</a:t>
                      </a:r>
                      <a:r>
                        <a:rPr lang="es-MX" sz="1400" baseline="0" dirty="0" smtClean="0">
                          <a:solidFill>
                            <a:srgbClr val="000000"/>
                          </a:solidFill>
                        </a:rPr>
                        <a:t> </a:t>
                      </a:r>
                      <a:r>
                        <a:rPr lang="es-MX" sz="1400" baseline="0" dirty="0" err="1" smtClean="0">
                          <a:solidFill>
                            <a:srgbClr val="000000"/>
                          </a:solidFill>
                        </a:rPr>
                        <a:t>efficiency</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sz="1400" dirty="0" err="1" smtClean="0">
                          <a:solidFill>
                            <a:srgbClr val="000000"/>
                          </a:solidFill>
                        </a:rPr>
                        <a:t>High</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2"/>
                      <a:r>
                        <a:rPr lang="es-MX" sz="1400" dirty="0" err="1" smtClean="0">
                          <a:solidFill>
                            <a:srgbClr val="000000"/>
                          </a:solidFill>
                        </a:rPr>
                        <a:t>Cells</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sz="1400" dirty="0" err="1" smtClean="0">
                          <a:solidFill>
                            <a:srgbClr val="000000"/>
                          </a:solidFill>
                        </a:rPr>
                        <a:t>Thickness</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2"/>
                      <a:r>
                        <a:rPr lang="es-MX" sz="1400" dirty="0" smtClean="0">
                          <a:solidFill>
                            <a:srgbClr val="000000"/>
                          </a:solidFill>
                        </a:rPr>
                        <a:t>Total </a:t>
                      </a:r>
                      <a:r>
                        <a:rPr lang="es-MX" sz="1400" dirty="0" err="1" smtClean="0">
                          <a:solidFill>
                            <a:srgbClr val="000000"/>
                          </a:solidFill>
                        </a:rPr>
                        <a:t>array</a:t>
                      </a:r>
                      <a:r>
                        <a:rPr lang="es-MX" sz="1400" dirty="0" smtClean="0">
                          <a:solidFill>
                            <a:srgbClr val="000000"/>
                          </a:solidFill>
                        </a:rPr>
                        <a:t> </a:t>
                      </a:r>
                      <a:r>
                        <a:rPr lang="es-MX" sz="1400" dirty="0" err="1" smtClean="0">
                          <a:solidFill>
                            <a:srgbClr val="000000"/>
                          </a:solidFill>
                        </a:rPr>
                        <a:t>power</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2"/>
                      <a:r>
                        <a:rPr lang="es-MX" sz="1400" dirty="0" err="1" smtClean="0">
                          <a:solidFill>
                            <a:srgbClr val="000000"/>
                          </a:solidFill>
                        </a:rPr>
                        <a:t>On-station</a:t>
                      </a:r>
                      <a:r>
                        <a:rPr lang="es-MX" sz="1400" dirty="0" smtClean="0">
                          <a:solidFill>
                            <a:srgbClr val="000000"/>
                          </a:solidFill>
                        </a:rPr>
                        <a:t> (EOL)</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3"/>
                      <a:r>
                        <a:rPr lang="es-MX" sz="1400" dirty="0" err="1" smtClean="0">
                          <a:solidFill>
                            <a:srgbClr val="000000"/>
                          </a:solidFill>
                        </a:rPr>
                        <a:t>Jun</a:t>
                      </a:r>
                      <a:r>
                        <a:rPr lang="es-MX" sz="1400" dirty="0" smtClean="0">
                          <a:solidFill>
                            <a:srgbClr val="000000"/>
                          </a:solidFill>
                        </a:rPr>
                        <a:t> </a:t>
                      </a:r>
                      <a:r>
                        <a:rPr lang="es-MX" sz="1400" dirty="0" err="1" smtClean="0">
                          <a:solidFill>
                            <a:srgbClr val="000000"/>
                          </a:solidFill>
                        </a:rPr>
                        <a:t>solstice</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400" dirty="0" smtClean="0">
                          <a:solidFill>
                            <a:srgbClr val="000000"/>
                          </a:solidFill>
                        </a:rPr>
                        <a:t>3156 W</a:t>
                      </a: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3"/>
                      <a:r>
                        <a:rPr lang="es-MX" sz="1400" b="0" dirty="0" err="1" smtClean="0">
                          <a:solidFill>
                            <a:srgbClr val="000000"/>
                          </a:solidFill>
                        </a:rPr>
                        <a:t>Sep</a:t>
                      </a:r>
                      <a:r>
                        <a:rPr lang="es-MX" sz="1400" b="0" dirty="0" smtClean="0">
                          <a:solidFill>
                            <a:srgbClr val="000000"/>
                          </a:solidFill>
                        </a:rPr>
                        <a:t> </a:t>
                      </a:r>
                      <a:r>
                        <a:rPr lang="es-MX" sz="1400" b="0" dirty="0" err="1" smtClean="0">
                          <a:solidFill>
                            <a:srgbClr val="000000"/>
                          </a:solidFill>
                        </a:rPr>
                        <a:t>equinox</a:t>
                      </a:r>
                      <a:endParaRPr lang="es-MX" sz="1400" b="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sz="1400" dirty="0" smtClean="0">
                          <a:solidFill>
                            <a:srgbClr val="000000"/>
                          </a:solidFill>
                        </a:rPr>
                        <a:t>3370 W</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2"/>
                      <a:r>
                        <a:rPr lang="es-MX" sz="1400" b="0" dirty="0" err="1" smtClean="0">
                          <a:solidFill>
                            <a:srgbClr val="000000"/>
                          </a:solidFill>
                        </a:rPr>
                        <a:t>Battery</a:t>
                      </a:r>
                      <a:r>
                        <a:rPr lang="es-MX" sz="1400" b="0" dirty="0" smtClean="0">
                          <a:solidFill>
                            <a:srgbClr val="000000"/>
                          </a:solidFill>
                        </a:rPr>
                        <a:t> </a:t>
                      </a:r>
                      <a:r>
                        <a:rPr lang="es-MX" sz="1400" b="0" dirty="0" err="1" smtClean="0">
                          <a:solidFill>
                            <a:srgbClr val="000000"/>
                          </a:solidFill>
                        </a:rPr>
                        <a:t>system</a:t>
                      </a:r>
                      <a:endParaRPr lang="es-MX" sz="1400" b="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sz="1400" dirty="0" smtClean="0">
                          <a:solidFill>
                            <a:srgbClr val="000000"/>
                          </a:solidFill>
                        </a:rPr>
                        <a:t>1 </a:t>
                      </a:r>
                      <a:r>
                        <a:rPr lang="es-MX" sz="1400" dirty="0" err="1" smtClean="0">
                          <a:solidFill>
                            <a:srgbClr val="000000"/>
                          </a:solidFill>
                        </a:rPr>
                        <a:t>nickel-hydrogen</a:t>
                      </a:r>
                      <a:r>
                        <a:rPr lang="es-MX" sz="1400" dirty="0" smtClean="0">
                          <a:solidFill>
                            <a:srgbClr val="000000"/>
                          </a:solidFill>
                        </a:rPr>
                        <a:t> </a:t>
                      </a:r>
                      <a:r>
                        <a:rPr lang="es-MX" sz="1400" dirty="0" err="1" smtClean="0">
                          <a:solidFill>
                            <a:srgbClr val="000000"/>
                          </a:solidFill>
                        </a:rPr>
                        <a:t>battery</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3"/>
                      <a:r>
                        <a:rPr lang="es-MX" sz="1400" b="0" dirty="0" err="1" smtClean="0">
                          <a:solidFill>
                            <a:srgbClr val="000000"/>
                          </a:solidFill>
                        </a:rPr>
                        <a:t>Capacity</a:t>
                      </a:r>
                      <a:endParaRPr lang="es-MX" sz="1400" b="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sz="1400" dirty="0" smtClean="0">
                          <a:solidFill>
                            <a:srgbClr val="000000"/>
                          </a:solidFill>
                        </a:rPr>
                        <a:t>160 A-</a:t>
                      </a:r>
                      <a:r>
                        <a:rPr lang="es-MX" sz="1400" dirty="0" err="1" smtClean="0">
                          <a:solidFill>
                            <a:srgbClr val="000000"/>
                          </a:solidFill>
                        </a:rPr>
                        <a:t>hr</a:t>
                      </a:r>
                      <a:r>
                        <a:rPr lang="es-MX" sz="1400" dirty="0" smtClean="0">
                          <a:solidFill>
                            <a:srgbClr val="000000"/>
                          </a:solidFill>
                        </a:rPr>
                        <a:t> (EOL)</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3"/>
                      <a:r>
                        <a:rPr lang="es-MX" sz="1400" b="0" dirty="0" smtClean="0">
                          <a:solidFill>
                            <a:srgbClr val="000000"/>
                          </a:solidFill>
                        </a:rPr>
                        <a:t>DOD, EOL</a:t>
                      </a:r>
                      <a:endParaRPr lang="es-MX" sz="1400" b="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sz="1400" dirty="0" smtClean="0">
                          <a:solidFill>
                            <a:srgbClr val="000000"/>
                          </a:solidFill>
                        </a:rPr>
                        <a:t>70% </a:t>
                      </a:r>
                      <a:r>
                        <a:rPr lang="es-MX" sz="1400" dirty="0" err="1" smtClean="0">
                          <a:solidFill>
                            <a:srgbClr val="000000"/>
                          </a:solidFill>
                        </a:rPr>
                        <a:t>max</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46064">
                <a:tc>
                  <a:txBody>
                    <a:bodyPr/>
                    <a:lstStyle/>
                    <a:p>
                      <a:pPr lvl="3"/>
                      <a:r>
                        <a:rPr lang="es-MX" sz="1400" b="0" dirty="0" err="1" smtClean="0">
                          <a:solidFill>
                            <a:srgbClr val="000000"/>
                          </a:solidFill>
                        </a:rPr>
                        <a:t>Recharge</a:t>
                      </a:r>
                      <a:r>
                        <a:rPr lang="es-MX" sz="1400" b="0" dirty="0" smtClean="0">
                          <a:solidFill>
                            <a:srgbClr val="000000"/>
                          </a:solidFill>
                        </a:rPr>
                        <a:t> time at</a:t>
                      </a:r>
                      <a:r>
                        <a:rPr lang="es-MX" sz="1400" b="0" baseline="0" dirty="0" smtClean="0">
                          <a:solidFill>
                            <a:srgbClr val="000000"/>
                          </a:solidFill>
                        </a:rPr>
                        <a:t> EOL</a:t>
                      </a:r>
                      <a:endParaRPr lang="es-MX" sz="1400" b="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sz="1400" dirty="0" smtClean="0">
                          <a:solidFill>
                            <a:srgbClr val="000000"/>
                          </a:solidFill>
                        </a:rPr>
                        <a:t>&lt; 16 </a:t>
                      </a:r>
                      <a:r>
                        <a:rPr lang="es-MX" sz="1400" dirty="0" err="1" smtClean="0">
                          <a:solidFill>
                            <a:srgbClr val="000000"/>
                          </a:solidFill>
                        </a:rPr>
                        <a:t>hr</a:t>
                      </a:r>
                      <a:endParaRPr lang="es-MX" sz="1400" dirty="0">
                        <a:solidFill>
                          <a:srgbClr val="000000"/>
                        </a:solidFill>
                      </a:endParaRPr>
                    </a:p>
                  </a:txBody>
                  <a:tcPr marL="91439" marR="914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Electrical</a:t>
            </a:r>
            <a:r>
              <a:rPr lang="es-MX" dirty="0" smtClean="0"/>
              <a:t> </a:t>
            </a:r>
            <a:r>
              <a:rPr lang="es-MX" dirty="0" err="1" smtClean="0"/>
              <a:t>Power</a:t>
            </a:r>
            <a:r>
              <a:rPr lang="es-MX" dirty="0" smtClean="0"/>
              <a:t> </a:t>
            </a:r>
            <a:r>
              <a:rPr lang="es-MX" dirty="0" err="1" smtClean="0"/>
              <a:t>Subsystem</a:t>
            </a:r>
            <a:r>
              <a:rPr lang="es-MX" dirty="0" smtClean="0"/>
              <a:t/>
            </a:r>
            <a:br>
              <a:rPr lang="es-MX" dirty="0" smtClean="0"/>
            </a:br>
            <a:r>
              <a:rPr lang="es-MX" dirty="0" smtClean="0"/>
              <a:t>Key </a:t>
            </a:r>
            <a:r>
              <a:rPr lang="es-MX" dirty="0" err="1" smtClean="0"/>
              <a:t>Features</a:t>
            </a:r>
            <a:endParaRPr lang="es-MX" dirty="0" smtClean="0"/>
          </a:p>
        </p:txBody>
      </p:sp>
      <p:graphicFrame>
        <p:nvGraphicFramePr>
          <p:cNvPr id="216076" name="Group 12"/>
          <p:cNvGraphicFramePr>
            <a:graphicFrameLocks noGrp="1"/>
          </p:cNvGraphicFramePr>
          <p:nvPr/>
        </p:nvGraphicFramePr>
        <p:xfrm>
          <a:off x="1428750" y="1928813"/>
          <a:ext cx="6500813" cy="3502025"/>
        </p:xfrm>
        <a:graphic>
          <a:graphicData uri="http://schemas.openxmlformats.org/drawingml/2006/table">
            <a:tbl>
              <a:tblPr/>
              <a:tblGrid>
                <a:gridCol w="2214563"/>
                <a:gridCol w="4286250"/>
              </a:tblGrid>
              <a:tr h="6794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EAEAEA"/>
                          </a:solidFill>
                          <a:effectLst/>
                          <a:latin typeface="Arial" charset="0"/>
                        </a:rPr>
                        <a:t>Purpose</a:t>
                      </a:r>
                      <a:endParaRPr kumimoji="0" lang="es-MX" sz="1500" b="1" i="0" u="none" strike="noStrike" cap="none" normalizeH="0" baseline="0" smtClean="0">
                        <a:ln>
                          <a:noFill/>
                        </a:ln>
                        <a:solidFill>
                          <a:srgbClr val="000090"/>
                        </a:solidFill>
                        <a:effectLst/>
                        <a:latin typeface="Arial" charset="0"/>
                      </a:endParaRPr>
                    </a:p>
                  </a:txBody>
                  <a:tcPr horzOverflow="overflow">
                    <a:lnL>
                      <a:noFill/>
                    </a:lnL>
                    <a:lnR>
                      <a:noFill/>
                    </a:lnR>
                    <a:lnT w="25400" cap="flat" cmpd="sng" algn="ctr">
                      <a:solidFill>
                        <a:schemeClr val="bg2"/>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Provide regulated power to all active payload and bus units</a:t>
                      </a:r>
                    </a:p>
                  </a:txBody>
                  <a:tcPr horzOverflow="overflow">
                    <a:lnL>
                      <a:noFill/>
                    </a:lnL>
                    <a:lnR>
                      <a:noFill/>
                    </a:lnR>
                    <a:lnT w="25400" cap="flat" cmpd="sng" algn="ctr">
                      <a:solidFill>
                        <a:schemeClr val="bg2"/>
                      </a:solidFill>
                      <a:prstDash val="solid"/>
                      <a:round/>
                      <a:headEnd type="none" w="med" len="med"/>
                      <a:tailEnd type="none" w="med" len="med"/>
                    </a:lnT>
                    <a:lnB>
                      <a:noFill/>
                    </a:lnB>
                    <a:lnTlToBr>
                      <a:noFill/>
                    </a:lnTlToBr>
                    <a:lnBlToTr>
                      <a:noFill/>
                    </a:lnBlToTr>
                    <a:solidFill>
                      <a:schemeClr val="tx1"/>
                    </a:solidFill>
                  </a:tcPr>
                </a:tc>
              </a:tr>
              <a:tr h="1176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EAEAEA"/>
                          </a:solidFill>
                          <a:effectLst/>
                          <a:latin typeface="Arial" charset="0"/>
                        </a:rPr>
                        <a:t>Operational phases</a:t>
                      </a:r>
                      <a:endParaRPr kumimoji="0" lang="es-MX" sz="1500" b="1" i="0" u="none" strike="noStrike" cap="none" normalizeH="0" baseline="0" smtClean="0">
                        <a:ln>
                          <a:noFill/>
                        </a:ln>
                        <a:solidFill>
                          <a:srgbClr val="000090"/>
                        </a:solidFill>
                        <a:effectLst/>
                        <a:latin typeface="Arial" charset="0"/>
                      </a:endParaRPr>
                    </a:p>
                  </a:txBody>
                  <a:tcP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Transfer orbit</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On station</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Sunligth operation</a:t>
                      </a:r>
                    </a:p>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Eclipse operation</a:t>
                      </a:r>
                    </a:p>
                  </a:txBody>
                  <a:tcPr horzOverflow="overflow">
                    <a:lnL>
                      <a:noFill/>
                    </a:lnL>
                    <a:lnR>
                      <a:noFill/>
                    </a:lnR>
                    <a:lnT>
                      <a:noFill/>
                    </a:lnT>
                    <a:lnB>
                      <a:noFill/>
                    </a:lnB>
                    <a:lnTlToBr>
                      <a:noFill/>
                    </a:lnTlToBr>
                    <a:lnBlToTr>
                      <a:noFill/>
                    </a:lnBlToTr>
                    <a:solidFill>
                      <a:schemeClr val="tx1"/>
                    </a:solidFill>
                  </a:tcPr>
                </a:tc>
              </a:tr>
              <a:tr h="16462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EAEAEA"/>
                          </a:solidFill>
                          <a:effectLst/>
                          <a:latin typeface="Arial" charset="0"/>
                        </a:rPr>
                        <a:t>Requirements</a:t>
                      </a:r>
                      <a:endParaRPr kumimoji="0" lang="es-MX" sz="1500" b="1" i="0" u="none" strike="noStrike" cap="none" normalizeH="0" baseline="0" smtClean="0">
                        <a:ln>
                          <a:noFill/>
                        </a:ln>
                        <a:solidFill>
                          <a:srgbClr val="000090"/>
                        </a:solidFill>
                        <a:effectLst/>
                        <a:latin typeface="Arial" charset="0"/>
                      </a:endParaRPr>
                    </a:p>
                  </a:txBody>
                  <a:tcPr horzOverflow="overflow">
                    <a:lnL>
                      <a:noFill/>
                    </a:lnL>
                    <a:lnR>
                      <a:noFill/>
                    </a:lnR>
                    <a:lnT>
                      <a:noFill/>
                    </a:lnT>
                    <a:lnB w="25400" cap="flat" cmpd="sng" algn="ctr">
                      <a:solidFill>
                        <a:schemeClr val="bg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Maintain tightly regulated bus voltage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Provide sufficient current for nominal loads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Provide additional current for transient loads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Provide fusing for units loads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Provide commandable switched power</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Provide current/voltage telemetry</a:t>
                      </a:r>
                    </a:p>
                  </a:txBody>
                  <a:tcPr horzOverflow="overflow">
                    <a:lnL>
                      <a:noFill/>
                    </a:lnL>
                    <a:lnR>
                      <a:noFill/>
                    </a:lnR>
                    <a:lnT>
                      <a:noFill/>
                    </a:lnT>
                    <a:lnB w="25400" cap="flat" cmpd="sng" algn="ctr">
                      <a:solidFill>
                        <a:schemeClr val="bg2"/>
                      </a:solidFill>
                      <a:prstDash val="solid"/>
                      <a:round/>
                      <a:headEnd type="none" w="med" len="med"/>
                      <a:tailEnd type="none" w="med" len="med"/>
                    </a:lnB>
                    <a:lnTlToBr>
                      <a:noFill/>
                    </a:lnTlToBr>
                    <a:lnBlToTr>
                      <a:noFill/>
                    </a:lnBlToTr>
                    <a:solidFill>
                      <a:schemeClr val="tx1"/>
                    </a:solidFill>
                  </a:tcPr>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Thermal</a:t>
            </a:r>
            <a:r>
              <a:rPr lang="es-MX" dirty="0" smtClean="0"/>
              <a:t> and </a:t>
            </a:r>
            <a:r>
              <a:rPr lang="es-MX" dirty="0" err="1" smtClean="0"/>
              <a:t>Electrical</a:t>
            </a:r>
            <a:r>
              <a:rPr lang="es-MX" dirty="0" smtClean="0"/>
              <a:t> </a:t>
            </a:r>
            <a:r>
              <a:rPr lang="es-MX" dirty="0" err="1" smtClean="0"/>
              <a:t>design</a:t>
            </a:r>
            <a:r>
              <a:rPr lang="es-MX" dirty="0" smtClean="0"/>
              <a:t> </a:t>
            </a:r>
            <a:r>
              <a:rPr lang="es-MX" dirty="0" err="1" smtClean="0"/>
              <a:t>elements</a:t>
            </a:r>
            <a:endParaRPr lang="es-MX" dirty="0" smtClean="0"/>
          </a:p>
        </p:txBody>
      </p:sp>
      <p:pic>
        <p:nvPicPr>
          <p:cNvPr id="153603" name="5 Marcador de contenido" descr="escanear0120.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16013" y="1412875"/>
            <a:ext cx="6911975" cy="4968875"/>
          </a:xfrm>
        </p:spPr>
      </p:pic>
      <p:sp>
        <p:nvSpPr>
          <p:cNvPr id="153604" name="6 CuadroTexto"/>
          <p:cNvSpPr txBox="1">
            <a:spLocks noChangeArrowheads="1"/>
          </p:cNvSpPr>
          <p:nvPr/>
        </p:nvSpPr>
        <p:spPr bwMode="auto">
          <a:xfrm>
            <a:off x="3214688" y="6215063"/>
            <a:ext cx="1500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2303E5"/>
                </a:solidFill>
              </a:rPr>
              <a:t>Assembly for handling southern solar panel</a:t>
            </a:r>
          </a:p>
        </p:txBody>
      </p:sp>
      <p:sp>
        <p:nvSpPr>
          <p:cNvPr id="153605" name="7 CuadroTexto"/>
          <p:cNvSpPr txBox="1">
            <a:spLocks noChangeArrowheads="1"/>
          </p:cNvSpPr>
          <p:nvPr/>
        </p:nvSpPr>
        <p:spPr bwMode="auto">
          <a:xfrm>
            <a:off x="6165850" y="6038850"/>
            <a:ext cx="928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2303E5"/>
                </a:solidFill>
              </a:rPr>
              <a:t>Bus voltage limiter</a:t>
            </a:r>
          </a:p>
        </p:txBody>
      </p:sp>
      <p:sp>
        <p:nvSpPr>
          <p:cNvPr id="153606" name="8 CuadroTexto"/>
          <p:cNvSpPr txBox="1">
            <a:spLocks noChangeArrowheads="1"/>
          </p:cNvSpPr>
          <p:nvPr/>
        </p:nvSpPr>
        <p:spPr bwMode="auto">
          <a:xfrm>
            <a:off x="3098800" y="4457700"/>
            <a:ext cx="1071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2303E5"/>
                </a:solidFill>
              </a:rPr>
              <a:t>Power distribution unit</a:t>
            </a:r>
          </a:p>
        </p:txBody>
      </p:sp>
      <p:sp>
        <p:nvSpPr>
          <p:cNvPr id="153607" name="9 CuadroTexto"/>
          <p:cNvSpPr txBox="1">
            <a:spLocks noChangeArrowheads="1"/>
          </p:cNvSpPr>
          <p:nvPr/>
        </p:nvSpPr>
        <p:spPr bwMode="auto">
          <a:xfrm>
            <a:off x="4500563" y="1243013"/>
            <a:ext cx="1214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2303E5"/>
                </a:solidFill>
              </a:rPr>
              <a:t>Battery charging controller</a:t>
            </a:r>
          </a:p>
        </p:txBody>
      </p:sp>
      <p:sp>
        <p:nvSpPr>
          <p:cNvPr id="153608" name="10 CuadroTexto"/>
          <p:cNvSpPr txBox="1">
            <a:spLocks noChangeArrowheads="1"/>
          </p:cNvSpPr>
          <p:nvPr/>
        </p:nvSpPr>
        <p:spPr bwMode="auto">
          <a:xfrm>
            <a:off x="500063" y="3286125"/>
            <a:ext cx="1928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2303E5"/>
                </a:solidFill>
              </a:rPr>
              <a:t>Battery discharging controller</a:t>
            </a:r>
          </a:p>
        </p:txBody>
      </p:sp>
      <p:sp>
        <p:nvSpPr>
          <p:cNvPr id="153609" name="11 CuadroTexto"/>
          <p:cNvSpPr txBox="1">
            <a:spLocks noChangeArrowheads="1"/>
          </p:cNvSpPr>
          <p:nvPr/>
        </p:nvSpPr>
        <p:spPr bwMode="auto">
          <a:xfrm>
            <a:off x="2143125" y="3571875"/>
            <a:ext cx="928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2303E5"/>
                </a:solidFill>
              </a:rPr>
              <a:t>Battery cells pack (4)</a:t>
            </a:r>
          </a:p>
        </p:txBody>
      </p:sp>
      <p:sp>
        <p:nvSpPr>
          <p:cNvPr id="153610" name="17 CuadroTexto"/>
          <p:cNvSpPr txBox="1">
            <a:spLocks noChangeArrowheads="1"/>
          </p:cNvSpPr>
          <p:nvPr/>
        </p:nvSpPr>
        <p:spPr bwMode="auto">
          <a:xfrm>
            <a:off x="4786313" y="6429375"/>
            <a:ext cx="9286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2303E5"/>
                </a:solidFill>
              </a:rPr>
              <a:t>YOKE (1)</a:t>
            </a:r>
          </a:p>
        </p:txBody>
      </p:sp>
      <p:sp>
        <p:nvSpPr>
          <p:cNvPr id="153611" name="18 CuadroTexto"/>
          <p:cNvSpPr txBox="1">
            <a:spLocks noChangeArrowheads="1"/>
          </p:cNvSpPr>
          <p:nvPr/>
        </p:nvSpPr>
        <p:spPr bwMode="auto">
          <a:xfrm>
            <a:off x="3082925" y="5808663"/>
            <a:ext cx="12144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2303E5"/>
                </a:solidFill>
              </a:rPr>
              <a:t>Solar Panel (2)</a:t>
            </a:r>
          </a:p>
        </p:txBody>
      </p:sp>
      <p:cxnSp>
        <p:nvCxnSpPr>
          <p:cNvPr id="27" name="26 Conector recto de flecha"/>
          <p:cNvCxnSpPr/>
          <p:nvPr/>
        </p:nvCxnSpPr>
        <p:spPr bwMode="auto">
          <a:xfrm rot="5400000">
            <a:off x="3643313" y="1785938"/>
            <a:ext cx="1214437" cy="928687"/>
          </a:xfrm>
          <a:prstGeom prst="straightConnector1">
            <a:avLst/>
          </a:prstGeom>
          <a:ln w="19050">
            <a:solidFill>
              <a:schemeClr val="bg2">
                <a:lumMod val="60000"/>
                <a:lumOff val="40000"/>
              </a:schemeClr>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1" name="30 Conector recto de flecha"/>
          <p:cNvCxnSpPr/>
          <p:nvPr/>
        </p:nvCxnSpPr>
        <p:spPr bwMode="auto">
          <a:xfrm flipV="1">
            <a:off x="2357438" y="2747963"/>
            <a:ext cx="774700" cy="681037"/>
          </a:xfrm>
          <a:prstGeom prst="straightConnector1">
            <a:avLst/>
          </a:prstGeom>
          <a:ln w="19050">
            <a:solidFill>
              <a:schemeClr val="bg2">
                <a:lumMod val="60000"/>
                <a:lumOff val="40000"/>
              </a:schemeClr>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8" name="37 Conector recto de flecha"/>
          <p:cNvCxnSpPr>
            <a:stCxn id="153609" idx="0"/>
          </p:cNvCxnSpPr>
          <p:nvPr/>
        </p:nvCxnSpPr>
        <p:spPr bwMode="auto">
          <a:xfrm rot="5400000" flipH="1" flipV="1">
            <a:off x="2482057" y="3410743"/>
            <a:ext cx="285750" cy="36513"/>
          </a:xfrm>
          <a:prstGeom prst="straightConnector1">
            <a:avLst/>
          </a:prstGeom>
          <a:ln w="19050">
            <a:solidFill>
              <a:schemeClr val="bg2">
                <a:lumMod val="60000"/>
                <a:lumOff val="40000"/>
              </a:schemeClr>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43" name="42 Conector recto de flecha"/>
          <p:cNvCxnSpPr/>
          <p:nvPr/>
        </p:nvCxnSpPr>
        <p:spPr bwMode="auto">
          <a:xfrm rot="16200000" flipV="1">
            <a:off x="2863057" y="3720306"/>
            <a:ext cx="1143000" cy="417513"/>
          </a:xfrm>
          <a:prstGeom prst="straightConnector1">
            <a:avLst/>
          </a:prstGeom>
          <a:ln w="19050">
            <a:solidFill>
              <a:schemeClr val="bg2">
                <a:lumMod val="60000"/>
                <a:lumOff val="40000"/>
              </a:schemeClr>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3" name="52 Conector recto de flecha"/>
          <p:cNvCxnSpPr/>
          <p:nvPr/>
        </p:nvCxnSpPr>
        <p:spPr bwMode="auto">
          <a:xfrm>
            <a:off x="4071938" y="5929313"/>
            <a:ext cx="428625" cy="1587"/>
          </a:xfrm>
          <a:prstGeom prst="straightConnector1">
            <a:avLst/>
          </a:prstGeom>
          <a:ln w="19050">
            <a:solidFill>
              <a:schemeClr val="bg2">
                <a:lumMod val="60000"/>
                <a:lumOff val="40000"/>
              </a:schemeClr>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7" name="56 Conector recto de flecha"/>
          <p:cNvCxnSpPr/>
          <p:nvPr/>
        </p:nvCxnSpPr>
        <p:spPr bwMode="auto">
          <a:xfrm rot="5400000" flipH="1" flipV="1">
            <a:off x="4536281" y="5822157"/>
            <a:ext cx="642937" cy="571500"/>
          </a:xfrm>
          <a:prstGeom prst="straightConnector1">
            <a:avLst/>
          </a:prstGeom>
          <a:ln w="19050">
            <a:solidFill>
              <a:schemeClr val="bg2">
                <a:lumMod val="60000"/>
                <a:lumOff val="40000"/>
              </a:schemeClr>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9" name="58 Conector recto de flecha"/>
          <p:cNvCxnSpPr/>
          <p:nvPr/>
        </p:nvCxnSpPr>
        <p:spPr bwMode="auto">
          <a:xfrm rot="5400000" flipH="1" flipV="1">
            <a:off x="4929188" y="6143625"/>
            <a:ext cx="357187" cy="214313"/>
          </a:xfrm>
          <a:prstGeom prst="straightConnector1">
            <a:avLst/>
          </a:prstGeom>
          <a:ln w="19050">
            <a:solidFill>
              <a:schemeClr val="bg2">
                <a:lumMod val="60000"/>
                <a:lumOff val="40000"/>
              </a:schemeClr>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61" name="60 Conector recto de flecha"/>
          <p:cNvCxnSpPr/>
          <p:nvPr/>
        </p:nvCxnSpPr>
        <p:spPr bwMode="auto">
          <a:xfrm rot="10800000">
            <a:off x="5572125" y="6000750"/>
            <a:ext cx="642938" cy="214313"/>
          </a:xfrm>
          <a:prstGeom prst="straightConnector1">
            <a:avLst/>
          </a:prstGeom>
          <a:ln w="19050">
            <a:solidFill>
              <a:schemeClr val="bg2">
                <a:lumMod val="60000"/>
                <a:lumOff val="40000"/>
              </a:schemeClr>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grpSp>
        <p:nvGrpSpPr>
          <p:cNvPr id="153620" name="78 Grupo"/>
          <p:cNvGrpSpPr>
            <a:grpSpLocks/>
          </p:cNvGrpSpPr>
          <p:nvPr/>
        </p:nvGrpSpPr>
        <p:grpSpPr bwMode="auto">
          <a:xfrm>
            <a:off x="7302500" y="1196975"/>
            <a:ext cx="1841500" cy="1200150"/>
            <a:chOff x="7231224" y="1214422"/>
            <a:chExt cx="1841370" cy="1199931"/>
          </a:xfrm>
        </p:grpSpPr>
        <p:sp>
          <p:nvSpPr>
            <p:cNvPr id="153621" name="74 CuadroTexto"/>
            <p:cNvSpPr txBox="1">
              <a:spLocks noChangeArrowheads="1"/>
            </p:cNvSpPr>
            <p:nvPr/>
          </p:nvSpPr>
          <p:spPr bwMode="auto">
            <a:xfrm>
              <a:off x="7501080" y="1214422"/>
              <a:ext cx="1571514" cy="1199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Thermal subsytem elements</a:t>
              </a:r>
            </a:p>
            <a:p>
              <a:pPr eaLnBrk="1" hangingPunct="1"/>
              <a:endParaRPr lang="es-MX" sz="1200" b="0">
                <a:solidFill>
                  <a:srgbClr val="FFFFFF"/>
                </a:solidFill>
              </a:endParaRPr>
            </a:p>
            <a:p>
              <a:pPr eaLnBrk="1" hangingPunct="1"/>
              <a:endParaRPr lang="es-MX" sz="1200" b="0">
                <a:solidFill>
                  <a:srgbClr val="FFFFFF"/>
                </a:solidFill>
              </a:endParaRPr>
            </a:p>
            <a:p>
              <a:pPr eaLnBrk="1" hangingPunct="1"/>
              <a:r>
                <a:rPr lang="es-MX" sz="1200" b="0">
                  <a:solidFill>
                    <a:srgbClr val="2303E5"/>
                  </a:solidFill>
                </a:rPr>
                <a:t>Electrical subsystem elements</a:t>
              </a:r>
            </a:p>
          </p:txBody>
        </p:sp>
        <p:cxnSp>
          <p:nvCxnSpPr>
            <p:cNvPr id="77" name="76 Conector recto de flecha"/>
            <p:cNvCxnSpPr/>
            <p:nvPr/>
          </p:nvCxnSpPr>
          <p:spPr bwMode="auto">
            <a:xfrm>
              <a:off x="7231224" y="1428696"/>
              <a:ext cx="252395" cy="1587"/>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78" name="77 Conector recto de flecha"/>
            <p:cNvCxnSpPr/>
            <p:nvPr/>
          </p:nvCxnSpPr>
          <p:spPr bwMode="auto">
            <a:xfrm>
              <a:off x="7231224" y="1971522"/>
              <a:ext cx="252395" cy="1587"/>
            </a:xfrm>
            <a:prstGeom prst="straightConnector1">
              <a:avLst/>
            </a:prstGeom>
            <a:ln w="19050">
              <a:solidFill>
                <a:schemeClr val="bg2">
                  <a:lumMod val="60000"/>
                  <a:lumOff val="40000"/>
                </a:schemeClr>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gr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Power</a:t>
            </a:r>
            <a:r>
              <a:rPr lang="es-MX" dirty="0" smtClean="0"/>
              <a:t> </a:t>
            </a:r>
            <a:r>
              <a:rPr lang="es-MX" dirty="0" err="1" smtClean="0"/>
              <a:t>Subsystem</a:t>
            </a:r>
            <a:r>
              <a:rPr lang="es-MX" dirty="0" smtClean="0"/>
              <a:t> Block </a:t>
            </a:r>
            <a:r>
              <a:rPr lang="es-MX" dirty="0" err="1" smtClean="0"/>
              <a:t>Diagram</a:t>
            </a:r>
            <a:endParaRPr lang="es-MX" dirty="0" smtClean="0"/>
          </a:p>
        </p:txBody>
      </p:sp>
      <p:grpSp>
        <p:nvGrpSpPr>
          <p:cNvPr id="154627" name="200 Grupo"/>
          <p:cNvGrpSpPr>
            <a:grpSpLocks/>
          </p:cNvGrpSpPr>
          <p:nvPr/>
        </p:nvGrpSpPr>
        <p:grpSpPr bwMode="auto">
          <a:xfrm>
            <a:off x="500063" y="1071563"/>
            <a:ext cx="8358187" cy="5572125"/>
            <a:chOff x="500034" y="1071546"/>
            <a:chExt cx="8358246" cy="5572164"/>
          </a:xfrm>
        </p:grpSpPr>
        <p:sp>
          <p:nvSpPr>
            <p:cNvPr id="3" name="2 Rectángulo"/>
            <p:cNvSpPr/>
            <p:nvPr/>
          </p:nvSpPr>
          <p:spPr bwMode="auto">
            <a:xfrm>
              <a:off x="500034" y="1428735"/>
              <a:ext cx="714380" cy="35719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a:t>SWD</a:t>
              </a:r>
            </a:p>
          </p:txBody>
        </p:sp>
        <p:sp>
          <p:nvSpPr>
            <p:cNvPr id="4" name="3 Rectángulo"/>
            <p:cNvSpPr/>
            <p:nvPr/>
          </p:nvSpPr>
          <p:spPr bwMode="auto">
            <a:xfrm>
              <a:off x="500034" y="2071678"/>
              <a:ext cx="714380" cy="64294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a:t>North Solar </a:t>
              </a:r>
              <a:r>
                <a:rPr lang="es-MX" sz="1100" b="0" dirty="0" err="1"/>
                <a:t>Wing</a:t>
              </a:r>
              <a:endParaRPr lang="es-MX" sz="1100" b="0" dirty="0"/>
            </a:p>
          </p:txBody>
        </p:sp>
        <p:sp>
          <p:nvSpPr>
            <p:cNvPr id="5" name="4 Rectángulo"/>
            <p:cNvSpPr/>
            <p:nvPr/>
          </p:nvSpPr>
          <p:spPr bwMode="auto">
            <a:xfrm>
              <a:off x="1643042" y="1428735"/>
              <a:ext cx="642942" cy="35719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000" b="0">
                  <a:solidFill>
                    <a:srgbClr val="000090"/>
                  </a:solidFill>
                </a:rPr>
                <a:t>Control</a:t>
              </a:r>
            </a:p>
          </p:txBody>
        </p:sp>
        <p:sp>
          <p:nvSpPr>
            <p:cNvPr id="6" name="5 Rectángulo"/>
            <p:cNvSpPr/>
            <p:nvPr/>
          </p:nvSpPr>
          <p:spPr bwMode="auto">
            <a:xfrm>
              <a:off x="1785918" y="2143115"/>
              <a:ext cx="500066" cy="57150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a:t>BVL 1</a:t>
              </a:r>
            </a:p>
          </p:txBody>
        </p:sp>
        <p:sp>
          <p:nvSpPr>
            <p:cNvPr id="7" name="6 Rectángulo"/>
            <p:cNvSpPr/>
            <p:nvPr/>
          </p:nvSpPr>
          <p:spPr bwMode="auto">
            <a:xfrm>
              <a:off x="4175122" y="1071546"/>
              <a:ext cx="1143008" cy="42862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err="1"/>
                <a:t>Propulsion</a:t>
              </a:r>
              <a:endParaRPr lang="es-MX" sz="1100" b="0" dirty="0"/>
            </a:p>
            <a:p>
              <a:pPr algn="ctr">
                <a:defRPr/>
              </a:pPr>
              <a:r>
                <a:rPr lang="es-MX" sz="1100" b="0" dirty="0" err="1"/>
                <a:t>Loads</a:t>
              </a:r>
              <a:endParaRPr lang="es-MX" sz="1100" b="0" dirty="0"/>
            </a:p>
          </p:txBody>
        </p:sp>
        <p:sp>
          <p:nvSpPr>
            <p:cNvPr id="8" name="7 Rectángulo"/>
            <p:cNvSpPr/>
            <p:nvPr/>
          </p:nvSpPr>
          <p:spPr bwMode="auto">
            <a:xfrm>
              <a:off x="4175122" y="1714487"/>
              <a:ext cx="1143008" cy="71438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err="1"/>
                <a:t>Propulsion</a:t>
              </a:r>
              <a:r>
                <a:rPr lang="es-MX" sz="1100" b="0" dirty="0"/>
                <a:t> </a:t>
              </a:r>
              <a:r>
                <a:rPr lang="es-MX" sz="1100" b="0" dirty="0" err="1"/>
                <a:t>Power</a:t>
              </a:r>
              <a:r>
                <a:rPr lang="es-MX" sz="1100" b="0" dirty="0"/>
                <a:t> </a:t>
              </a:r>
              <a:r>
                <a:rPr lang="es-MX" sz="1100" b="0" dirty="0" err="1"/>
                <a:t>Distribution</a:t>
              </a:r>
              <a:r>
                <a:rPr lang="es-MX" sz="1100" b="0" dirty="0"/>
                <a:t> </a:t>
              </a:r>
              <a:r>
                <a:rPr lang="es-MX" sz="1100" b="0" dirty="0" err="1"/>
                <a:t>Unit</a:t>
              </a:r>
              <a:endParaRPr lang="es-MX" sz="1100" b="0" dirty="0"/>
            </a:p>
          </p:txBody>
        </p:sp>
        <p:grpSp>
          <p:nvGrpSpPr>
            <p:cNvPr id="154636" name="27 Grupo"/>
            <p:cNvGrpSpPr>
              <a:grpSpLocks/>
            </p:cNvGrpSpPr>
            <p:nvPr/>
          </p:nvGrpSpPr>
          <p:grpSpPr bwMode="auto">
            <a:xfrm>
              <a:off x="2714612" y="2071678"/>
              <a:ext cx="642942" cy="714380"/>
              <a:chOff x="2571736" y="2000240"/>
              <a:chExt cx="642942" cy="714380"/>
            </a:xfrm>
          </p:grpSpPr>
          <p:sp>
            <p:nvSpPr>
              <p:cNvPr id="9" name="8 Rectángulo"/>
              <p:cNvSpPr/>
              <p:nvPr/>
            </p:nvSpPr>
            <p:spPr bwMode="auto">
              <a:xfrm>
                <a:off x="2571736" y="2000240"/>
                <a:ext cx="642943" cy="71438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grpSp>
            <p:nvGrpSpPr>
              <p:cNvPr id="154741" name="22 Grupo"/>
              <p:cNvGrpSpPr>
                <a:grpSpLocks/>
              </p:cNvGrpSpPr>
              <p:nvPr/>
            </p:nvGrpSpPr>
            <p:grpSpPr bwMode="auto">
              <a:xfrm>
                <a:off x="2821301" y="2059615"/>
                <a:ext cx="200650" cy="262190"/>
                <a:chOff x="2833176" y="2083365"/>
                <a:chExt cx="200650" cy="262190"/>
              </a:xfrm>
            </p:grpSpPr>
            <p:sp>
              <p:nvSpPr>
                <p:cNvPr id="19" name="18 Elipse"/>
                <p:cNvSpPr/>
                <p:nvPr/>
              </p:nvSpPr>
              <p:spPr bwMode="auto">
                <a:xfrm>
                  <a:off x="2856663" y="2143052"/>
                  <a:ext cx="146051" cy="14446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21" name="20 Conector recto"/>
                <p:cNvCxnSpPr/>
                <p:nvPr/>
              </p:nvCxnSpPr>
              <p:spPr bwMode="auto">
                <a:xfrm rot="5400000" flipH="1" flipV="1">
                  <a:off x="2760620" y="2154958"/>
                  <a:ext cx="217490" cy="73026"/>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 name="21 Conector recto"/>
                <p:cNvCxnSpPr/>
                <p:nvPr/>
              </p:nvCxnSpPr>
              <p:spPr bwMode="auto">
                <a:xfrm rot="5400000" flipH="1" flipV="1">
                  <a:off x="2889208" y="2200997"/>
                  <a:ext cx="217489" cy="73026"/>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4742" name="23 Grupo"/>
              <p:cNvGrpSpPr>
                <a:grpSpLocks/>
              </p:cNvGrpSpPr>
              <p:nvPr/>
            </p:nvGrpSpPr>
            <p:grpSpPr bwMode="auto">
              <a:xfrm>
                <a:off x="2774175" y="2392867"/>
                <a:ext cx="200650" cy="262190"/>
                <a:chOff x="2833176" y="2083365"/>
                <a:chExt cx="200650" cy="262190"/>
              </a:xfrm>
            </p:grpSpPr>
            <p:sp>
              <p:nvSpPr>
                <p:cNvPr id="25" name="24 Elipse"/>
                <p:cNvSpPr/>
                <p:nvPr/>
              </p:nvSpPr>
              <p:spPr bwMode="auto">
                <a:xfrm>
                  <a:off x="2857752" y="2143178"/>
                  <a:ext cx="144463" cy="142876"/>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26" name="25 Conector recto"/>
                <p:cNvCxnSpPr/>
                <p:nvPr/>
              </p:nvCxnSpPr>
              <p:spPr bwMode="auto">
                <a:xfrm rot="5400000" flipH="1" flipV="1">
                  <a:off x="2761708" y="2155084"/>
                  <a:ext cx="215902" cy="71439"/>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7" name="26 Conector recto"/>
                <p:cNvCxnSpPr/>
                <p:nvPr/>
              </p:nvCxnSpPr>
              <p:spPr bwMode="auto">
                <a:xfrm rot="5400000" flipH="1" flipV="1">
                  <a:off x="2890297" y="2201123"/>
                  <a:ext cx="215902" cy="7143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sp>
          <p:nvSpPr>
            <p:cNvPr id="29" name="28 Rectángulo"/>
            <p:cNvSpPr/>
            <p:nvPr/>
          </p:nvSpPr>
          <p:spPr bwMode="auto">
            <a:xfrm>
              <a:off x="8143900" y="1428735"/>
              <a:ext cx="714380" cy="35719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a:t>SWD</a:t>
              </a:r>
            </a:p>
          </p:txBody>
        </p:sp>
        <p:sp>
          <p:nvSpPr>
            <p:cNvPr id="30" name="29 Rectángulo"/>
            <p:cNvSpPr/>
            <p:nvPr/>
          </p:nvSpPr>
          <p:spPr bwMode="auto">
            <a:xfrm>
              <a:off x="8143900" y="2071678"/>
              <a:ext cx="714380" cy="64294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a:t>South Solar </a:t>
              </a:r>
              <a:r>
                <a:rPr lang="es-MX" sz="1100" b="0" dirty="0" err="1"/>
                <a:t>Wing</a:t>
              </a:r>
              <a:endParaRPr lang="es-MX" sz="1100" b="0" dirty="0"/>
            </a:p>
          </p:txBody>
        </p:sp>
        <p:sp>
          <p:nvSpPr>
            <p:cNvPr id="31" name="30 Rectángulo"/>
            <p:cNvSpPr/>
            <p:nvPr/>
          </p:nvSpPr>
          <p:spPr bwMode="auto">
            <a:xfrm>
              <a:off x="7143768" y="1428735"/>
              <a:ext cx="642943" cy="35719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000" b="0">
                  <a:solidFill>
                    <a:srgbClr val="000090"/>
                  </a:solidFill>
                </a:rPr>
                <a:t>Control</a:t>
              </a:r>
            </a:p>
          </p:txBody>
        </p:sp>
        <p:sp>
          <p:nvSpPr>
            <p:cNvPr id="32" name="31 Rectángulo"/>
            <p:cNvSpPr/>
            <p:nvPr/>
          </p:nvSpPr>
          <p:spPr bwMode="auto">
            <a:xfrm>
              <a:off x="7072330" y="2143115"/>
              <a:ext cx="500066" cy="57150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a:t>BVL 2</a:t>
              </a:r>
            </a:p>
          </p:txBody>
        </p:sp>
        <p:grpSp>
          <p:nvGrpSpPr>
            <p:cNvPr id="154641" name="32 Grupo"/>
            <p:cNvGrpSpPr>
              <a:grpSpLocks/>
            </p:cNvGrpSpPr>
            <p:nvPr/>
          </p:nvGrpSpPr>
          <p:grpSpPr bwMode="auto">
            <a:xfrm>
              <a:off x="5971362" y="2061168"/>
              <a:ext cx="642942" cy="714380"/>
              <a:chOff x="2571736" y="2000240"/>
              <a:chExt cx="642942" cy="714380"/>
            </a:xfrm>
          </p:grpSpPr>
          <p:sp>
            <p:nvSpPr>
              <p:cNvPr id="34" name="33 Rectángulo"/>
              <p:cNvSpPr/>
              <p:nvPr/>
            </p:nvSpPr>
            <p:spPr bwMode="auto">
              <a:xfrm>
                <a:off x="2570972" y="1999637"/>
                <a:ext cx="642942" cy="71438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grpSp>
            <p:nvGrpSpPr>
              <p:cNvPr id="154732" name="22 Grupo"/>
              <p:cNvGrpSpPr>
                <a:grpSpLocks/>
              </p:cNvGrpSpPr>
              <p:nvPr/>
            </p:nvGrpSpPr>
            <p:grpSpPr bwMode="auto">
              <a:xfrm>
                <a:off x="2821301" y="2059615"/>
                <a:ext cx="200650" cy="262190"/>
                <a:chOff x="2833176" y="2083365"/>
                <a:chExt cx="200650" cy="262190"/>
              </a:xfrm>
            </p:grpSpPr>
            <p:sp>
              <p:nvSpPr>
                <p:cNvPr id="40" name="39 Elipse"/>
                <p:cNvSpPr/>
                <p:nvPr/>
              </p:nvSpPr>
              <p:spPr bwMode="auto">
                <a:xfrm>
                  <a:off x="2822561" y="2109112"/>
                  <a:ext cx="179390" cy="177801"/>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41" name="40 Conector recto"/>
                <p:cNvCxnSpPr/>
                <p:nvPr/>
              </p:nvCxnSpPr>
              <p:spPr bwMode="auto">
                <a:xfrm rot="5400000" flipH="1" flipV="1">
                  <a:off x="2726516" y="2121019"/>
                  <a:ext cx="250827" cy="106363"/>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2" name="41 Conector recto"/>
                <p:cNvCxnSpPr/>
                <p:nvPr/>
              </p:nvCxnSpPr>
              <p:spPr bwMode="auto">
                <a:xfrm rot="5400000" flipH="1" flipV="1">
                  <a:off x="2871775" y="2183726"/>
                  <a:ext cx="250827" cy="73026"/>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4733" name="23 Grupo"/>
              <p:cNvGrpSpPr>
                <a:grpSpLocks/>
              </p:cNvGrpSpPr>
              <p:nvPr/>
            </p:nvGrpSpPr>
            <p:grpSpPr bwMode="auto">
              <a:xfrm>
                <a:off x="2774175" y="2392867"/>
                <a:ext cx="200650" cy="262190"/>
                <a:chOff x="2833176" y="2083365"/>
                <a:chExt cx="200650" cy="262190"/>
              </a:xfrm>
            </p:grpSpPr>
            <p:sp>
              <p:nvSpPr>
                <p:cNvPr id="37" name="36 Elipse"/>
                <p:cNvSpPr/>
                <p:nvPr/>
              </p:nvSpPr>
              <p:spPr bwMode="auto">
                <a:xfrm>
                  <a:off x="2856987" y="2109238"/>
                  <a:ext cx="144464" cy="142876"/>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8" name="37 Conector recto"/>
                <p:cNvCxnSpPr/>
                <p:nvPr/>
              </p:nvCxnSpPr>
              <p:spPr bwMode="auto">
                <a:xfrm rot="5400000" flipH="1" flipV="1">
                  <a:off x="2760944" y="2121144"/>
                  <a:ext cx="215902" cy="7143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9" name="38 Conector recto"/>
                <p:cNvCxnSpPr/>
                <p:nvPr/>
              </p:nvCxnSpPr>
              <p:spPr bwMode="auto">
                <a:xfrm rot="5400000" flipH="1" flipV="1">
                  <a:off x="2889532" y="2167183"/>
                  <a:ext cx="215902" cy="71439"/>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sp>
          <p:nvSpPr>
            <p:cNvPr id="43" name="42 Rectángulo"/>
            <p:cNvSpPr/>
            <p:nvPr/>
          </p:nvSpPr>
          <p:spPr bwMode="auto">
            <a:xfrm>
              <a:off x="2000232" y="3143247"/>
              <a:ext cx="1143008" cy="64294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a:t>Bus </a:t>
              </a:r>
              <a:r>
                <a:rPr lang="es-MX" sz="1100" b="0" dirty="0" err="1"/>
                <a:t>Power</a:t>
              </a:r>
              <a:r>
                <a:rPr lang="es-MX" sz="1100" b="0" dirty="0"/>
                <a:t> </a:t>
              </a:r>
              <a:r>
                <a:rPr lang="es-MX" sz="1100" b="0" dirty="0" err="1"/>
                <a:t>Distribution</a:t>
              </a:r>
              <a:r>
                <a:rPr lang="es-MX" sz="1100" b="0" dirty="0"/>
                <a:t> </a:t>
              </a:r>
              <a:r>
                <a:rPr lang="es-MX" sz="1100" b="0" dirty="0" err="1"/>
                <a:t>Unit</a:t>
              </a:r>
              <a:r>
                <a:rPr lang="es-MX" sz="1100" b="0" dirty="0"/>
                <a:t> 1</a:t>
              </a:r>
            </a:p>
          </p:txBody>
        </p:sp>
        <p:sp>
          <p:nvSpPr>
            <p:cNvPr id="44" name="43 Rectángulo"/>
            <p:cNvSpPr/>
            <p:nvPr/>
          </p:nvSpPr>
          <p:spPr bwMode="auto">
            <a:xfrm>
              <a:off x="6346837" y="3143247"/>
              <a:ext cx="1143008" cy="64294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a:t>Bus </a:t>
              </a:r>
              <a:r>
                <a:rPr lang="es-MX" sz="1100" b="0" dirty="0" err="1"/>
                <a:t>Power</a:t>
              </a:r>
              <a:r>
                <a:rPr lang="es-MX" sz="1100" b="0" dirty="0"/>
                <a:t> </a:t>
              </a:r>
              <a:r>
                <a:rPr lang="es-MX" sz="1100" b="0" dirty="0" err="1"/>
                <a:t>Distribution</a:t>
              </a:r>
              <a:r>
                <a:rPr lang="es-MX" sz="1100" b="0" dirty="0"/>
                <a:t> </a:t>
              </a:r>
              <a:r>
                <a:rPr lang="es-MX" sz="1100" b="0" dirty="0" err="1"/>
                <a:t>Unit</a:t>
              </a:r>
              <a:r>
                <a:rPr lang="es-MX" sz="1100" b="0" dirty="0"/>
                <a:t> 2</a:t>
              </a:r>
            </a:p>
          </p:txBody>
        </p:sp>
        <p:sp>
          <p:nvSpPr>
            <p:cNvPr id="45" name="44 Rectángulo"/>
            <p:cNvSpPr/>
            <p:nvPr/>
          </p:nvSpPr>
          <p:spPr bwMode="auto">
            <a:xfrm>
              <a:off x="2000232" y="4500570"/>
              <a:ext cx="1143008" cy="64294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err="1"/>
                <a:t>Battery</a:t>
              </a:r>
              <a:r>
                <a:rPr lang="es-MX" sz="1100" b="0" dirty="0"/>
                <a:t> </a:t>
              </a:r>
              <a:r>
                <a:rPr lang="es-MX" sz="1100" b="0" dirty="0" err="1"/>
                <a:t>Discharge</a:t>
              </a:r>
              <a:r>
                <a:rPr lang="es-MX" sz="1100" b="0" dirty="0"/>
                <a:t> </a:t>
              </a:r>
              <a:r>
                <a:rPr lang="es-MX" sz="1100" b="0" dirty="0" err="1"/>
                <a:t>Controller</a:t>
              </a:r>
              <a:r>
                <a:rPr lang="es-MX" sz="1100" b="0" dirty="0"/>
                <a:t> 1</a:t>
              </a:r>
            </a:p>
          </p:txBody>
        </p:sp>
        <p:sp>
          <p:nvSpPr>
            <p:cNvPr id="46" name="45 Rectángulo"/>
            <p:cNvSpPr/>
            <p:nvPr/>
          </p:nvSpPr>
          <p:spPr bwMode="auto">
            <a:xfrm>
              <a:off x="6346837" y="4500570"/>
              <a:ext cx="1143008" cy="64294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err="1"/>
                <a:t>Battery</a:t>
              </a:r>
              <a:r>
                <a:rPr lang="es-MX" sz="1100" b="0" dirty="0"/>
                <a:t> </a:t>
              </a:r>
              <a:r>
                <a:rPr lang="es-MX" sz="1100" b="0" dirty="0" err="1"/>
                <a:t>Discharge</a:t>
              </a:r>
              <a:r>
                <a:rPr lang="es-MX" sz="1100" b="0" dirty="0"/>
                <a:t> </a:t>
              </a:r>
              <a:r>
                <a:rPr lang="es-MX" sz="1100" b="0" dirty="0" err="1"/>
                <a:t>Controller</a:t>
              </a:r>
              <a:r>
                <a:rPr lang="es-MX" sz="1100" b="0" dirty="0"/>
                <a:t> 2</a:t>
              </a:r>
            </a:p>
          </p:txBody>
        </p:sp>
        <p:sp>
          <p:nvSpPr>
            <p:cNvPr id="47" name="46 Rectángulo"/>
            <p:cNvSpPr/>
            <p:nvPr/>
          </p:nvSpPr>
          <p:spPr bwMode="auto">
            <a:xfrm>
              <a:off x="4143372" y="4500570"/>
              <a:ext cx="1143008" cy="64294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err="1"/>
                <a:t>Battery</a:t>
              </a:r>
              <a:r>
                <a:rPr lang="es-MX" sz="1100" b="0" dirty="0"/>
                <a:t> </a:t>
              </a:r>
              <a:r>
                <a:rPr lang="es-MX" sz="1100" b="0" dirty="0" err="1"/>
                <a:t>Charge</a:t>
              </a:r>
              <a:r>
                <a:rPr lang="es-MX" sz="1100" b="0" dirty="0"/>
                <a:t> </a:t>
              </a:r>
              <a:r>
                <a:rPr lang="es-MX" sz="1100" b="0" dirty="0" err="1"/>
                <a:t>Controller</a:t>
              </a:r>
              <a:endParaRPr lang="es-MX" sz="1100" b="0" dirty="0"/>
            </a:p>
          </p:txBody>
        </p:sp>
        <p:sp>
          <p:nvSpPr>
            <p:cNvPr id="48" name="47 Rectángulo"/>
            <p:cNvSpPr/>
            <p:nvPr/>
          </p:nvSpPr>
          <p:spPr bwMode="auto">
            <a:xfrm>
              <a:off x="4443412" y="3783015"/>
              <a:ext cx="576266" cy="4318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tIns="36000" bIns="36000" anchor="ctr"/>
            <a:lstStyle/>
            <a:p>
              <a:pPr algn="ctr">
                <a:defRPr/>
              </a:pPr>
              <a:r>
                <a:rPr lang="es-MX" sz="900" b="0" dirty="0"/>
                <a:t>MT/ ANWA</a:t>
              </a:r>
            </a:p>
          </p:txBody>
        </p:sp>
        <p:sp>
          <p:nvSpPr>
            <p:cNvPr id="49" name="48 Rectángulo"/>
            <p:cNvSpPr/>
            <p:nvPr/>
          </p:nvSpPr>
          <p:spPr bwMode="auto">
            <a:xfrm>
              <a:off x="4530724" y="5426088"/>
              <a:ext cx="428628" cy="28892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800" b="0">
                  <a:solidFill>
                    <a:srgbClr val="000090"/>
                  </a:solidFill>
                </a:rPr>
                <a:t>BEP</a:t>
              </a:r>
            </a:p>
          </p:txBody>
        </p:sp>
        <p:sp>
          <p:nvSpPr>
            <p:cNvPr id="50" name="49 Rectángulo"/>
            <p:cNvSpPr/>
            <p:nvPr/>
          </p:nvSpPr>
          <p:spPr bwMode="auto">
            <a:xfrm>
              <a:off x="1857356" y="6143643"/>
              <a:ext cx="1000132" cy="50006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err="1"/>
                <a:t>Battery</a:t>
              </a:r>
              <a:r>
                <a:rPr lang="es-MX" sz="1100" b="0" dirty="0"/>
                <a:t> Pack 4 North</a:t>
              </a:r>
            </a:p>
          </p:txBody>
        </p:sp>
        <p:sp>
          <p:nvSpPr>
            <p:cNvPr id="51" name="50 Rectángulo"/>
            <p:cNvSpPr/>
            <p:nvPr/>
          </p:nvSpPr>
          <p:spPr bwMode="auto">
            <a:xfrm>
              <a:off x="3357554" y="6143643"/>
              <a:ext cx="1000132" cy="50006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err="1"/>
                <a:t>Battery</a:t>
              </a:r>
              <a:r>
                <a:rPr lang="es-MX" sz="1100" b="0" dirty="0"/>
                <a:t> Pack 3 North</a:t>
              </a:r>
            </a:p>
          </p:txBody>
        </p:sp>
        <p:sp>
          <p:nvSpPr>
            <p:cNvPr id="52" name="51 Rectángulo"/>
            <p:cNvSpPr/>
            <p:nvPr/>
          </p:nvSpPr>
          <p:spPr bwMode="auto">
            <a:xfrm>
              <a:off x="4929190" y="6143643"/>
              <a:ext cx="1000132" cy="50006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err="1"/>
                <a:t>Battery</a:t>
              </a:r>
              <a:r>
                <a:rPr lang="es-MX" sz="1100" b="0" dirty="0"/>
                <a:t> Pack 2 South</a:t>
              </a:r>
            </a:p>
          </p:txBody>
        </p:sp>
        <p:sp>
          <p:nvSpPr>
            <p:cNvPr id="53" name="52 Rectángulo"/>
            <p:cNvSpPr/>
            <p:nvPr/>
          </p:nvSpPr>
          <p:spPr bwMode="auto">
            <a:xfrm>
              <a:off x="6526227" y="6143643"/>
              <a:ext cx="1000132" cy="50006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100" b="0" dirty="0" err="1"/>
                <a:t>Battery</a:t>
              </a:r>
              <a:r>
                <a:rPr lang="es-MX" sz="1100" b="0" dirty="0"/>
                <a:t> Pack 1 South</a:t>
              </a:r>
            </a:p>
          </p:txBody>
        </p:sp>
        <p:cxnSp>
          <p:nvCxnSpPr>
            <p:cNvPr id="55" name="54 Conector recto de flecha"/>
            <p:cNvCxnSpPr>
              <a:stCxn id="3" idx="2"/>
              <a:endCxn id="4" idx="0"/>
            </p:cNvCxnSpPr>
            <p:nvPr/>
          </p:nvCxnSpPr>
          <p:spPr bwMode="auto">
            <a:xfrm rot="5400000">
              <a:off x="714349" y="1928801"/>
              <a:ext cx="285752" cy="3175"/>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7" name="56 Conector recto de flecha"/>
            <p:cNvCxnSpPr>
              <a:stCxn id="29" idx="2"/>
              <a:endCxn id="30" idx="0"/>
            </p:cNvCxnSpPr>
            <p:nvPr/>
          </p:nvCxnSpPr>
          <p:spPr bwMode="auto">
            <a:xfrm rot="5400000">
              <a:off x="8358214" y="1928801"/>
              <a:ext cx="285752" cy="3175"/>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59" name="58 Conector recto de flecha"/>
            <p:cNvCxnSpPr/>
            <p:nvPr/>
          </p:nvCxnSpPr>
          <p:spPr bwMode="auto">
            <a:xfrm>
              <a:off x="1214414" y="2284404"/>
              <a:ext cx="571504" cy="1587"/>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61" name="60 Conector recto de flecha"/>
            <p:cNvCxnSpPr/>
            <p:nvPr/>
          </p:nvCxnSpPr>
          <p:spPr bwMode="auto">
            <a:xfrm>
              <a:off x="1214414" y="2570156"/>
              <a:ext cx="571504" cy="1587"/>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63" name="62 Conector recto"/>
            <p:cNvCxnSpPr>
              <a:stCxn id="3" idx="3"/>
              <a:endCxn id="5" idx="1"/>
            </p:cNvCxnSpPr>
            <p:nvPr/>
          </p:nvCxnSpPr>
          <p:spPr bwMode="auto">
            <a:xfrm>
              <a:off x="1214414" y="1608125"/>
              <a:ext cx="428628"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68" name="67 Conector recto"/>
            <p:cNvCxnSpPr/>
            <p:nvPr/>
          </p:nvCxnSpPr>
          <p:spPr bwMode="auto">
            <a:xfrm rot="10800000" flipV="1">
              <a:off x="2285984" y="2274879"/>
              <a:ext cx="703268" cy="0"/>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0" name="69 Conector recto"/>
            <p:cNvCxnSpPr/>
            <p:nvPr/>
          </p:nvCxnSpPr>
          <p:spPr bwMode="auto">
            <a:xfrm rot="10800000" flipV="1">
              <a:off x="2274872" y="2582857"/>
              <a:ext cx="701680" cy="0"/>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2" name="71 Forma"/>
            <p:cNvCxnSpPr>
              <a:stCxn id="5" idx="3"/>
            </p:cNvCxnSpPr>
            <p:nvPr/>
          </p:nvCxnSpPr>
          <p:spPr bwMode="auto">
            <a:xfrm>
              <a:off x="2285984" y="1608125"/>
              <a:ext cx="1571636" cy="1403360"/>
            </a:xfrm>
            <a:prstGeom prst="bentConnector2">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4" name="73 Forma"/>
            <p:cNvCxnSpPr/>
            <p:nvPr/>
          </p:nvCxnSpPr>
          <p:spPr bwMode="auto">
            <a:xfrm rot="10800000" flipV="1">
              <a:off x="2886063" y="2998784"/>
              <a:ext cx="971557" cy="144463"/>
            </a:xfrm>
            <a:prstGeom prst="bentConnector2">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6" name="75 Conector recto"/>
            <p:cNvCxnSpPr/>
            <p:nvPr/>
          </p:nvCxnSpPr>
          <p:spPr bwMode="auto">
            <a:xfrm>
              <a:off x="3132128" y="2262179"/>
              <a:ext cx="725492" cy="0"/>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9" name="78 Forma"/>
            <p:cNvCxnSpPr>
              <a:stCxn id="25" idx="6"/>
            </p:cNvCxnSpPr>
            <p:nvPr/>
          </p:nvCxnSpPr>
          <p:spPr bwMode="auto">
            <a:xfrm>
              <a:off x="3086089" y="2595557"/>
              <a:ext cx="557217" cy="144463"/>
            </a:xfrm>
            <a:prstGeom prst="bentConnector3">
              <a:avLst>
                <a:gd name="adj1" fmla="val 96825"/>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3" name="82 Conector recto"/>
            <p:cNvCxnSpPr/>
            <p:nvPr/>
          </p:nvCxnSpPr>
          <p:spPr bwMode="auto">
            <a:xfrm>
              <a:off x="3560756" y="2738433"/>
              <a:ext cx="142876"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4" name="83 Conector recto"/>
            <p:cNvCxnSpPr/>
            <p:nvPr/>
          </p:nvCxnSpPr>
          <p:spPr bwMode="auto">
            <a:xfrm>
              <a:off x="3595681" y="2778120"/>
              <a:ext cx="71438"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5" name="84 Conector recto"/>
            <p:cNvCxnSpPr/>
            <p:nvPr/>
          </p:nvCxnSpPr>
          <p:spPr bwMode="auto">
            <a:xfrm>
              <a:off x="3617906" y="2832095"/>
              <a:ext cx="34925"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7" name="86 Conector recto de flecha"/>
            <p:cNvCxnSpPr>
              <a:stCxn id="8" idx="0"/>
              <a:endCxn id="7" idx="2"/>
            </p:cNvCxnSpPr>
            <p:nvPr/>
          </p:nvCxnSpPr>
          <p:spPr bwMode="auto">
            <a:xfrm rot="5400000" flipH="1" flipV="1">
              <a:off x="4638675" y="1608125"/>
              <a:ext cx="214315" cy="1587"/>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89" name="88 Forma"/>
            <p:cNvCxnSpPr>
              <a:stCxn id="43" idx="3"/>
              <a:endCxn id="8" idx="2"/>
            </p:cNvCxnSpPr>
            <p:nvPr/>
          </p:nvCxnSpPr>
          <p:spPr bwMode="auto">
            <a:xfrm flipV="1">
              <a:off x="3143240" y="2428867"/>
              <a:ext cx="1260484" cy="900119"/>
            </a:xfrm>
            <a:prstGeom prst="bentConnector2">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91" name="90 Forma"/>
            <p:cNvCxnSpPr/>
            <p:nvPr/>
          </p:nvCxnSpPr>
          <p:spPr bwMode="auto">
            <a:xfrm rot="10800000">
              <a:off x="5097466" y="2457443"/>
              <a:ext cx="1260484" cy="900119"/>
            </a:xfrm>
            <a:prstGeom prst="bentConnector2">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93" name="92 Conector recto"/>
            <p:cNvCxnSpPr>
              <a:stCxn id="31" idx="3"/>
              <a:endCxn id="29" idx="1"/>
            </p:cNvCxnSpPr>
            <p:nvPr/>
          </p:nvCxnSpPr>
          <p:spPr bwMode="auto">
            <a:xfrm>
              <a:off x="7786710" y="1608125"/>
              <a:ext cx="357190"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4" name="93 Conector recto de flecha"/>
            <p:cNvCxnSpPr/>
            <p:nvPr/>
          </p:nvCxnSpPr>
          <p:spPr bwMode="auto">
            <a:xfrm flipH="1">
              <a:off x="7583509" y="2284404"/>
              <a:ext cx="571504" cy="1587"/>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95" name="94 Conector recto de flecha"/>
            <p:cNvCxnSpPr/>
            <p:nvPr/>
          </p:nvCxnSpPr>
          <p:spPr bwMode="auto">
            <a:xfrm flipH="1">
              <a:off x="7583509" y="2570156"/>
              <a:ext cx="571504" cy="1587"/>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96" name="95 Conector recto"/>
            <p:cNvCxnSpPr/>
            <p:nvPr/>
          </p:nvCxnSpPr>
          <p:spPr bwMode="auto">
            <a:xfrm rot="10800000" flipV="1">
              <a:off x="6369062" y="2285991"/>
              <a:ext cx="703268" cy="0"/>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7" name="96 Conector recto"/>
            <p:cNvCxnSpPr/>
            <p:nvPr/>
          </p:nvCxnSpPr>
          <p:spPr bwMode="auto">
            <a:xfrm rot="10800000" flipV="1">
              <a:off x="6369062" y="2571743"/>
              <a:ext cx="703268" cy="0"/>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8" name="97 Forma"/>
            <p:cNvCxnSpPr/>
            <p:nvPr/>
          </p:nvCxnSpPr>
          <p:spPr bwMode="auto">
            <a:xfrm flipH="1">
              <a:off x="5572132" y="1606537"/>
              <a:ext cx="1571636" cy="1404948"/>
            </a:xfrm>
            <a:prstGeom prst="bentConnector2">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9" name="98 Forma"/>
            <p:cNvCxnSpPr/>
            <p:nvPr/>
          </p:nvCxnSpPr>
          <p:spPr bwMode="auto">
            <a:xfrm rot="10800000" flipH="1" flipV="1">
              <a:off x="5561020" y="3000371"/>
              <a:ext cx="973144" cy="144464"/>
            </a:xfrm>
            <a:prstGeom prst="bentConnector2">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154677" name="103 Grupo"/>
            <p:cNvGrpSpPr>
              <a:grpSpLocks/>
            </p:cNvGrpSpPr>
            <p:nvPr/>
          </p:nvGrpSpPr>
          <p:grpSpPr bwMode="auto">
            <a:xfrm flipH="1">
              <a:off x="5608078" y="2563366"/>
              <a:ext cx="617506" cy="236927"/>
              <a:chOff x="3237763" y="2748456"/>
              <a:chExt cx="617506" cy="236927"/>
            </a:xfrm>
          </p:grpSpPr>
          <p:cxnSp>
            <p:nvCxnSpPr>
              <p:cNvPr id="100" name="78 Forma"/>
              <p:cNvCxnSpPr/>
              <p:nvPr/>
            </p:nvCxnSpPr>
            <p:spPr bwMode="auto">
              <a:xfrm>
                <a:off x="3237161" y="2748896"/>
                <a:ext cx="557216" cy="144463"/>
              </a:xfrm>
              <a:prstGeom prst="bentConnector3">
                <a:avLst>
                  <a:gd name="adj1" fmla="val 96825"/>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1" name="100 Conector recto"/>
              <p:cNvCxnSpPr/>
              <p:nvPr/>
            </p:nvCxnSpPr>
            <p:spPr bwMode="auto">
              <a:xfrm>
                <a:off x="3711826" y="2890184"/>
                <a:ext cx="142876"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2" name="101 Conector recto"/>
              <p:cNvCxnSpPr/>
              <p:nvPr/>
            </p:nvCxnSpPr>
            <p:spPr bwMode="auto">
              <a:xfrm>
                <a:off x="3746751" y="2931460"/>
                <a:ext cx="73025"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3" name="102 Conector recto"/>
              <p:cNvCxnSpPr/>
              <p:nvPr/>
            </p:nvCxnSpPr>
            <p:spPr bwMode="auto">
              <a:xfrm>
                <a:off x="3768976" y="2983848"/>
                <a:ext cx="36513"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106" name="105 Conector recto"/>
            <p:cNvCxnSpPr/>
            <p:nvPr/>
          </p:nvCxnSpPr>
          <p:spPr bwMode="auto">
            <a:xfrm>
              <a:off x="3143240" y="3571875"/>
              <a:ext cx="3203598"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8" name="107 Conector angular"/>
            <p:cNvCxnSpPr/>
            <p:nvPr/>
          </p:nvCxnSpPr>
          <p:spPr bwMode="auto">
            <a:xfrm>
              <a:off x="3157528" y="3714751"/>
              <a:ext cx="1295409" cy="284165"/>
            </a:xfrm>
            <a:prstGeom prst="bentConnector3">
              <a:avLst>
                <a:gd name="adj1" fmla="val 50000"/>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10" name="109 Conector angular"/>
            <p:cNvCxnSpPr/>
            <p:nvPr/>
          </p:nvCxnSpPr>
          <p:spPr bwMode="auto">
            <a:xfrm rot="10800000" flipV="1">
              <a:off x="5026028" y="3714751"/>
              <a:ext cx="1331922" cy="284165"/>
            </a:xfrm>
            <a:prstGeom prst="bentConnector3">
              <a:avLst>
                <a:gd name="adj1" fmla="val 50000"/>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12" name="111 Conector recto de flecha"/>
            <p:cNvCxnSpPr>
              <a:stCxn id="43" idx="2"/>
              <a:endCxn id="45" idx="0"/>
            </p:cNvCxnSpPr>
            <p:nvPr/>
          </p:nvCxnSpPr>
          <p:spPr bwMode="auto">
            <a:xfrm rot="5400000">
              <a:off x="2214546" y="4143379"/>
              <a:ext cx="714380" cy="3175"/>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114" name="113 Conector recto de flecha"/>
            <p:cNvCxnSpPr>
              <a:stCxn id="44" idx="2"/>
              <a:endCxn id="46" idx="0"/>
            </p:cNvCxnSpPr>
            <p:nvPr/>
          </p:nvCxnSpPr>
          <p:spPr bwMode="auto">
            <a:xfrm rot="5400000">
              <a:off x="6561945" y="4144174"/>
              <a:ext cx="714380" cy="1588"/>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116" name="115 Conector recto de flecha"/>
            <p:cNvCxnSpPr>
              <a:stCxn id="46" idx="1"/>
              <a:endCxn id="47" idx="3"/>
            </p:cNvCxnSpPr>
            <p:nvPr/>
          </p:nvCxnSpPr>
          <p:spPr bwMode="auto">
            <a:xfrm rot="10800000">
              <a:off x="5286380" y="4822834"/>
              <a:ext cx="1060457" cy="1588"/>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18" name="117 Forma"/>
            <p:cNvCxnSpPr/>
            <p:nvPr/>
          </p:nvCxnSpPr>
          <p:spPr bwMode="auto">
            <a:xfrm rot="5400000" flipH="1" flipV="1">
              <a:off x="5678495" y="3529013"/>
              <a:ext cx="3175" cy="1943114"/>
            </a:xfrm>
            <a:prstGeom prst="bentConnector3">
              <a:avLst>
                <a:gd name="adj1" fmla="val 6453151"/>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3" name="122 Conector angular"/>
            <p:cNvCxnSpPr/>
            <p:nvPr/>
          </p:nvCxnSpPr>
          <p:spPr bwMode="auto">
            <a:xfrm rot="16200000" flipV="1">
              <a:off x="4858546" y="2610638"/>
              <a:ext cx="3175" cy="3779864"/>
            </a:xfrm>
            <a:prstGeom prst="bentConnector3">
              <a:avLst>
                <a:gd name="adj1" fmla="val 1240989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27" name="126 Forma"/>
            <p:cNvCxnSpPr>
              <a:stCxn id="49" idx="3"/>
              <a:endCxn id="46" idx="2"/>
            </p:cNvCxnSpPr>
            <p:nvPr/>
          </p:nvCxnSpPr>
          <p:spPr bwMode="auto">
            <a:xfrm flipV="1">
              <a:off x="4959352" y="5143511"/>
              <a:ext cx="1958989" cy="427041"/>
            </a:xfrm>
            <a:prstGeom prst="bentConnector2">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128" name="127 Rectángulo"/>
            <p:cNvSpPr/>
            <p:nvPr/>
          </p:nvSpPr>
          <p:spPr bwMode="auto">
            <a:xfrm>
              <a:off x="785786" y="4000503"/>
              <a:ext cx="500066" cy="28892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950" b="0" dirty="0"/>
                <a:t>SCP</a:t>
              </a:r>
            </a:p>
          </p:txBody>
        </p:sp>
        <p:cxnSp>
          <p:nvCxnSpPr>
            <p:cNvPr id="130" name="129 Conector angular"/>
            <p:cNvCxnSpPr/>
            <p:nvPr/>
          </p:nvCxnSpPr>
          <p:spPr bwMode="auto">
            <a:xfrm>
              <a:off x="1285852" y="4092579"/>
              <a:ext cx="2879745" cy="576267"/>
            </a:xfrm>
            <a:prstGeom prst="bentConnector3">
              <a:avLst>
                <a:gd name="adj1" fmla="val 87885"/>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33" name="132 Conector angular"/>
            <p:cNvCxnSpPr>
              <a:stCxn id="47" idx="1"/>
              <a:endCxn id="128" idx="3"/>
            </p:cNvCxnSpPr>
            <p:nvPr/>
          </p:nvCxnSpPr>
          <p:spPr bwMode="auto">
            <a:xfrm rot="10800000">
              <a:off x="1285852" y="4210055"/>
              <a:ext cx="2857520" cy="612779"/>
            </a:xfrm>
            <a:prstGeom prst="bentConnector3">
              <a:avLst>
                <a:gd name="adj1" fmla="val 1616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36" name="135 Conector recto de flecha"/>
            <p:cNvCxnSpPr/>
            <p:nvPr/>
          </p:nvCxnSpPr>
          <p:spPr bwMode="auto">
            <a:xfrm>
              <a:off x="3143240" y="5000635"/>
              <a:ext cx="1000132" cy="1588"/>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38" name="137 Forma"/>
            <p:cNvCxnSpPr>
              <a:stCxn id="49" idx="1"/>
              <a:endCxn id="45" idx="2"/>
            </p:cNvCxnSpPr>
            <p:nvPr/>
          </p:nvCxnSpPr>
          <p:spPr bwMode="auto">
            <a:xfrm rot="10800000">
              <a:off x="2571736" y="5143511"/>
              <a:ext cx="1958989" cy="427041"/>
            </a:xfrm>
            <a:prstGeom prst="bentConnector2">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40" name="139 Conector angular"/>
            <p:cNvCxnSpPr/>
            <p:nvPr/>
          </p:nvCxnSpPr>
          <p:spPr bwMode="auto">
            <a:xfrm rot="5400000">
              <a:off x="3991764" y="5234794"/>
              <a:ext cx="468316" cy="285752"/>
            </a:xfrm>
            <a:prstGeom prst="bentConnector3">
              <a:avLst>
                <a:gd name="adj1" fmla="val 50000"/>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1" name="140 Cerrar llave"/>
            <p:cNvSpPr/>
            <p:nvPr/>
          </p:nvSpPr>
          <p:spPr bwMode="auto">
            <a:xfrm rot="16200000">
              <a:off x="4033040" y="5507845"/>
              <a:ext cx="92076" cy="360366"/>
            </a:xfrm>
            <a:prstGeom prst="rightBrac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cxnSp>
          <p:nvCxnSpPr>
            <p:cNvPr id="143" name="142 Forma"/>
            <p:cNvCxnSpPr>
              <a:stCxn id="50" idx="1"/>
              <a:endCxn id="49" idx="2"/>
            </p:cNvCxnSpPr>
            <p:nvPr/>
          </p:nvCxnSpPr>
          <p:spPr bwMode="auto">
            <a:xfrm rot="10800000" flipH="1">
              <a:off x="1857356" y="5715015"/>
              <a:ext cx="2887683" cy="679455"/>
            </a:xfrm>
            <a:prstGeom prst="bentConnector4">
              <a:avLst>
                <a:gd name="adj1" fmla="val -7918"/>
                <a:gd name="adj2" fmla="val 69970"/>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5" name="144 Conector recto"/>
            <p:cNvCxnSpPr>
              <a:stCxn id="50" idx="3"/>
              <a:endCxn id="51" idx="1"/>
            </p:cNvCxnSpPr>
            <p:nvPr/>
          </p:nvCxnSpPr>
          <p:spPr bwMode="auto">
            <a:xfrm>
              <a:off x="2857488" y="6394470"/>
              <a:ext cx="500067"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7" name="146 Conector recto"/>
            <p:cNvCxnSpPr>
              <a:stCxn id="51" idx="3"/>
              <a:endCxn id="52" idx="1"/>
            </p:cNvCxnSpPr>
            <p:nvPr/>
          </p:nvCxnSpPr>
          <p:spPr bwMode="auto">
            <a:xfrm>
              <a:off x="4357686" y="6394470"/>
              <a:ext cx="571504"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9" name="148 Conector recto"/>
            <p:cNvCxnSpPr>
              <a:stCxn id="52" idx="3"/>
              <a:endCxn id="53" idx="1"/>
            </p:cNvCxnSpPr>
            <p:nvPr/>
          </p:nvCxnSpPr>
          <p:spPr bwMode="auto">
            <a:xfrm>
              <a:off x="5929322" y="6394470"/>
              <a:ext cx="596904"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0" name="78 Forma"/>
            <p:cNvCxnSpPr/>
            <p:nvPr/>
          </p:nvCxnSpPr>
          <p:spPr bwMode="auto">
            <a:xfrm>
              <a:off x="7526359" y="6396058"/>
              <a:ext cx="557216" cy="144463"/>
            </a:xfrm>
            <a:prstGeom prst="bentConnector3">
              <a:avLst>
                <a:gd name="adj1" fmla="val 96825"/>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1" name="150 Conector recto"/>
            <p:cNvCxnSpPr/>
            <p:nvPr/>
          </p:nvCxnSpPr>
          <p:spPr bwMode="auto">
            <a:xfrm>
              <a:off x="8001024" y="6538934"/>
              <a:ext cx="142876"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2" name="151 Conector recto"/>
            <p:cNvCxnSpPr/>
            <p:nvPr/>
          </p:nvCxnSpPr>
          <p:spPr bwMode="auto">
            <a:xfrm>
              <a:off x="8035949" y="6578622"/>
              <a:ext cx="73026"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3" name="152 Conector recto"/>
            <p:cNvCxnSpPr/>
            <p:nvPr/>
          </p:nvCxnSpPr>
          <p:spPr bwMode="auto">
            <a:xfrm>
              <a:off x="8058174" y="6631010"/>
              <a:ext cx="36513"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5" name="154 Conector angular"/>
            <p:cNvCxnSpPr/>
            <p:nvPr/>
          </p:nvCxnSpPr>
          <p:spPr bwMode="auto">
            <a:xfrm rot="5400000" flipH="1" flipV="1">
              <a:off x="6227773" y="5657866"/>
              <a:ext cx="3175" cy="971557"/>
            </a:xfrm>
            <a:prstGeom prst="bentConnector3">
              <a:avLst>
                <a:gd name="adj1" fmla="val 6453151"/>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7" name="156 Conector angular"/>
            <p:cNvCxnSpPr/>
            <p:nvPr/>
          </p:nvCxnSpPr>
          <p:spPr bwMode="auto">
            <a:xfrm rot="5400000" flipH="1" flipV="1">
              <a:off x="3089264" y="5694378"/>
              <a:ext cx="1588" cy="900118"/>
            </a:xfrm>
            <a:prstGeom prst="bentConnector3">
              <a:avLst>
                <a:gd name="adj1" fmla="val 6453151"/>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1" name="160 Conector angular"/>
            <p:cNvCxnSpPr/>
            <p:nvPr/>
          </p:nvCxnSpPr>
          <p:spPr bwMode="auto">
            <a:xfrm flipV="1">
              <a:off x="4368798" y="5869005"/>
              <a:ext cx="773118" cy="357189"/>
            </a:xfrm>
            <a:prstGeom prst="bentConnector3">
              <a:avLst>
                <a:gd name="adj1" fmla="val 22046"/>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4" name="163 Conector recto de flecha"/>
            <p:cNvCxnSpPr/>
            <p:nvPr/>
          </p:nvCxnSpPr>
          <p:spPr bwMode="auto">
            <a:xfrm rot="5400000" flipH="1" flipV="1">
              <a:off x="4783139" y="5513402"/>
              <a:ext cx="720730" cy="3175"/>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66" name="165 Conector angular"/>
            <p:cNvCxnSpPr/>
            <p:nvPr/>
          </p:nvCxnSpPr>
          <p:spPr bwMode="auto">
            <a:xfrm>
              <a:off x="5143504" y="5378463"/>
              <a:ext cx="287340" cy="755655"/>
            </a:xfrm>
            <a:prstGeom prst="bentConnector2">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9" name="168 Conector recto de flecha"/>
            <p:cNvCxnSpPr/>
            <p:nvPr/>
          </p:nvCxnSpPr>
          <p:spPr bwMode="auto">
            <a:xfrm rot="5400000" flipH="1" flipV="1">
              <a:off x="3814757" y="5930917"/>
              <a:ext cx="414341" cy="1587"/>
            </a:xfrm>
            <a:prstGeom prst="straightConnector1">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71" name="170 Conector angular"/>
            <p:cNvCxnSpPr/>
            <p:nvPr/>
          </p:nvCxnSpPr>
          <p:spPr bwMode="auto">
            <a:xfrm rot="5400000" flipH="1" flipV="1">
              <a:off x="2939245" y="5164943"/>
              <a:ext cx="431803" cy="1547824"/>
            </a:xfrm>
            <a:prstGeom prst="bentConnector3">
              <a:avLst>
                <a:gd name="adj1" fmla="val 74330"/>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75" name="174 Forma"/>
            <p:cNvCxnSpPr/>
            <p:nvPr/>
          </p:nvCxnSpPr>
          <p:spPr bwMode="auto">
            <a:xfrm rot="16200000" flipV="1">
              <a:off x="4438650" y="5426088"/>
              <a:ext cx="431803" cy="1044582"/>
            </a:xfrm>
            <a:prstGeom prst="bentConnector3">
              <a:avLst>
                <a:gd name="adj1" fmla="val 28103"/>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79" name="178 Conector angular"/>
            <p:cNvCxnSpPr/>
            <p:nvPr/>
          </p:nvCxnSpPr>
          <p:spPr bwMode="auto">
            <a:xfrm rot="16200000" flipV="1">
              <a:off x="5487994" y="4459294"/>
              <a:ext cx="433391" cy="2957534"/>
            </a:xfrm>
            <a:prstGeom prst="bentConnector3">
              <a:avLst>
                <a:gd name="adj1" fmla="val 40268"/>
              </a:avLst>
            </a:prstGeom>
            <a:ln w="2540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154711" name="182 CuadroTexto"/>
            <p:cNvSpPr txBox="1">
              <a:spLocks noChangeArrowheads="1"/>
            </p:cNvSpPr>
            <p:nvPr/>
          </p:nvSpPr>
          <p:spPr bwMode="auto">
            <a:xfrm>
              <a:off x="2630532" y="1714488"/>
              <a:ext cx="785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North Solar wing drive</a:t>
              </a:r>
            </a:p>
          </p:txBody>
        </p:sp>
        <p:sp>
          <p:nvSpPr>
            <p:cNvPr id="154712" name="183 CuadroTexto"/>
            <p:cNvSpPr txBox="1">
              <a:spLocks noChangeArrowheads="1"/>
            </p:cNvSpPr>
            <p:nvPr/>
          </p:nvSpPr>
          <p:spPr bwMode="auto">
            <a:xfrm>
              <a:off x="5897792" y="1714488"/>
              <a:ext cx="785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South Solar wing drive</a:t>
              </a:r>
            </a:p>
          </p:txBody>
        </p:sp>
        <p:cxnSp>
          <p:nvCxnSpPr>
            <p:cNvPr id="186" name="185 Conector recto de flecha"/>
            <p:cNvCxnSpPr>
              <a:stCxn id="44" idx="3"/>
            </p:cNvCxnSpPr>
            <p:nvPr/>
          </p:nvCxnSpPr>
          <p:spPr bwMode="auto">
            <a:xfrm>
              <a:off x="7489845" y="3465513"/>
              <a:ext cx="360366" cy="0"/>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88" name="187 Conector recto de flecha"/>
            <p:cNvCxnSpPr/>
            <p:nvPr/>
          </p:nvCxnSpPr>
          <p:spPr bwMode="auto">
            <a:xfrm rot="10800000" flipV="1">
              <a:off x="1639867" y="3459163"/>
              <a:ext cx="360365" cy="0"/>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sp>
          <p:nvSpPr>
            <p:cNvPr id="154715" name="188 CuadroTexto"/>
            <p:cNvSpPr txBox="1">
              <a:spLocks noChangeArrowheads="1"/>
            </p:cNvSpPr>
            <p:nvPr/>
          </p:nvSpPr>
          <p:spPr bwMode="auto">
            <a:xfrm>
              <a:off x="1000100" y="3265104"/>
              <a:ext cx="71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North bus loads</a:t>
              </a:r>
            </a:p>
          </p:txBody>
        </p:sp>
        <p:sp>
          <p:nvSpPr>
            <p:cNvPr id="154716" name="189 CuadroTexto"/>
            <p:cNvSpPr txBox="1">
              <a:spLocks noChangeArrowheads="1"/>
            </p:cNvSpPr>
            <p:nvPr/>
          </p:nvSpPr>
          <p:spPr bwMode="auto">
            <a:xfrm>
              <a:off x="7786710" y="3263472"/>
              <a:ext cx="71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South bus loads</a:t>
              </a:r>
            </a:p>
          </p:txBody>
        </p:sp>
        <p:sp>
          <p:nvSpPr>
            <p:cNvPr id="154717" name="190 CuadroTexto"/>
            <p:cNvSpPr txBox="1">
              <a:spLocks noChangeArrowheads="1"/>
            </p:cNvSpPr>
            <p:nvPr/>
          </p:nvSpPr>
          <p:spPr bwMode="auto">
            <a:xfrm>
              <a:off x="4143372" y="3378582"/>
              <a:ext cx="12144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Bus Crosstrap</a:t>
              </a:r>
            </a:p>
          </p:txBody>
        </p:sp>
        <p:sp>
          <p:nvSpPr>
            <p:cNvPr id="154718" name="191 CuadroTexto"/>
            <p:cNvSpPr txBox="1">
              <a:spLocks noChangeArrowheads="1"/>
            </p:cNvSpPr>
            <p:nvPr/>
          </p:nvSpPr>
          <p:spPr bwMode="auto">
            <a:xfrm>
              <a:off x="1357290" y="3868138"/>
              <a:ext cx="2857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1</a:t>
              </a:r>
            </a:p>
          </p:txBody>
        </p:sp>
        <p:sp>
          <p:nvSpPr>
            <p:cNvPr id="154719" name="192 CuadroTexto"/>
            <p:cNvSpPr txBox="1">
              <a:spLocks noChangeArrowheads="1"/>
            </p:cNvSpPr>
            <p:nvPr/>
          </p:nvSpPr>
          <p:spPr bwMode="auto">
            <a:xfrm>
              <a:off x="1357290" y="4198300"/>
              <a:ext cx="2857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2</a:t>
              </a:r>
            </a:p>
          </p:txBody>
        </p:sp>
        <p:sp>
          <p:nvSpPr>
            <p:cNvPr id="154720" name="193 CuadroTexto"/>
            <p:cNvSpPr txBox="1">
              <a:spLocks noChangeArrowheads="1"/>
            </p:cNvSpPr>
            <p:nvPr/>
          </p:nvSpPr>
          <p:spPr bwMode="auto">
            <a:xfrm>
              <a:off x="5429256" y="4071942"/>
              <a:ext cx="7143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Current</a:t>
              </a:r>
            </a:p>
          </p:txBody>
        </p:sp>
        <p:sp>
          <p:nvSpPr>
            <p:cNvPr id="154721" name="194 CuadroTexto"/>
            <p:cNvSpPr txBox="1">
              <a:spLocks noChangeArrowheads="1"/>
            </p:cNvSpPr>
            <p:nvPr/>
          </p:nvSpPr>
          <p:spPr bwMode="auto">
            <a:xfrm>
              <a:off x="3357554" y="4786322"/>
              <a:ext cx="2857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1</a:t>
              </a:r>
            </a:p>
          </p:txBody>
        </p:sp>
        <p:sp>
          <p:nvSpPr>
            <p:cNvPr id="154722" name="195 CuadroTexto"/>
            <p:cNvSpPr txBox="1">
              <a:spLocks noChangeArrowheads="1"/>
            </p:cNvSpPr>
            <p:nvPr/>
          </p:nvSpPr>
          <p:spPr bwMode="auto">
            <a:xfrm>
              <a:off x="5715008" y="4605908"/>
              <a:ext cx="2857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1</a:t>
              </a:r>
            </a:p>
          </p:txBody>
        </p:sp>
        <p:sp>
          <p:nvSpPr>
            <p:cNvPr id="154723" name="196 CuadroTexto"/>
            <p:cNvSpPr txBox="1">
              <a:spLocks noChangeArrowheads="1"/>
            </p:cNvSpPr>
            <p:nvPr/>
          </p:nvSpPr>
          <p:spPr bwMode="auto">
            <a:xfrm>
              <a:off x="4000496" y="5143512"/>
              <a:ext cx="42862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CP</a:t>
              </a:r>
            </a:p>
          </p:txBody>
        </p:sp>
        <p:sp>
          <p:nvSpPr>
            <p:cNvPr id="154724" name="197 CuadroTexto"/>
            <p:cNvSpPr txBox="1">
              <a:spLocks noChangeArrowheads="1"/>
            </p:cNvSpPr>
            <p:nvPr/>
          </p:nvSpPr>
          <p:spPr bwMode="auto">
            <a:xfrm>
              <a:off x="5103596" y="5143512"/>
              <a:ext cx="42862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OT</a:t>
              </a:r>
            </a:p>
          </p:txBody>
        </p:sp>
        <p:sp>
          <p:nvSpPr>
            <p:cNvPr id="154725" name="198 CuadroTexto"/>
            <p:cNvSpPr txBox="1">
              <a:spLocks noChangeArrowheads="1"/>
            </p:cNvSpPr>
            <p:nvPr/>
          </p:nvSpPr>
          <p:spPr bwMode="auto">
            <a:xfrm>
              <a:off x="2889018" y="6055688"/>
              <a:ext cx="42862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OT</a:t>
              </a:r>
            </a:p>
          </p:txBody>
        </p:sp>
        <p:sp>
          <p:nvSpPr>
            <p:cNvPr id="154726" name="199 CuadroTexto"/>
            <p:cNvSpPr txBox="1">
              <a:spLocks noChangeArrowheads="1"/>
            </p:cNvSpPr>
            <p:nvPr/>
          </p:nvSpPr>
          <p:spPr bwMode="auto">
            <a:xfrm>
              <a:off x="6011270" y="6055688"/>
              <a:ext cx="42862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900" b="0">
                  <a:solidFill>
                    <a:srgbClr val="000000"/>
                  </a:solidFill>
                </a:rPr>
                <a:t>OT</a:t>
              </a:r>
            </a:p>
          </p:txBody>
        </p:sp>
      </p:grpSp>
      <p:sp>
        <p:nvSpPr>
          <p:cNvPr id="222331" name="Text Box 123"/>
          <p:cNvSpPr txBox="1">
            <a:spLocks noChangeArrowheads="1"/>
          </p:cNvSpPr>
          <p:nvPr/>
        </p:nvSpPr>
        <p:spPr bwMode="auto">
          <a:xfrm>
            <a:off x="447675" y="4889500"/>
            <a:ext cx="1385888" cy="457200"/>
          </a:xfrm>
          <a:prstGeom prst="rect">
            <a:avLst/>
          </a:prstGeom>
          <a:noFill/>
          <a:ln w="9525">
            <a:noFill/>
            <a:miter lim="800000"/>
            <a:headEnd/>
            <a:tailEnd/>
          </a:ln>
          <a:effectLst/>
        </p:spPr>
        <p:txBody>
          <a:bodyPr wrap="none">
            <a:spAutoFit/>
          </a:bodyPr>
          <a:lstStyle/>
          <a:p>
            <a:pPr>
              <a:defRPr/>
            </a:pPr>
            <a:r>
              <a:rPr lang="es-ES" sz="1200" b="0">
                <a:solidFill>
                  <a:srgbClr val="000000"/>
                </a:solidFill>
                <a:effectLst>
                  <a:outerShdw blurRad="38100" dist="38100" dir="2700000" algn="tl">
                    <a:srgbClr val="C0C0C0"/>
                  </a:outerShdw>
                </a:effectLst>
              </a:rPr>
              <a:t>1: Charge control</a:t>
            </a:r>
          </a:p>
          <a:p>
            <a:pPr>
              <a:defRPr/>
            </a:pPr>
            <a:r>
              <a:rPr lang="es-ES" sz="1200" b="0">
                <a:solidFill>
                  <a:srgbClr val="000000"/>
                </a:solidFill>
                <a:effectLst>
                  <a:outerShdw blurRad="38100" dist="38100" dir="2700000" algn="tl">
                    <a:srgbClr val="C0C0C0"/>
                  </a:outerShdw>
                </a:effectLst>
              </a:rPr>
              <a:t>2:  Battery charge</a:t>
            </a:r>
          </a:p>
        </p:txBody>
      </p:sp>
      <p:cxnSp>
        <p:nvCxnSpPr>
          <p:cNvPr id="154629" name="124 Conector recto de flecha"/>
          <p:cNvCxnSpPr>
            <a:cxnSpLocks noChangeShapeType="1"/>
            <a:stCxn id="47" idx="0"/>
          </p:cNvCxnSpPr>
          <p:nvPr/>
        </p:nvCxnSpPr>
        <p:spPr bwMode="auto">
          <a:xfrm>
            <a:off x="4714875" y="4500563"/>
            <a:ext cx="914400" cy="914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0"/>
            <a:ext cx="6985000" cy="865188"/>
          </a:xfrm>
        </p:spPr>
        <p:txBody>
          <a:bodyPr/>
          <a:lstStyle/>
          <a:p>
            <a:pPr eaLnBrk="1" hangingPunct="1">
              <a:defRPr/>
            </a:pPr>
            <a:r>
              <a:rPr lang="es-MX" dirty="0" err="1" smtClean="0"/>
              <a:t>Electrical</a:t>
            </a:r>
            <a:r>
              <a:rPr lang="es-MX" dirty="0" smtClean="0"/>
              <a:t> </a:t>
            </a:r>
            <a:r>
              <a:rPr lang="es-MX" dirty="0" err="1" smtClean="0"/>
              <a:t>Power</a:t>
            </a:r>
            <a:r>
              <a:rPr lang="es-MX" dirty="0" smtClean="0"/>
              <a:t> </a:t>
            </a:r>
            <a:r>
              <a:rPr lang="es-MX" dirty="0" err="1" smtClean="0"/>
              <a:t>Subsystem</a:t>
            </a:r>
            <a:r>
              <a:rPr lang="es-MX" dirty="0" smtClean="0"/>
              <a:t/>
            </a:r>
            <a:br>
              <a:rPr lang="es-MX" dirty="0" smtClean="0"/>
            </a:br>
            <a:r>
              <a:rPr lang="es-MX" dirty="0" smtClean="0"/>
              <a:t>Performance </a:t>
            </a:r>
            <a:r>
              <a:rPr lang="es-MX" dirty="0" err="1" smtClean="0"/>
              <a:t>Characteristics</a:t>
            </a:r>
            <a:endParaRPr lang="es-MX" dirty="0" smtClean="0"/>
          </a:p>
        </p:txBody>
      </p:sp>
      <p:graphicFrame>
        <p:nvGraphicFramePr>
          <p:cNvPr id="4" name="3 Marcador de contenido"/>
          <p:cNvGraphicFramePr>
            <a:graphicFrameLocks noGrp="1"/>
          </p:cNvGraphicFramePr>
          <p:nvPr/>
        </p:nvGraphicFramePr>
        <p:xfrm>
          <a:off x="928688" y="1250950"/>
          <a:ext cx="7578725" cy="5246688"/>
        </p:xfrm>
        <a:graphic>
          <a:graphicData uri="http://schemas.openxmlformats.org/drawingml/2006/table">
            <a:tbl>
              <a:tblPr/>
              <a:tblGrid>
                <a:gridCol w="3214687"/>
                <a:gridCol w="1530350"/>
                <a:gridCol w="117475"/>
                <a:gridCol w="2716213"/>
              </a:tblGrid>
              <a:tr h="167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Bus voltage regulation range</a:t>
                      </a:r>
                    </a:p>
                  </a:txBody>
                  <a:tcPr marT="0" marB="0" anchor="ctr" horzOverflow="overflow">
                    <a:lnL w="9525" cap="flat" cmpd="sng" algn="ctr">
                      <a:solidFill>
                        <a:srgbClr val="1D1D5D"/>
                      </a:solidFill>
                      <a:prstDash val="solid"/>
                      <a:round/>
                      <a:headEnd type="none" w="med" len="med"/>
                      <a:tailEnd type="none" w="med" len="med"/>
                    </a:lnL>
                    <a:lnR>
                      <a:noFill/>
                    </a:lnR>
                    <a:lnT w="9525" cap="flat" cmpd="sng" algn="ctr">
                      <a:solidFill>
                        <a:srgbClr val="1D1D5D"/>
                      </a:solidFill>
                      <a:prstDash val="solid"/>
                      <a:round/>
                      <a:headEnd type="none" w="med" len="med"/>
                      <a:tailEnd type="none" w="med" len="med"/>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51.0 to 52.4 V</a:t>
                      </a:r>
                    </a:p>
                  </a:txBody>
                  <a:tcPr marT="0" marB="0" anchor="ctr" horzOverflow="overflow">
                    <a:lnL>
                      <a:noFill/>
                    </a:lnL>
                    <a:lnR w="9525" cap="flat" cmpd="sng" algn="ctr">
                      <a:solidFill>
                        <a:srgbClr val="1D1D5D"/>
                      </a:solidFill>
                      <a:prstDash val="solid"/>
                      <a:round/>
                      <a:headEnd type="none" w="med" len="med"/>
                      <a:tailEnd type="none" w="med" len="med"/>
                    </a:lnR>
                    <a:lnT w="9525" cap="flat" cmpd="sng" algn="ctr">
                      <a:solidFill>
                        <a:srgbClr val="1D1D5D"/>
                      </a:solidFill>
                      <a:prstDash val="solid"/>
                      <a:round/>
                      <a:headEnd type="none" w="med" len="med"/>
                      <a:tailEnd type="none" w="med" len="med"/>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Sunlight</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50.35 to 50.65 V</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Eclipse</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49.85 V</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Minimum bus voltage at farthest load</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 three panel deployable wings</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Solar array power at 50.9V (nominal temp) ±5°C</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BOL</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 Yr</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21 Jun solstice</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3674 W</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3156 W</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21 Sep equinox</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4083 W</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3370 W</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r>
              <a:tr h="167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Solar array power margin</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BOL</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 Yr</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21 Jun solstice</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692 W</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206 W</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21 Sep equinox</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742 W</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61 W</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r>
              <a:tr h="167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Battery</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Single nickel-hydrogen battery</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Number of cells</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27</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Capacity</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160 A-hr (EOL)</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Average eclipse voltage</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33.5 V (EOL)</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Cell bypass</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Thermostatically actuated relays for open circuit cell protection</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Depth of discharge</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BOL</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 Yr</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All cells good</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66.6%</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66.9%</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One cell failed</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69.5%</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69.8%</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Two cells failed</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72.6%</a:t>
                      </a:r>
                    </a:p>
                  </a:txBody>
                  <a:tcPr marT="0" marB="0"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73.0%</a:t>
                      </a:r>
                    </a:p>
                  </a:txBody>
                  <a:tcPr marT="0" marB="0" horzOverflow="overflow">
                    <a:lnL w="12700" cap="flat" cmpd="sng" algn="ctr">
                      <a:solidFill>
                        <a:srgbClr val="FFFFFF"/>
                      </a:solidFill>
                      <a:prstDash val="solid"/>
                      <a:round/>
                      <a:headEnd type="none" w="med" len="med"/>
                      <a:tailEnd type="none" w="med" len="med"/>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3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Battey discharge controller</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Constant power boost regulator </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Internally redundant units</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Number of units</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 per spacecraft</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67650">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Efficiency</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94%</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502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Bus voltage limiter</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Full shunt switching regulators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Solar wing yoke mounted</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Provides shunted current telemetry</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33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Battery charge control</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Regulated constant cuurrent power</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Provides battery pressure telemetry</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841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Charge rates available</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 8.0, 13.0 A</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841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Efficiency at high rate</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95.0%</a:t>
                      </a:r>
                    </a:p>
                  </a:txBody>
                  <a:tcPr marT="0" marB="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r h="1841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Efficiency at trickle</a:t>
                      </a:r>
                    </a:p>
                  </a:txBody>
                  <a:tcPr marT="0" marB="0" horzOverflow="overflow">
                    <a:lnL w="9525" cap="flat" cmpd="sng" algn="ctr">
                      <a:solidFill>
                        <a:srgbClr val="1D1D5D"/>
                      </a:solidFill>
                      <a:prstDash val="solid"/>
                      <a:round/>
                      <a:headEnd type="none" w="med" len="med"/>
                      <a:tailEnd type="none" w="med" len="med"/>
                    </a:lnL>
                    <a:lnR>
                      <a:noFill/>
                    </a:lnR>
                    <a:lnT>
                      <a:noFill/>
                    </a:lnT>
                    <a:lnB w="9525" cap="flat" cmpd="sng" algn="ctr">
                      <a:solidFill>
                        <a:srgbClr val="1D1D5D"/>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80.0%</a:t>
                      </a:r>
                    </a:p>
                  </a:txBody>
                  <a:tcPr marT="0" marB="0" horzOverflow="overflow">
                    <a:lnL>
                      <a:noFill/>
                    </a:lnL>
                    <a:lnR w="9525" cap="flat" cmpd="sng" algn="ctr">
                      <a:solidFill>
                        <a:srgbClr val="1D1D5D"/>
                      </a:solidFill>
                      <a:prstDash val="solid"/>
                      <a:round/>
                      <a:headEnd type="none" w="med" len="med"/>
                      <a:tailEnd type="none" w="med" len="med"/>
                    </a:lnR>
                    <a:lnT>
                      <a:noFill/>
                    </a:lnT>
                    <a:lnB w="9525" cap="flat" cmpd="sng" algn="ctr">
                      <a:solidFill>
                        <a:srgbClr val="1D1D5D"/>
                      </a:solidFill>
                      <a:prstDash val="solid"/>
                      <a:round/>
                      <a:headEnd type="none" w="med" len="med"/>
                      <a:tailEnd type="none" w="med" len="med"/>
                    </a:lnB>
                    <a:lnTlToBr>
                      <a:noFill/>
                    </a:lnTlToBr>
                    <a:lnBlToTr>
                      <a:noFill/>
                    </a:lnBlToTr>
                    <a:noFill/>
                  </a:tcPr>
                </a:tc>
                <a:tc hMerge="1">
                  <a:txBody>
                    <a:bodyPr/>
                    <a:lstStyle/>
                    <a:p>
                      <a:endParaRPr lang="es-ES"/>
                    </a:p>
                  </a:txBody>
                  <a:tcPr/>
                </a:tc>
                <a:tc hMerge="1">
                  <a:txBody>
                    <a:bodyPr/>
                    <a:lstStyle/>
                    <a:p>
                      <a:endParaRPr lang="es-ES"/>
                    </a:p>
                  </a:txBody>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188913"/>
            <a:ext cx="6985000" cy="865187"/>
          </a:xfrm>
        </p:spPr>
        <p:txBody>
          <a:bodyPr/>
          <a:lstStyle/>
          <a:p>
            <a:pPr eaLnBrk="1" hangingPunct="1">
              <a:defRPr/>
            </a:pPr>
            <a:r>
              <a:rPr lang="es-MX" dirty="0" err="1" smtClean="0"/>
              <a:t>Frequency</a:t>
            </a:r>
            <a:r>
              <a:rPr lang="es-MX" dirty="0" smtClean="0"/>
              <a:t> </a:t>
            </a:r>
            <a:r>
              <a:rPr lang="es-MX" dirty="0" err="1" smtClean="0"/>
              <a:t>Bands</a:t>
            </a:r>
            <a:endParaRPr lang="es-MX" dirty="0" smtClean="0"/>
          </a:p>
        </p:txBody>
      </p:sp>
      <p:sp>
        <p:nvSpPr>
          <p:cNvPr id="24579" name="2 Marcador de contenido"/>
          <p:cNvSpPr>
            <a:spLocks noGrp="1"/>
          </p:cNvSpPr>
          <p:nvPr>
            <p:ph idx="4294967295"/>
          </p:nvPr>
        </p:nvSpPr>
        <p:spPr>
          <a:xfrm>
            <a:off x="1171575" y="1412875"/>
            <a:ext cx="7972425" cy="4968875"/>
          </a:xfrm>
        </p:spPr>
        <p:txBody>
          <a:bodyPr/>
          <a:lstStyle/>
          <a:p>
            <a:pPr marL="0" indent="0" eaLnBrk="1" hangingPunct="1">
              <a:buFontTx/>
              <a:buNone/>
            </a:pPr>
            <a:r>
              <a:rPr lang="es-MX" b="0" smtClean="0"/>
              <a:t>The subsystem shall receive and transmit in the following frequency bands:</a:t>
            </a:r>
          </a:p>
        </p:txBody>
      </p:sp>
      <p:graphicFrame>
        <p:nvGraphicFramePr>
          <p:cNvPr id="4" name="3 Tabla"/>
          <p:cNvGraphicFramePr>
            <a:graphicFrameLocks noGrp="1"/>
          </p:cNvGraphicFramePr>
          <p:nvPr/>
        </p:nvGraphicFramePr>
        <p:xfrm>
          <a:off x="928688" y="2786063"/>
          <a:ext cx="7215187" cy="2571750"/>
        </p:xfrm>
        <a:graphic>
          <a:graphicData uri="http://schemas.openxmlformats.org/drawingml/2006/table">
            <a:tbl>
              <a:tblPr/>
              <a:tblGrid>
                <a:gridCol w="1603375"/>
                <a:gridCol w="954087"/>
                <a:gridCol w="525463"/>
                <a:gridCol w="1417637"/>
                <a:gridCol w="819150"/>
                <a:gridCol w="511175"/>
                <a:gridCol w="1384300"/>
              </a:tblGrid>
              <a:tr h="765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800" b="1" i="0" u="none" strike="noStrike" cap="none" normalizeH="0" baseline="0" smtClean="0">
                          <a:ln>
                            <a:noFill/>
                          </a:ln>
                          <a:solidFill>
                            <a:srgbClr val="EAEAEA"/>
                          </a:solidFill>
                          <a:effectLst/>
                          <a:latin typeface="Arial" charset="0"/>
                        </a:rPr>
                        <a:t>Frequency Band</a:t>
                      </a:r>
                    </a:p>
                  </a:txBody>
                  <a:tcPr anchor="ctr" horzOverflow="overflow">
                    <a:lnL w="12700" cap="flat" cmpd="sng" algn="ctr">
                      <a:solidFill>
                        <a:schemeClr val="accent2"/>
                      </a:solidFill>
                      <a:prstDash val="solid"/>
                      <a:round/>
                      <a:headEnd type="none" w="med" len="med"/>
                      <a:tailEnd type="none" w="med" len="med"/>
                    </a:lnL>
                    <a:lnR w="12700" cap="flat" cmpd="sng" algn="ctr">
                      <a:solidFill>
                        <a:srgbClr val="E9E9E9"/>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800" b="1" i="0" u="none" strike="noStrike" cap="none" normalizeH="0" baseline="0" smtClean="0">
                          <a:ln>
                            <a:noFill/>
                          </a:ln>
                          <a:solidFill>
                            <a:srgbClr val="EAEAEA"/>
                          </a:solidFill>
                          <a:effectLst/>
                          <a:latin typeface="Arial" charset="0"/>
                        </a:rPr>
                        <a:t>Receive</a:t>
                      </a:r>
                    </a:p>
                  </a:txBody>
                  <a:tcPr anchor="ctr" horzOverflow="overflow">
                    <a:lnL w="12700" cap="flat" cmpd="sng" algn="ctr">
                      <a:solidFill>
                        <a:srgbClr val="E9E9E9"/>
                      </a:solidFill>
                      <a:prstDash val="solid"/>
                      <a:round/>
                      <a:headEnd type="none" w="med" len="med"/>
                      <a:tailEnd type="none" w="med" len="med"/>
                    </a:lnL>
                    <a:lnR w="12700" cap="flat" cmpd="sng" algn="ctr">
                      <a:solidFill>
                        <a:srgbClr val="E9E9E9"/>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c hMerge="1">
                  <a:txBody>
                    <a:bodyPr/>
                    <a:lstStyle/>
                    <a:p>
                      <a:endParaRPr lang="es-E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800" b="1" i="0" u="none" strike="noStrike" cap="none" normalizeH="0" baseline="0" smtClean="0">
                          <a:ln>
                            <a:noFill/>
                          </a:ln>
                          <a:solidFill>
                            <a:srgbClr val="EAEAEA"/>
                          </a:solidFill>
                          <a:effectLst/>
                          <a:latin typeface="Arial" charset="0"/>
                        </a:rPr>
                        <a:t>Transmit</a:t>
                      </a:r>
                    </a:p>
                  </a:txBody>
                  <a:tcPr anchor="ctr" horzOverflow="overflow">
                    <a:lnL w="12700" cap="flat" cmpd="sng" algn="ctr">
                      <a:solidFill>
                        <a:srgbClr val="E9E9E9"/>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c hMerge="1">
                  <a:txBody>
                    <a:bodyPr/>
                    <a:lstStyle/>
                    <a:p>
                      <a:endParaRPr lang="es-ES"/>
                    </a:p>
                  </a:txBody>
                  <a:tcPr/>
                </a:tc>
              </a:tr>
              <a:tr h="1806575">
                <a:tc>
                  <a:txBody>
                    <a:bodyPr/>
                    <a:lstStyle/>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C</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Ku</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L</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5.925 </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14.0</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1626.5</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ctr"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to</a:t>
                      </a:r>
                    </a:p>
                    <a:p>
                      <a:pPr marL="0" marR="0" lvl="0" indent="0" algn="ctr"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to</a:t>
                      </a:r>
                    </a:p>
                    <a:p>
                      <a:pPr marL="0" marR="0" lvl="0" indent="0" algn="ctr"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to</a:t>
                      </a:r>
                    </a:p>
                  </a:txBody>
                  <a:tcP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6.425 GHz</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14.5 GHz</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1660.5 MHz</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3.7</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11.7</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1525</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ctr"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to</a:t>
                      </a:r>
                    </a:p>
                    <a:p>
                      <a:pPr marL="0" marR="0" lvl="0" indent="0" algn="ctr"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to</a:t>
                      </a:r>
                    </a:p>
                    <a:p>
                      <a:pPr marL="0" marR="0" lvl="0" indent="0" algn="ctr"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to</a:t>
                      </a:r>
                    </a:p>
                  </a:txBody>
                  <a:tcP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4.2 GHz</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12.2 GHz</a:t>
                      </a:r>
                    </a:p>
                    <a:p>
                      <a:pPr marL="0" marR="0" lvl="0" indent="0" algn="l" defTabSz="914400" rtl="0" eaLnBrk="1" fontAlgn="base" latinLnBrk="0" hangingPunct="1">
                        <a:lnSpc>
                          <a:spcPct val="200000"/>
                        </a:lnSpc>
                        <a:spcBef>
                          <a:spcPct val="0"/>
                        </a:spcBef>
                        <a:spcAft>
                          <a:spcPct val="0"/>
                        </a:spcAft>
                        <a:buClrTx/>
                        <a:buSzTx/>
                        <a:buFontTx/>
                        <a:buNone/>
                        <a:tabLst/>
                      </a:pPr>
                      <a:r>
                        <a:rPr kumimoji="0" lang="es-MX" sz="1800" b="0" i="0" u="none" strike="noStrike" cap="none" normalizeH="0" baseline="0" smtClean="0">
                          <a:ln>
                            <a:noFill/>
                          </a:ln>
                          <a:solidFill>
                            <a:srgbClr val="000090"/>
                          </a:solidFill>
                          <a:effectLst/>
                          <a:latin typeface="Arial" charset="0"/>
                        </a:rPr>
                        <a:t>1559 MHz</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r>
            </a:tbl>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0"/>
            <a:ext cx="6985000" cy="865188"/>
          </a:xfrm>
        </p:spPr>
        <p:txBody>
          <a:bodyPr/>
          <a:lstStyle/>
          <a:p>
            <a:pPr eaLnBrk="1" hangingPunct="1">
              <a:defRPr/>
            </a:pPr>
            <a:r>
              <a:rPr lang="es-MX" dirty="0" smtClean="0"/>
              <a:t>Key Bus </a:t>
            </a:r>
            <a:r>
              <a:rPr lang="es-MX" dirty="0" err="1" smtClean="0"/>
              <a:t>Voltages</a:t>
            </a:r>
            <a:endParaRPr lang="es-MX" dirty="0" smtClean="0"/>
          </a:p>
        </p:txBody>
      </p:sp>
      <p:grpSp>
        <p:nvGrpSpPr>
          <p:cNvPr id="156675" name="34 Grupo"/>
          <p:cNvGrpSpPr>
            <a:grpSpLocks/>
          </p:cNvGrpSpPr>
          <p:nvPr/>
        </p:nvGrpSpPr>
        <p:grpSpPr bwMode="auto">
          <a:xfrm>
            <a:off x="2500313" y="1285875"/>
            <a:ext cx="4500562" cy="5143500"/>
            <a:chOff x="2428860" y="1142984"/>
            <a:chExt cx="4500594" cy="5143536"/>
          </a:xfrm>
        </p:grpSpPr>
        <p:sp>
          <p:nvSpPr>
            <p:cNvPr id="3" name="2 Rectángulo"/>
            <p:cNvSpPr/>
            <p:nvPr/>
          </p:nvSpPr>
          <p:spPr bwMode="auto">
            <a:xfrm>
              <a:off x="2428860" y="1214423"/>
              <a:ext cx="4500594" cy="507209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4" name="3 Rectángulo"/>
            <p:cNvSpPr/>
            <p:nvPr/>
          </p:nvSpPr>
          <p:spPr bwMode="auto">
            <a:xfrm>
              <a:off x="2428860" y="2044690"/>
              <a:ext cx="1857388" cy="214315"/>
            </a:xfrm>
            <a:prstGeom prst="rect">
              <a:avLst/>
            </a:prstGeom>
            <a:blipFill>
              <a:blip r:embed="rId2" cstate="print"/>
              <a:tile tx="0" ty="0" sx="100000" sy="100000" flip="none" algn="tl"/>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5" name="4 Rectángulo"/>
            <p:cNvSpPr/>
            <p:nvPr/>
          </p:nvSpPr>
          <p:spPr bwMode="auto">
            <a:xfrm>
              <a:off x="2428860" y="2444743"/>
              <a:ext cx="1857388" cy="214315"/>
            </a:xfrm>
            <a:prstGeom prst="rect">
              <a:avLst/>
            </a:prstGeom>
            <a:blipFill>
              <a:blip r:embed="rId2" cstate="print"/>
              <a:tile tx="0" ty="0" sx="100000" sy="100000" flip="none" algn="tl"/>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6" name="5 Rectángulo"/>
            <p:cNvSpPr/>
            <p:nvPr/>
          </p:nvSpPr>
          <p:spPr bwMode="auto">
            <a:xfrm>
              <a:off x="2428860" y="2857496"/>
              <a:ext cx="1857388" cy="214315"/>
            </a:xfrm>
            <a:prstGeom prst="rect">
              <a:avLst/>
            </a:prstGeom>
            <a:blipFill>
              <a:blip r:embed="rId2" cstate="print"/>
              <a:tile tx="0" ty="0" sx="100000" sy="100000" flip="none" algn="tl"/>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7" name="6 Rectángulo"/>
            <p:cNvSpPr/>
            <p:nvPr/>
          </p:nvSpPr>
          <p:spPr bwMode="auto">
            <a:xfrm>
              <a:off x="2428860" y="3571876"/>
              <a:ext cx="1857388" cy="214315"/>
            </a:xfrm>
            <a:prstGeom prst="rect">
              <a:avLst/>
            </a:prstGeom>
            <a:blipFill>
              <a:blip r:embed="rId2" cstate="print"/>
              <a:tile tx="0" ty="0" sx="100000" sy="100000" flip="none" algn="tl"/>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8" name="7 Rectángulo"/>
            <p:cNvSpPr/>
            <p:nvPr/>
          </p:nvSpPr>
          <p:spPr bwMode="auto">
            <a:xfrm>
              <a:off x="2428860" y="4560896"/>
              <a:ext cx="1857388" cy="214313"/>
            </a:xfrm>
            <a:prstGeom prst="rect">
              <a:avLst/>
            </a:prstGeom>
            <a:blipFill>
              <a:blip r:embed="rId3" cstate="print"/>
              <a:tile tx="0" ty="0" sx="100000" sy="100000" flip="none" algn="tl"/>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9" name="8 Rectángulo"/>
            <p:cNvSpPr/>
            <p:nvPr/>
          </p:nvSpPr>
          <p:spPr bwMode="auto">
            <a:xfrm>
              <a:off x="2428860" y="4775209"/>
              <a:ext cx="1857388" cy="214315"/>
            </a:xfrm>
            <a:prstGeom prst="rect">
              <a:avLst/>
            </a:prstGeom>
            <a:blipFill>
              <a:blip r:embed="rId2" cstate="print"/>
              <a:tile tx="0" ty="0" sx="100000" sy="100000" flip="none" algn="tl"/>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1" name="10 Conector recto"/>
            <p:cNvCxnSpPr/>
            <p:nvPr/>
          </p:nvCxnSpPr>
          <p:spPr bwMode="auto">
            <a:xfrm>
              <a:off x="2428860" y="3286124"/>
              <a:ext cx="1871675" cy="1588"/>
            </a:xfrm>
            <a:prstGeom prst="line">
              <a:avLst/>
            </a:prstGeom>
            <a:ln w="19050">
              <a:solidFill>
                <a:srgbClr val="C00000"/>
              </a:solidFill>
              <a:prstDash val="dash"/>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 name="11 Conector recto"/>
            <p:cNvCxnSpPr/>
            <p:nvPr/>
          </p:nvCxnSpPr>
          <p:spPr bwMode="auto">
            <a:xfrm>
              <a:off x="2428860" y="4143380"/>
              <a:ext cx="18716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3" name="12 Conector recto"/>
            <p:cNvCxnSpPr/>
            <p:nvPr/>
          </p:nvCxnSpPr>
          <p:spPr bwMode="auto">
            <a:xfrm>
              <a:off x="2428860" y="5213362"/>
              <a:ext cx="18716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 name="13 Conector recto"/>
            <p:cNvCxnSpPr/>
            <p:nvPr/>
          </p:nvCxnSpPr>
          <p:spPr bwMode="auto">
            <a:xfrm>
              <a:off x="2428860" y="5429264"/>
              <a:ext cx="18716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 name="14 Conector recto"/>
            <p:cNvCxnSpPr/>
            <p:nvPr/>
          </p:nvCxnSpPr>
          <p:spPr bwMode="auto">
            <a:xfrm>
              <a:off x="2428860" y="5715016"/>
              <a:ext cx="18716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8" name="17 Cerrar llave"/>
            <p:cNvSpPr/>
            <p:nvPr/>
          </p:nvSpPr>
          <p:spPr bwMode="auto">
            <a:xfrm>
              <a:off x="4330699" y="2033578"/>
              <a:ext cx="214314" cy="1143008"/>
            </a:xfrm>
            <a:prstGeom prst="rightBrac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9" name="18 Cerrar llave"/>
            <p:cNvSpPr/>
            <p:nvPr/>
          </p:nvSpPr>
          <p:spPr bwMode="auto">
            <a:xfrm>
              <a:off x="4346574" y="4532321"/>
              <a:ext cx="214314" cy="468315"/>
            </a:xfrm>
            <a:prstGeom prst="rightBrac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20" name="19 Cerrar llave"/>
            <p:cNvSpPr/>
            <p:nvPr/>
          </p:nvSpPr>
          <p:spPr bwMode="auto">
            <a:xfrm>
              <a:off x="4616451" y="4506921"/>
              <a:ext cx="179388" cy="252414"/>
            </a:xfrm>
            <a:prstGeom prst="rightBrac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56716" name="20 CuadroTexto"/>
            <p:cNvSpPr txBox="1">
              <a:spLocks noChangeArrowheads="1"/>
            </p:cNvSpPr>
            <p:nvPr/>
          </p:nvSpPr>
          <p:spPr bwMode="auto">
            <a:xfrm>
              <a:off x="4500562" y="2468399"/>
              <a:ext cx="13573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BLV Regulation</a:t>
              </a:r>
            </a:p>
          </p:txBody>
        </p:sp>
        <p:sp>
          <p:nvSpPr>
            <p:cNvPr id="156717" name="21 CuadroTexto"/>
            <p:cNvSpPr txBox="1">
              <a:spLocks noChangeArrowheads="1"/>
            </p:cNvSpPr>
            <p:nvPr/>
          </p:nvSpPr>
          <p:spPr bwMode="auto">
            <a:xfrm>
              <a:off x="4500562" y="3254217"/>
              <a:ext cx="13573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Array voltage at EOL</a:t>
              </a:r>
            </a:p>
          </p:txBody>
        </p:sp>
        <p:sp>
          <p:nvSpPr>
            <p:cNvPr id="156718" name="23 CuadroTexto"/>
            <p:cNvSpPr txBox="1">
              <a:spLocks noChangeArrowheads="1"/>
            </p:cNvSpPr>
            <p:nvPr/>
          </p:nvSpPr>
          <p:spPr bwMode="auto">
            <a:xfrm>
              <a:off x="4500562" y="3550986"/>
              <a:ext cx="13573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BOC Regulation</a:t>
              </a:r>
            </a:p>
          </p:txBody>
        </p:sp>
        <p:sp>
          <p:nvSpPr>
            <p:cNvPr id="156719" name="24 CuadroTexto"/>
            <p:cNvSpPr txBox="1">
              <a:spLocks noChangeArrowheads="1"/>
            </p:cNvSpPr>
            <p:nvPr/>
          </p:nvSpPr>
          <p:spPr bwMode="auto">
            <a:xfrm>
              <a:off x="4500562" y="4012665"/>
              <a:ext cx="19288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MIN voltage at furthest load</a:t>
              </a:r>
            </a:p>
          </p:txBody>
        </p:sp>
        <p:sp>
          <p:nvSpPr>
            <p:cNvPr id="156720" name="25 CuadroTexto"/>
            <p:cNvSpPr txBox="1">
              <a:spLocks noChangeArrowheads="1"/>
            </p:cNvSpPr>
            <p:nvPr/>
          </p:nvSpPr>
          <p:spPr bwMode="auto">
            <a:xfrm>
              <a:off x="4786314" y="4336808"/>
              <a:ext cx="2143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HPAs turnoff</a:t>
              </a:r>
            </a:p>
            <a:p>
              <a:pPr eaLnBrk="1" hangingPunct="1"/>
              <a:r>
                <a:rPr lang="es-MX" sz="1000" b="0">
                  <a:solidFill>
                    <a:srgbClr val="000000"/>
                  </a:solidFill>
                </a:rPr>
                <a:t>Noncritical (payload) units turnoff</a:t>
              </a:r>
            </a:p>
          </p:txBody>
        </p:sp>
        <p:sp>
          <p:nvSpPr>
            <p:cNvPr id="156721" name="26 CuadroTexto"/>
            <p:cNvSpPr txBox="1">
              <a:spLocks noChangeArrowheads="1"/>
            </p:cNvSpPr>
            <p:nvPr/>
          </p:nvSpPr>
          <p:spPr bwMode="auto">
            <a:xfrm>
              <a:off x="4786314" y="4714884"/>
              <a:ext cx="2143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Critical Units (A) maintain T&amp;C function:  ESA, IRU, MWA</a:t>
              </a:r>
            </a:p>
          </p:txBody>
        </p:sp>
        <p:sp>
          <p:nvSpPr>
            <p:cNvPr id="156722" name="27 CuadroTexto"/>
            <p:cNvSpPr txBox="1">
              <a:spLocks noChangeArrowheads="1"/>
            </p:cNvSpPr>
            <p:nvPr/>
          </p:nvSpPr>
          <p:spPr bwMode="auto">
            <a:xfrm>
              <a:off x="4429124" y="5045507"/>
              <a:ext cx="2143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Critical Units (B) maintain T&amp;C function: T&amp;C power electronics</a:t>
              </a:r>
            </a:p>
          </p:txBody>
        </p:sp>
        <p:sp>
          <p:nvSpPr>
            <p:cNvPr id="156723" name="28 CuadroTexto"/>
            <p:cNvSpPr txBox="1">
              <a:spLocks noChangeArrowheads="1"/>
            </p:cNvSpPr>
            <p:nvPr/>
          </p:nvSpPr>
          <p:spPr bwMode="auto">
            <a:xfrm>
              <a:off x="4429124" y="5397357"/>
              <a:ext cx="2143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Minimum battery voltage</a:t>
              </a:r>
            </a:p>
          </p:txBody>
        </p:sp>
        <p:sp>
          <p:nvSpPr>
            <p:cNvPr id="156724" name="29 CuadroTexto"/>
            <p:cNvSpPr txBox="1">
              <a:spLocks noChangeArrowheads="1"/>
            </p:cNvSpPr>
            <p:nvPr/>
          </p:nvSpPr>
          <p:spPr bwMode="auto">
            <a:xfrm>
              <a:off x="4429124" y="5600658"/>
              <a:ext cx="2143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SCP (Except motor stepping) functions</a:t>
              </a:r>
            </a:p>
          </p:txBody>
        </p:sp>
        <p:sp useBgFill="1">
          <p:nvSpPr>
            <p:cNvPr id="156725" name="30 CuadroTexto"/>
            <p:cNvSpPr txBox="1">
              <a:spLocks noChangeArrowheads="1"/>
            </p:cNvSpPr>
            <p:nvPr/>
          </p:nvSpPr>
          <p:spPr bwMode="auto">
            <a:xfrm>
              <a:off x="4000496" y="1142984"/>
              <a:ext cx="2916000" cy="1538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Units Survive for 1 Min</a:t>
              </a:r>
            </a:p>
          </p:txBody>
        </p:sp>
      </p:grpSp>
      <p:sp>
        <p:nvSpPr>
          <p:cNvPr id="156676" name="31 CuadroTexto"/>
          <p:cNvSpPr txBox="1">
            <a:spLocks noChangeArrowheads="1"/>
          </p:cNvSpPr>
          <p:nvPr/>
        </p:nvSpPr>
        <p:spPr bwMode="auto">
          <a:xfrm rot="-5400000">
            <a:off x="1127125" y="3984625"/>
            <a:ext cx="13573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VOLTAGE</a:t>
            </a:r>
          </a:p>
        </p:txBody>
      </p:sp>
      <p:graphicFrame>
        <p:nvGraphicFramePr>
          <p:cNvPr id="34" name="33 Tabla"/>
          <p:cNvGraphicFramePr>
            <a:graphicFrameLocks noGrp="1"/>
          </p:cNvGraphicFramePr>
          <p:nvPr/>
        </p:nvGraphicFramePr>
        <p:xfrm>
          <a:off x="1928813" y="1397000"/>
          <a:ext cx="571500" cy="5032375"/>
        </p:xfrm>
        <a:graphic>
          <a:graphicData uri="http://schemas.openxmlformats.org/drawingml/2006/table">
            <a:tbl>
              <a:tblPr firstRow="1" bandRow="1">
                <a:tableStyleId>{2D5ABB26-0587-4C30-8999-92F81FD0307C}</a:tableStyleId>
              </a:tblPr>
              <a:tblGrid>
                <a:gridCol w="571500"/>
              </a:tblGrid>
              <a:tr h="218799">
                <a:tc>
                  <a:txBody>
                    <a:bodyPr/>
                    <a:lstStyle/>
                    <a:p>
                      <a:r>
                        <a:rPr lang="es-MX" sz="1000" dirty="0" smtClean="0">
                          <a:solidFill>
                            <a:srgbClr val="000000"/>
                          </a:solidFill>
                        </a:rPr>
                        <a:t>65.00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52.90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52.50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52.40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52.00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51.90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51.50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51.40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51.00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50.90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50.65</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50.35</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50.00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49.85</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49.50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47.36</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46.00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43.00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40.00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31.00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24.00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20.00</a:t>
                      </a:r>
                      <a:endParaRPr lang="es-MX" sz="1000" dirty="0">
                        <a:solidFill>
                          <a:srgbClr val="000000"/>
                        </a:solidFill>
                      </a:endParaRPr>
                    </a:p>
                  </a:txBody>
                  <a:tcPr marL="91439" marR="91439" marT="0" marB="0"/>
                </a:tc>
              </a:tr>
              <a:tr h="218799">
                <a:tc>
                  <a:txBody>
                    <a:bodyPr/>
                    <a:lstStyle/>
                    <a:p>
                      <a:r>
                        <a:rPr lang="es-MX" sz="1000" dirty="0" smtClean="0">
                          <a:solidFill>
                            <a:srgbClr val="000000"/>
                          </a:solidFill>
                        </a:rPr>
                        <a:t>19.00</a:t>
                      </a:r>
                      <a:endParaRPr lang="es-MX" sz="1000" dirty="0">
                        <a:solidFill>
                          <a:srgbClr val="000000"/>
                        </a:solidFill>
                      </a:endParaRPr>
                    </a:p>
                  </a:txBody>
                  <a:tcPr marL="91439" marR="91439" marT="0" marB="0"/>
                </a:tc>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741362"/>
          </a:xfrm>
        </p:spPr>
        <p:txBody>
          <a:bodyPr/>
          <a:lstStyle/>
          <a:p>
            <a:pPr eaLnBrk="1" hangingPunct="1">
              <a:defRPr/>
            </a:pPr>
            <a:r>
              <a:rPr lang="es-MX" dirty="0" err="1" smtClean="0"/>
              <a:t>On</a:t>
            </a:r>
            <a:r>
              <a:rPr lang="es-MX" dirty="0" smtClean="0"/>
              <a:t> </a:t>
            </a:r>
            <a:r>
              <a:rPr lang="es-MX" dirty="0" err="1" smtClean="0"/>
              <a:t>station</a:t>
            </a:r>
            <a:r>
              <a:rPr lang="es-MX" dirty="0" smtClean="0"/>
              <a:t> </a:t>
            </a:r>
            <a:r>
              <a:rPr lang="es-MX" dirty="0" err="1" smtClean="0"/>
              <a:t>end</a:t>
            </a:r>
            <a:r>
              <a:rPr lang="es-MX" dirty="0" smtClean="0"/>
              <a:t> of </a:t>
            </a:r>
            <a:r>
              <a:rPr lang="es-MX" dirty="0" err="1" smtClean="0"/>
              <a:t>life</a:t>
            </a:r>
            <a:r>
              <a:rPr lang="es-MX" dirty="0" smtClean="0"/>
              <a:t> </a:t>
            </a:r>
            <a:r>
              <a:rPr lang="es-MX" dirty="0" err="1" smtClean="0"/>
              <a:t>power</a:t>
            </a:r>
            <a:r>
              <a:rPr lang="es-MX" dirty="0" smtClean="0"/>
              <a:t> </a:t>
            </a:r>
            <a:r>
              <a:rPr lang="es-MX" dirty="0" err="1" smtClean="0"/>
              <a:t>budget</a:t>
            </a:r>
            <a:endParaRPr lang="es-MX" dirty="0" smtClean="0"/>
          </a:p>
        </p:txBody>
      </p:sp>
      <p:graphicFrame>
        <p:nvGraphicFramePr>
          <p:cNvPr id="3" name="3 Marcador de contenido"/>
          <p:cNvGraphicFramePr>
            <a:graphicFrameLocks/>
          </p:cNvGraphicFramePr>
          <p:nvPr/>
        </p:nvGraphicFramePr>
        <p:xfrm>
          <a:off x="1214438" y="1963738"/>
          <a:ext cx="7000875" cy="2465387"/>
        </p:xfrm>
        <a:graphic>
          <a:graphicData uri="http://schemas.openxmlformats.org/drawingml/2006/table">
            <a:tbl>
              <a:tblPr firstRow="1" bandCol="1">
                <a:tableStyleId>{72833802-FEF1-4C79-8D5D-14CF1EAF98D9}</a:tableStyleId>
              </a:tblPr>
              <a:tblGrid>
                <a:gridCol w="2714625"/>
                <a:gridCol w="925965"/>
                <a:gridCol w="502785"/>
                <a:gridCol w="988546"/>
                <a:gridCol w="440204"/>
                <a:gridCol w="1018472"/>
                <a:gridCol w="410278"/>
              </a:tblGrid>
              <a:tr h="285789">
                <a:tc>
                  <a:txBody>
                    <a:bodyPr/>
                    <a:lstStyle/>
                    <a:p>
                      <a:pPr algn="ctr"/>
                      <a:r>
                        <a:rPr lang="es-MX" sz="1300" dirty="0" err="1" smtClean="0">
                          <a:solidFill>
                            <a:srgbClr val="FBFBFB"/>
                          </a:solidFill>
                        </a:rPr>
                        <a:t>Item</a:t>
                      </a:r>
                      <a:endParaRPr lang="es-MX" sz="1300" dirty="0">
                        <a:solidFill>
                          <a:srgbClr val="FBFBFB"/>
                        </a:solidFill>
                      </a:endParaRPr>
                    </a:p>
                  </a:txBody>
                  <a:tcPr marL="89999" marR="89999" marT="0" marB="0" anchor="ctr">
                    <a:lnL w="12700" cap="flat" cmpd="sng" algn="ctr">
                      <a:solidFill>
                        <a:schemeClr val="accent6"/>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tcPr>
                </a:tc>
                <a:tc gridSpan="2">
                  <a:txBody>
                    <a:bodyPr/>
                    <a:lstStyle/>
                    <a:p>
                      <a:pPr algn="ctr"/>
                      <a:r>
                        <a:rPr lang="es-MX" sz="1300" dirty="0" smtClean="0">
                          <a:solidFill>
                            <a:srgbClr val="FBFBFB"/>
                          </a:solidFill>
                        </a:rPr>
                        <a:t>Jun. </a:t>
                      </a:r>
                      <a:r>
                        <a:rPr lang="es-MX" sz="1300" dirty="0" err="1" smtClean="0">
                          <a:solidFill>
                            <a:srgbClr val="FBFBFB"/>
                          </a:solidFill>
                        </a:rPr>
                        <a:t>Solstice</a:t>
                      </a:r>
                      <a:endParaRPr lang="es-MX" sz="1300" dirty="0">
                        <a:solidFill>
                          <a:srgbClr val="FBFBFB"/>
                        </a:solidFill>
                      </a:endParaRPr>
                    </a:p>
                  </a:txBody>
                  <a:tcPr marL="89999" marR="89999"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tcPr>
                </a:tc>
                <a:tc hMerge="1">
                  <a:txBody>
                    <a:bodyPr/>
                    <a:lstStyle/>
                    <a:p>
                      <a:endParaRPr lang="es-MX"/>
                    </a:p>
                  </a:txBody>
                  <a:tcPr/>
                </a:tc>
                <a:tc gridSpan="2">
                  <a:txBody>
                    <a:bodyPr/>
                    <a:lstStyle/>
                    <a:p>
                      <a:pPr algn="ctr"/>
                      <a:r>
                        <a:rPr lang="es-MX" sz="1300" dirty="0" smtClean="0">
                          <a:solidFill>
                            <a:srgbClr val="FBFBFB"/>
                          </a:solidFill>
                        </a:rPr>
                        <a:t>Sep. </a:t>
                      </a:r>
                      <a:r>
                        <a:rPr lang="es-MX" sz="1300" dirty="0" err="1" smtClean="0">
                          <a:solidFill>
                            <a:srgbClr val="FBFBFB"/>
                          </a:solidFill>
                        </a:rPr>
                        <a:t>Equinox</a:t>
                      </a:r>
                      <a:endParaRPr lang="es-MX" sz="1300" dirty="0" smtClean="0">
                        <a:solidFill>
                          <a:srgbClr val="FBFBFB"/>
                        </a:solidFill>
                      </a:endParaRPr>
                    </a:p>
                  </a:txBody>
                  <a:tcPr marL="89999" marR="89999"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tcPr>
                </a:tc>
                <a:tc hMerge="1">
                  <a:txBody>
                    <a:bodyPr/>
                    <a:lstStyle/>
                    <a:p>
                      <a:endParaRPr lang="es-MX"/>
                    </a:p>
                  </a:txBody>
                  <a:tcPr/>
                </a:tc>
                <a:tc gridSpan="2">
                  <a:txBody>
                    <a:bodyPr/>
                    <a:lstStyle/>
                    <a:p>
                      <a:pPr algn="ctr"/>
                      <a:r>
                        <a:rPr lang="es-MX" sz="1300" dirty="0" smtClean="0">
                          <a:solidFill>
                            <a:srgbClr val="FBFBFB"/>
                          </a:solidFill>
                        </a:rPr>
                        <a:t>Eclipse</a:t>
                      </a:r>
                      <a:endParaRPr lang="es-MX" sz="1300" dirty="0">
                        <a:solidFill>
                          <a:srgbClr val="FBFBFB"/>
                        </a:solidFill>
                      </a:endParaRPr>
                    </a:p>
                  </a:txBody>
                  <a:tcPr marL="89999" marR="89999"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tcPr>
                </a:tc>
                <a:tc hMerge="1">
                  <a:txBody>
                    <a:bodyPr/>
                    <a:lstStyle/>
                    <a:p>
                      <a:endParaRPr lang="es-MX"/>
                    </a:p>
                  </a:txBody>
                  <a:tcPr/>
                </a:tc>
              </a:tr>
              <a:tr h="198145">
                <a:tc gridSpan="7">
                  <a:txBody>
                    <a:bodyPr/>
                    <a:lstStyle/>
                    <a:p>
                      <a:pPr algn="ctr"/>
                      <a:r>
                        <a:rPr lang="es-MX" sz="1300" dirty="0" smtClean="0">
                          <a:solidFill>
                            <a:srgbClr val="000090"/>
                          </a:solidFill>
                        </a:rPr>
                        <a:t>a) </a:t>
                      </a:r>
                      <a:r>
                        <a:rPr lang="es-MX" sz="1300" dirty="0" err="1" smtClean="0">
                          <a:solidFill>
                            <a:srgbClr val="000090"/>
                          </a:solidFill>
                        </a:rPr>
                        <a:t>Payload</a:t>
                      </a:r>
                      <a:endParaRPr lang="es-MX" sz="1300" dirty="0">
                        <a:solidFill>
                          <a:srgbClr val="000090"/>
                        </a:solidFill>
                      </a:endParaRPr>
                    </a:p>
                  </a:txBody>
                  <a:tcPr marL="89999" marR="89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r>
              <a:tr h="198145">
                <a:tc>
                  <a:txBody>
                    <a:bodyPr/>
                    <a:lstStyle/>
                    <a:p>
                      <a:r>
                        <a:rPr lang="es-MX" sz="1300" dirty="0" err="1" smtClean="0">
                          <a:solidFill>
                            <a:srgbClr val="000090"/>
                          </a:solidFill>
                        </a:rPr>
                        <a:t>Repeater</a:t>
                      </a:r>
                      <a:endParaRPr lang="es-MX" sz="1300" dirty="0">
                        <a:solidFill>
                          <a:srgbClr val="000090"/>
                        </a:solidFill>
                      </a:endParaRPr>
                    </a:p>
                  </a:txBody>
                  <a:tcPr marL="89999" marR="89999" marT="0" marB="0" anchor="ctr">
                    <a:lnT w="12700" cap="flat" cmpd="sng" algn="ctr">
                      <a:solidFill>
                        <a:schemeClr val="accent6"/>
                      </a:solidFill>
                      <a:prstDash val="solid"/>
                      <a:round/>
                      <a:headEnd type="none" w="med" len="med"/>
                      <a:tailEnd type="none" w="med" len="med"/>
                    </a:lnT>
                  </a:tcPr>
                </a:tc>
                <a:tc>
                  <a:txBody>
                    <a:bodyPr/>
                    <a:lstStyle/>
                    <a:p>
                      <a:pPr algn="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lnT w="12700" cap="flat" cmpd="sng" algn="ctr">
                      <a:solidFill>
                        <a:schemeClr val="accent6"/>
                      </a:solidFill>
                      <a:prstDash val="solid"/>
                      <a:round/>
                      <a:headEnd type="none" w="med" len="med"/>
                      <a:tailEnd type="none" w="med" len="med"/>
                    </a:lnT>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lnT w="12700" cap="flat" cmpd="sng" algn="ctr">
                      <a:solidFill>
                        <a:schemeClr val="accent6"/>
                      </a:solidFill>
                      <a:prstDash val="solid"/>
                      <a:round/>
                      <a:headEnd type="none" w="med" len="med"/>
                      <a:tailEnd type="none" w="med" len="med"/>
                    </a:lnT>
                  </a:tcPr>
                </a:tc>
                <a:tc>
                  <a:txBody>
                    <a:bodyPr/>
                    <a:lstStyle/>
                    <a:p>
                      <a:pPr algn="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lnT w="12700" cap="flat" cmpd="sng" algn="ctr">
                      <a:solidFill>
                        <a:schemeClr val="accent6"/>
                      </a:solidFill>
                      <a:prstDash val="solid"/>
                      <a:round/>
                      <a:headEnd type="none" w="med" len="med"/>
                      <a:tailEnd type="none" w="med" len="med"/>
                    </a:lnT>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lnT w="12700" cap="flat" cmpd="sng" algn="ctr">
                      <a:solidFill>
                        <a:schemeClr val="accent6"/>
                      </a:solidFill>
                      <a:prstDash val="solid"/>
                      <a:round/>
                      <a:headEnd type="none" w="med" len="med"/>
                      <a:tailEnd type="none" w="med" len="med"/>
                    </a:lnT>
                  </a:tcPr>
                </a:tc>
                <a:tc>
                  <a:txBody>
                    <a:bodyPr/>
                    <a:lstStyle/>
                    <a:p>
                      <a:pPr algn="ct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lnT w="12700" cap="flat" cmpd="sng" algn="ctr">
                      <a:solidFill>
                        <a:schemeClr val="accent6"/>
                      </a:solidFill>
                      <a:prstDash val="solid"/>
                      <a:round/>
                      <a:headEnd type="none" w="med" len="med"/>
                      <a:tailEnd type="none" w="med" len="med"/>
                    </a:lnT>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lnT w="12700" cap="flat" cmpd="sng" algn="ctr">
                      <a:solidFill>
                        <a:schemeClr val="accent6"/>
                      </a:solidFill>
                      <a:prstDash val="solid"/>
                      <a:round/>
                      <a:headEnd type="none" w="med" len="med"/>
                      <a:tailEnd type="none" w="med" len="med"/>
                    </a:lnT>
                  </a:tcPr>
                </a:tc>
              </a:tr>
              <a:tr h="198145">
                <a:tc>
                  <a:txBody>
                    <a:bodyPr/>
                    <a:lstStyle/>
                    <a:p>
                      <a:pPr lvl="1"/>
                      <a:r>
                        <a:rPr lang="es-MX" sz="1300" dirty="0" smtClean="0">
                          <a:solidFill>
                            <a:srgbClr val="000090"/>
                          </a:solidFill>
                        </a:rPr>
                        <a:t>C-band</a:t>
                      </a:r>
                      <a:endParaRPr lang="es-MX" sz="1300" dirty="0">
                        <a:solidFill>
                          <a:srgbClr val="000090"/>
                        </a:solidFill>
                      </a:endParaRPr>
                    </a:p>
                  </a:txBody>
                  <a:tcPr marL="89999" marR="89999" marT="0" marB="0" anchor="ctr"/>
                </a:tc>
                <a:tc>
                  <a:txBody>
                    <a:bodyPr/>
                    <a:lstStyle/>
                    <a:p>
                      <a:pPr algn="r"/>
                      <a:r>
                        <a:rPr lang="es-MX" sz="1300" dirty="0" smtClean="0">
                          <a:solidFill>
                            <a:srgbClr val="000000"/>
                          </a:solidFill>
                        </a:rPr>
                        <a:t>656</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656</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656</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r>
              <a:tr h="198145">
                <a:tc>
                  <a:txBody>
                    <a:bodyPr/>
                    <a:lstStyle/>
                    <a:p>
                      <a:pPr lvl="1"/>
                      <a:r>
                        <a:rPr lang="es-MX" sz="1300" dirty="0" err="1" smtClean="0">
                          <a:solidFill>
                            <a:srgbClr val="000090"/>
                          </a:solidFill>
                        </a:rPr>
                        <a:t>Ku</a:t>
                      </a:r>
                      <a:r>
                        <a:rPr lang="es-MX" sz="1300" dirty="0" smtClean="0">
                          <a:solidFill>
                            <a:srgbClr val="000090"/>
                          </a:solidFill>
                        </a:rPr>
                        <a:t>-Band</a:t>
                      </a:r>
                      <a:endParaRPr lang="es-MX" sz="1300" dirty="0">
                        <a:solidFill>
                          <a:srgbClr val="000090"/>
                        </a:solidFill>
                      </a:endParaRPr>
                    </a:p>
                  </a:txBody>
                  <a:tcPr marL="89999" marR="89999" marT="0" marB="0" anchor="ctr"/>
                </a:tc>
                <a:tc>
                  <a:txBody>
                    <a:bodyPr/>
                    <a:lstStyle/>
                    <a:p>
                      <a:pPr algn="r"/>
                      <a:r>
                        <a:rPr lang="es-MX" sz="1300" dirty="0" smtClean="0">
                          <a:solidFill>
                            <a:srgbClr val="000000"/>
                          </a:solidFill>
                        </a:rPr>
                        <a:t>1370</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1370</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1356</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r>
              <a:tr h="198145">
                <a:tc>
                  <a:txBody>
                    <a:bodyPr/>
                    <a:lstStyle/>
                    <a:p>
                      <a:pPr lvl="1"/>
                      <a:r>
                        <a:rPr lang="es-MX" sz="1300" dirty="0" smtClean="0">
                          <a:solidFill>
                            <a:srgbClr val="000090"/>
                          </a:solidFill>
                        </a:rPr>
                        <a:t>L-Band</a:t>
                      </a:r>
                      <a:endParaRPr lang="es-MX" sz="1300" dirty="0">
                        <a:solidFill>
                          <a:srgbClr val="000090"/>
                        </a:solidFill>
                      </a:endParaRPr>
                    </a:p>
                  </a:txBody>
                  <a:tcPr marL="89999" marR="89999" marT="0" marB="0" anchor="ctr"/>
                </a:tc>
                <a:tc>
                  <a:txBody>
                    <a:bodyPr/>
                    <a:lstStyle/>
                    <a:p>
                      <a:pPr algn="r"/>
                      <a:r>
                        <a:rPr lang="es-MX" sz="1300" dirty="0" smtClean="0">
                          <a:solidFill>
                            <a:srgbClr val="000000"/>
                          </a:solidFill>
                        </a:rPr>
                        <a:t>421</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421</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421</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r>
              <a:tr h="198145">
                <a:tc>
                  <a:txBody>
                    <a:bodyPr/>
                    <a:lstStyle/>
                    <a:p>
                      <a:r>
                        <a:rPr lang="es-MX" sz="1300" dirty="0" smtClean="0">
                          <a:solidFill>
                            <a:srgbClr val="000090"/>
                          </a:solidFill>
                        </a:rPr>
                        <a:t>T&amp;C</a:t>
                      </a:r>
                      <a:endParaRPr lang="es-MX" sz="1300" dirty="0">
                        <a:solidFill>
                          <a:srgbClr val="000090"/>
                        </a:solidFill>
                      </a:endParaRPr>
                    </a:p>
                  </a:txBody>
                  <a:tcPr marL="89999" marR="89999" marT="0" marB="0" anchor="ctr"/>
                </a:tc>
                <a:tc>
                  <a:txBody>
                    <a:bodyPr/>
                    <a:lstStyle/>
                    <a:p>
                      <a:pPr algn="r"/>
                      <a:r>
                        <a:rPr lang="es-MX" sz="1300" dirty="0" smtClean="0">
                          <a:solidFill>
                            <a:srgbClr val="000000"/>
                          </a:solidFill>
                        </a:rPr>
                        <a:t>54</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54</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54</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r>
              <a:tr h="198145">
                <a:tc>
                  <a:txBody>
                    <a:bodyPr/>
                    <a:lstStyle/>
                    <a:p>
                      <a:r>
                        <a:rPr lang="es-MX" sz="1300" dirty="0" err="1" smtClean="0">
                          <a:solidFill>
                            <a:srgbClr val="000090"/>
                          </a:solidFill>
                        </a:rPr>
                        <a:t>Attitude</a:t>
                      </a:r>
                      <a:r>
                        <a:rPr lang="es-MX" sz="1300" dirty="0" smtClean="0">
                          <a:solidFill>
                            <a:srgbClr val="000090"/>
                          </a:solidFill>
                        </a:rPr>
                        <a:t> control</a:t>
                      </a:r>
                      <a:endParaRPr lang="es-MX" sz="1300" dirty="0">
                        <a:solidFill>
                          <a:srgbClr val="000090"/>
                        </a:solidFill>
                      </a:endParaRPr>
                    </a:p>
                  </a:txBody>
                  <a:tcPr marL="89999" marR="89999" marT="0" marB="0" anchor="ctr"/>
                </a:tc>
                <a:tc>
                  <a:txBody>
                    <a:bodyPr/>
                    <a:lstStyle/>
                    <a:p>
                      <a:pPr algn="r"/>
                      <a:r>
                        <a:rPr lang="es-MX" sz="1300" dirty="0" smtClean="0">
                          <a:solidFill>
                            <a:srgbClr val="000000"/>
                          </a:solidFill>
                        </a:rPr>
                        <a:t>46</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46</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46</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r>
              <a:tr h="198145">
                <a:tc>
                  <a:txBody>
                    <a:bodyPr/>
                    <a:lstStyle/>
                    <a:p>
                      <a:r>
                        <a:rPr lang="es-MX" sz="1300" dirty="0" err="1" smtClean="0">
                          <a:solidFill>
                            <a:srgbClr val="000090"/>
                          </a:solidFill>
                        </a:rPr>
                        <a:t>Thermal</a:t>
                      </a:r>
                      <a:endParaRPr lang="es-MX" sz="1300" dirty="0">
                        <a:solidFill>
                          <a:srgbClr val="000090"/>
                        </a:solidFill>
                      </a:endParaRPr>
                    </a:p>
                  </a:txBody>
                  <a:tcPr marL="89999" marR="89999" marT="0" marB="0" anchor="ctr"/>
                </a:tc>
                <a:tc>
                  <a:txBody>
                    <a:bodyPr/>
                    <a:lstStyle/>
                    <a:p>
                      <a:pPr algn="r"/>
                      <a:r>
                        <a:rPr lang="es-MX" sz="1300" dirty="0" smtClean="0">
                          <a:solidFill>
                            <a:srgbClr val="000000"/>
                          </a:solidFill>
                        </a:rPr>
                        <a:t>226</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254</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194</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r>
              <a:tr h="198145">
                <a:tc>
                  <a:txBody>
                    <a:bodyPr/>
                    <a:lstStyle/>
                    <a:p>
                      <a:r>
                        <a:rPr lang="es-MX" sz="1300" dirty="0" err="1" smtClean="0">
                          <a:solidFill>
                            <a:srgbClr val="000090"/>
                          </a:solidFill>
                        </a:rPr>
                        <a:t>Power</a:t>
                      </a:r>
                      <a:r>
                        <a:rPr lang="es-MX" sz="1300" dirty="0" smtClean="0">
                          <a:solidFill>
                            <a:srgbClr val="000090"/>
                          </a:solidFill>
                        </a:rPr>
                        <a:t> </a:t>
                      </a:r>
                      <a:r>
                        <a:rPr lang="es-MX" sz="1300" dirty="0" err="1" smtClean="0">
                          <a:solidFill>
                            <a:srgbClr val="000090"/>
                          </a:solidFill>
                        </a:rPr>
                        <a:t>electronics</a:t>
                      </a:r>
                      <a:endParaRPr lang="es-MX" sz="1300" dirty="0">
                        <a:solidFill>
                          <a:srgbClr val="000090"/>
                        </a:solidFill>
                      </a:endParaRPr>
                    </a:p>
                  </a:txBody>
                  <a:tcPr marL="89999" marR="89999" marT="0" marB="0" anchor="ctr"/>
                </a:tc>
                <a:tc>
                  <a:txBody>
                    <a:bodyPr/>
                    <a:lstStyle/>
                    <a:p>
                      <a:pPr algn="r"/>
                      <a:r>
                        <a:rPr lang="es-MX" sz="1300" dirty="0" smtClean="0">
                          <a:solidFill>
                            <a:srgbClr val="000000"/>
                          </a:solidFill>
                        </a:rPr>
                        <a:t>59</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68</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38</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r>
              <a:tr h="198145">
                <a:tc>
                  <a:txBody>
                    <a:bodyPr/>
                    <a:lstStyle/>
                    <a:p>
                      <a:r>
                        <a:rPr lang="es-MX" sz="1300" dirty="0" err="1" smtClean="0">
                          <a:solidFill>
                            <a:srgbClr val="000090"/>
                          </a:solidFill>
                        </a:rPr>
                        <a:t>Battery</a:t>
                      </a:r>
                      <a:r>
                        <a:rPr lang="es-MX" sz="1300" dirty="0" smtClean="0">
                          <a:solidFill>
                            <a:srgbClr val="000090"/>
                          </a:solidFill>
                        </a:rPr>
                        <a:t> </a:t>
                      </a:r>
                      <a:r>
                        <a:rPr lang="es-MX" sz="1300" dirty="0" err="1" smtClean="0">
                          <a:solidFill>
                            <a:srgbClr val="000090"/>
                          </a:solidFill>
                        </a:rPr>
                        <a:t>charge</a:t>
                      </a:r>
                      <a:endParaRPr lang="es-MX" sz="1300" dirty="0">
                        <a:solidFill>
                          <a:srgbClr val="000090"/>
                        </a:solidFill>
                      </a:endParaRPr>
                    </a:p>
                  </a:txBody>
                  <a:tcPr marL="89999" marR="89999" marT="0" marB="0" anchor="ctr"/>
                </a:tc>
                <a:tc>
                  <a:txBody>
                    <a:bodyPr/>
                    <a:lstStyle/>
                    <a:p>
                      <a:pPr algn="r"/>
                      <a:r>
                        <a:rPr lang="es-MX" sz="1300" dirty="0" smtClean="0">
                          <a:solidFill>
                            <a:srgbClr val="000000"/>
                          </a:solidFill>
                        </a:rPr>
                        <a:t>32</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324</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r>
              <a:tr h="198145">
                <a:tc>
                  <a:txBody>
                    <a:bodyPr/>
                    <a:lstStyle/>
                    <a:p>
                      <a:pPr lvl="1"/>
                      <a:r>
                        <a:rPr lang="es-MX" sz="1300" dirty="0" smtClean="0">
                          <a:solidFill>
                            <a:srgbClr val="000090"/>
                          </a:solidFill>
                        </a:rPr>
                        <a:t>Total </a:t>
                      </a:r>
                      <a:r>
                        <a:rPr lang="es-MX" sz="1300" dirty="0" err="1" smtClean="0">
                          <a:solidFill>
                            <a:srgbClr val="000090"/>
                          </a:solidFill>
                        </a:rPr>
                        <a:t>loads</a:t>
                      </a:r>
                      <a:r>
                        <a:rPr lang="es-MX" sz="1300" baseline="0" dirty="0" smtClean="0">
                          <a:solidFill>
                            <a:srgbClr val="000090"/>
                          </a:solidFill>
                        </a:rPr>
                        <a:t> (at 49.85 V)</a:t>
                      </a:r>
                      <a:endParaRPr lang="es-MX" sz="1300" dirty="0">
                        <a:solidFill>
                          <a:srgbClr val="000090"/>
                        </a:solidFill>
                      </a:endParaRPr>
                    </a:p>
                  </a:txBody>
                  <a:tcPr marL="89999" marR="89999" marT="0" marB="0" anchor="ctr"/>
                </a:tc>
                <a:tc>
                  <a:txBody>
                    <a:bodyPr/>
                    <a:lstStyle/>
                    <a:p>
                      <a:pPr algn="r"/>
                      <a:r>
                        <a:rPr lang="es-MX" sz="1300" dirty="0" smtClean="0">
                          <a:solidFill>
                            <a:srgbClr val="000000"/>
                          </a:solidFill>
                        </a:rPr>
                        <a:t>2865</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3194</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c>
                  <a:txBody>
                    <a:bodyPr/>
                    <a:lstStyle/>
                    <a:p>
                      <a:pPr algn="r"/>
                      <a:r>
                        <a:rPr lang="es-MX" sz="1300" dirty="0" smtClean="0">
                          <a:solidFill>
                            <a:srgbClr val="000000"/>
                          </a:solidFill>
                        </a:rPr>
                        <a:t>2765</a:t>
                      </a:r>
                      <a:endParaRPr lang="es-MX" sz="1300" dirty="0">
                        <a:solidFill>
                          <a:srgbClr val="000000"/>
                        </a:solidFill>
                      </a:endParaRPr>
                    </a:p>
                  </a:txBody>
                  <a:tcPr marL="89999" marR="89999" marT="0" marB="0" anchor="ctr">
                    <a:lnR w="12700" cap="flat" cmpd="sng" algn="ctr">
                      <a:solidFill>
                        <a:srgbClr val="FFFFFF"/>
                      </a:solidFill>
                      <a:prstDash val="solid"/>
                      <a:round/>
                      <a:headEnd type="none" w="med" len="med"/>
                      <a:tailEnd type="none" w="med" len="med"/>
                    </a:lnR>
                  </a:tcPr>
                </a:tc>
                <a:tc>
                  <a:txBody>
                    <a:bodyPr/>
                    <a:lstStyle/>
                    <a:p>
                      <a:pPr algn="ctr"/>
                      <a:endParaRPr lang="es-MX" sz="1300" dirty="0">
                        <a:solidFill>
                          <a:srgbClr val="000000"/>
                        </a:solidFill>
                      </a:endParaRPr>
                    </a:p>
                  </a:txBody>
                  <a:tcPr marL="89999" marR="89999" marT="0" marB="0" anchor="ctr">
                    <a:lnL w="12700" cap="flat" cmpd="sng" algn="ctr">
                      <a:solidFill>
                        <a:srgbClr val="FFFFFF"/>
                      </a:solidFill>
                      <a:prstDash val="solid"/>
                      <a:round/>
                      <a:headEnd type="none" w="med" len="med"/>
                      <a:tailEnd type="none" w="med" len="med"/>
                    </a:lnL>
                  </a:tcPr>
                </a:tc>
              </a:tr>
            </a:tbl>
          </a:graphicData>
        </a:graphic>
      </p:graphicFrame>
      <p:cxnSp>
        <p:nvCxnSpPr>
          <p:cNvPr id="4" name="3 Conector recto"/>
          <p:cNvCxnSpPr/>
          <p:nvPr/>
        </p:nvCxnSpPr>
        <p:spPr bwMode="auto">
          <a:xfrm>
            <a:off x="4286250" y="4225925"/>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 name="4 Conector recto"/>
          <p:cNvCxnSpPr/>
          <p:nvPr/>
        </p:nvCxnSpPr>
        <p:spPr bwMode="auto">
          <a:xfrm>
            <a:off x="5715000" y="4225925"/>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6" name="5 Conector recto"/>
          <p:cNvCxnSpPr/>
          <p:nvPr/>
        </p:nvCxnSpPr>
        <p:spPr bwMode="auto">
          <a:xfrm>
            <a:off x="7143750" y="4227513"/>
            <a:ext cx="71437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3 Marcador de contenido"/>
          <p:cNvGraphicFramePr>
            <a:graphicFrameLocks/>
          </p:cNvGraphicFramePr>
          <p:nvPr/>
        </p:nvGraphicFramePr>
        <p:xfrm>
          <a:off x="957263" y="654050"/>
          <a:ext cx="7429500" cy="5927725"/>
        </p:xfrm>
        <a:graphic>
          <a:graphicData uri="http://schemas.openxmlformats.org/drawingml/2006/table">
            <a:tbl>
              <a:tblPr firstRow="1" bandCol="1">
                <a:tableStyleId>{72833802-FEF1-4C79-8D5D-14CF1EAF98D9}</a:tableStyleId>
              </a:tblPr>
              <a:tblGrid>
                <a:gridCol w="2797603"/>
                <a:gridCol w="1157974"/>
                <a:gridCol w="1157974"/>
                <a:gridCol w="1157974"/>
                <a:gridCol w="1157974"/>
              </a:tblGrid>
              <a:tr h="182860">
                <a:tc rowSpan="2">
                  <a:txBody>
                    <a:bodyPr/>
                    <a:lstStyle/>
                    <a:p>
                      <a:pPr algn="ctr"/>
                      <a:r>
                        <a:rPr lang="es-MX" sz="1200" dirty="0" err="1" smtClean="0">
                          <a:solidFill>
                            <a:srgbClr val="FBFBFB"/>
                          </a:solidFill>
                        </a:rPr>
                        <a:t>Subsystem</a:t>
                      </a:r>
                      <a:r>
                        <a:rPr lang="es-MX" sz="1200" dirty="0" smtClean="0">
                          <a:solidFill>
                            <a:srgbClr val="FBFBFB"/>
                          </a:solidFill>
                        </a:rPr>
                        <a:t>/</a:t>
                      </a:r>
                      <a:r>
                        <a:rPr lang="es-MX" sz="1200" dirty="0" err="1" smtClean="0">
                          <a:solidFill>
                            <a:srgbClr val="FBFBFB"/>
                          </a:solidFill>
                        </a:rPr>
                        <a:t>Unit</a:t>
                      </a:r>
                      <a:endParaRPr lang="es-MX" sz="1200" dirty="0">
                        <a:solidFill>
                          <a:srgbClr val="FBFBFB"/>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tcPr>
                </a:tc>
                <a:tc rowSpan="2">
                  <a:txBody>
                    <a:bodyPr/>
                    <a:lstStyle/>
                    <a:p>
                      <a:pPr marL="0" algn="ctr" defTabSz="914400" rtl="0" eaLnBrk="1" latinLnBrk="0" hangingPunct="1"/>
                      <a:r>
                        <a:rPr lang="es-MX" sz="1200" b="1" kern="1200" dirty="0" smtClean="0">
                          <a:solidFill>
                            <a:srgbClr val="FBFBFB"/>
                          </a:solidFill>
                          <a:latin typeface="+mn-lt"/>
                          <a:ea typeface="+mn-ea"/>
                          <a:cs typeface="+mn-cs"/>
                        </a:rPr>
                        <a:t>Active </a:t>
                      </a:r>
                      <a:r>
                        <a:rPr lang="es-MX" sz="1200" b="1" kern="1200" dirty="0" err="1" smtClean="0">
                          <a:solidFill>
                            <a:srgbClr val="FBFBFB"/>
                          </a:solidFill>
                          <a:latin typeface="+mn-lt"/>
                          <a:ea typeface="+mn-ea"/>
                          <a:cs typeface="+mn-cs"/>
                        </a:rPr>
                        <a:t>Units</a:t>
                      </a:r>
                      <a:endParaRPr lang="es-MX" sz="1200" b="1" kern="1200" dirty="0" smtClean="0">
                        <a:solidFill>
                          <a:srgbClr val="FBFBFB"/>
                        </a:solidFill>
                        <a:latin typeface="+mn-lt"/>
                        <a:ea typeface="+mn-ea"/>
                        <a:cs typeface="+mn-cs"/>
                      </a:endParaRPr>
                    </a:p>
                  </a:txBody>
                  <a:tcPr marL="107999" marR="107999"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tcPr>
                </a:tc>
                <a:tc gridSpan="3">
                  <a:txBody>
                    <a:bodyPr/>
                    <a:lstStyle/>
                    <a:p>
                      <a:pPr algn="ctr"/>
                      <a:r>
                        <a:rPr lang="es-MX" sz="1200" dirty="0" err="1" smtClean="0">
                          <a:solidFill>
                            <a:srgbClr val="FFFFFF"/>
                          </a:solidFill>
                        </a:rPr>
                        <a:t>Season</a:t>
                      </a:r>
                      <a:endParaRPr lang="es-MX" sz="1200" dirty="0">
                        <a:solidFill>
                          <a:srgbClr val="FFFFFF"/>
                        </a:solidFill>
                      </a:endParaRPr>
                    </a:p>
                  </a:txBody>
                  <a:tcPr marL="107999" marR="107999"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dirty="0"/>
                    </a:p>
                  </a:txBody>
                  <a:tcPr marL="108000" marR="108000"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dirty="0"/>
                    </a:p>
                  </a:txBody>
                  <a:tcPr marL="108000" marR="108000"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721">
                <a:tc vMerge="1">
                  <a:txBody>
                    <a:bodyPr/>
                    <a:lstStyle/>
                    <a:p>
                      <a:endParaRPr lang="es-MX"/>
                    </a:p>
                  </a:txBody>
                  <a:tcPr/>
                </a:tc>
                <a:tc vMerge="1">
                  <a:txBody>
                    <a:bodyPr/>
                    <a:lstStyle/>
                    <a:p>
                      <a:endParaRPr lang="es-MX"/>
                    </a:p>
                  </a:txBody>
                  <a:tcPr/>
                </a:tc>
                <a:tc>
                  <a:txBody>
                    <a:bodyPr/>
                    <a:lstStyle/>
                    <a:p>
                      <a:pPr marL="0" algn="ctr" defTabSz="914400" rtl="0" eaLnBrk="1" latinLnBrk="0" hangingPunct="1"/>
                      <a:r>
                        <a:rPr lang="es-MX" sz="1200" b="1" kern="1200" dirty="0" smtClean="0">
                          <a:solidFill>
                            <a:srgbClr val="FFFFFF"/>
                          </a:solidFill>
                          <a:latin typeface="+mn-lt"/>
                          <a:ea typeface="+mn-ea"/>
                          <a:cs typeface="+mn-cs"/>
                        </a:rPr>
                        <a:t>Jun. </a:t>
                      </a:r>
                      <a:r>
                        <a:rPr lang="es-MX" sz="1200" b="1" kern="1200" dirty="0" err="1" smtClean="0">
                          <a:solidFill>
                            <a:srgbClr val="FFFFFF"/>
                          </a:solidFill>
                          <a:latin typeface="+mn-lt"/>
                          <a:ea typeface="+mn-ea"/>
                          <a:cs typeface="+mn-cs"/>
                        </a:rPr>
                        <a:t>Solstice</a:t>
                      </a:r>
                      <a:endParaRPr lang="es-MX" sz="1200" b="1" kern="1200" dirty="0">
                        <a:solidFill>
                          <a:srgbClr val="FFFFFF"/>
                        </a:solidFill>
                        <a:latin typeface="+mn-lt"/>
                        <a:ea typeface="+mn-ea"/>
                        <a:cs typeface="+mn-cs"/>
                      </a:endParaRPr>
                    </a:p>
                  </a:txBody>
                  <a:tcPr marL="107999" marR="107999"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2"/>
                    </a:solidFill>
                  </a:tcPr>
                </a:tc>
                <a:tc>
                  <a:txBody>
                    <a:bodyPr/>
                    <a:lstStyle/>
                    <a:p>
                      <a:pPr marL="0" algn="ctr" defTabSz="914400" rtl="0" eaLnBrk="1" latinLnBrk="0" hangingPunct="1"/>
                      <a:r>
                        <a:rPr lang="es-MX" sz="1200" b="1" kern="1200" dirty="0" smtClean="0">
                          <a:solidFill>
                            <a:srgbClr val="FFFFFF"/>
                          </a:solidFill>
                          <a:latin typeface="+mn-lt"/>
                          <a:ea typeface="+mn-ea"/>
                          <a:cs typeface="+mn-cs"/>
                        </a:rPr>
                        <a:t>Sep. </a:t>
                      </a:r>
                      <a:r>
                        <a:rPr lang="es-MX" sz="1200" b="1" kern="1200" dirty="0" err="1" smtClean="0">
                          <a:solidFill>
                            <a:srgbClr val="FFFFFF"/>
                          </a:solidFill>
                          <a:latin typeface="+mn-lt"/>
                          <a:ea typeface="+mn-ea"/>
                          <a:cs typeface="+mn-cs"/>
                        </a:rPr>
                        <a:t>Equinox</a:t>
                      </a:r>
                      <a:endParaRPr lang="es-MX" sz="1200" b="1" kern="1200" dirty="0" smtClean="0">
                        <a:solidFill>
                          <a:srgbClr val="FFFFFF"/>
                        </a:solidFill>
                        <a:latin typeface="+mn-lt"/>
                        <a:ea typeface="+mn-ea"/>
                        <a:cs typeface="+mn-cs"/>
                      </a:endParaRPr>
                    </a:p>
                  </a:txBody>
                  <a:tcPr marL="107999" marR="107999"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2"/>
                    </a:solidFill>
                  </a:tcPr>
                </a:tc>
                <a:tc>
                  <a:txBody>
                    <a:bodyPr/>
                    <a:lstStyle/>
                    <a:p>
                      <a:pPr marL="0" algn="ctr" defTabSz="914400" rtl="0" eaLnBrk="1" latinLnBrk="0" hangingPunct="1"/>
                      <a:r>
                        <a:rPr lang="es-MX" sz="1200" b="1" kern="1200" dirty="0" smtClean="0">
                          <a:solidFill>
                            <a:srgbClr val="FFFFFF"/>
                          </a:solidFill>
                          <a:latin typeface="+mn-lt"/>
                          <a:ea typeface="+mn-ea"/>
                          <a:cs typeface="+mn-cs"/>
                        </a:rPr>
                        <a:t>Eclipse</a:t>
                      </a:r>
                      <a:endParaRPr lang="es-MX" sz="1200" b="1" kern="1200" dirty="0">
                        <a:solidFill>
                          <a:srgbClr val="FFFFFF"/>
                        </a:solidFill>
                        <a:latin typeface="+mn-lt"/>
                        <a:ea typeface="+mn-ea"/>
                        <a:cs typeface="+mn-cs"/>
                      </a:endParaRPr>
                    </a:p>
                  </a:txBody>
                  <a:tcPr marL="107999" marR="107999"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2"/>
                    </a:solidFill>
                  </a:tcPr>
                </a:tc>
              </a:tr>
              <a:tr h="182860">
                <a:tc gridSpan="5">
                  <a:txBody>
                    <a:bodyPr/>
                    <a:lstStyle/>
                    <a:p>
                      <a:pPr algn="ctr"/>
                      <a:r>
                        <a:rPr lang="es-MX" sz="1200" dirty="0" smtClean="0">
                          <a:solidFill>
                            <a:srgbClr val="000090"/>
                          </a:solidFill>
                        </a:rPr>
                        <a:t>a) Bus</a:t>
                      </a:r>
                      <a:endParaRPr lang="es-MX" sz="1200" dirty="0">
                        <a:solidFill>
                          <a:srgbClr val="00009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r>
              <a:tr h="167622">
                <a:tc>
                  <a:txBody>
                    <a:bodyPr/>
                    <a:lstStyle/>
                    <a:p>
                      <a:r>
                        <a:rPr lang="es-MX" sz="1100" dirty="0" smtClean="0">
                          <a:solidFill>
                            <a:srgbClr val="000090"/>
                          </a:solidFill>
                        </a:rPr>
                        <a:t>T &amp; C</a:t>
                      </a:r>
                      <a:endParaRPr lang="es-MX" sz="1100" dirty="0">
                        <a:solidFill>
                          <a:srgbClr val="000090"/>
                        </a:solidFill>
                      </a:endParaRPr>
                    </a:p>
                  </a:txBody>
                  <a:tcPr marL="107999" marR="107999" marT="0" marB="0" anchor="ctr">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lnT w="12700" cap="flat" cmpd="sng" algn="ctr">
                      <a:solidFill>
                        <a:schemeClr val="accent6"/>
                      </a:solidFill>
                      <a:prstDash val="solid"/>
                      <a:round/>
                      <a:headEnd type="none" w="med" len="med"/>
                      <a:tailEnd type="none" w="med" len="med"/>
                    </a:lnT>
                  </a:tcPr>
                </a:tc>
                <a:tc>
                  <a:txBody>
                    <a:bodyPr/>
                    <a:lstStyle/>
                    <a:p>
                      <a:pPr algn="ct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tcPr>
                </a:tc>
                <a:tc>
                  <a:txBody>
                    <a:bodyPr/>
                    <a:lstStyle/>
                    <a:p>
                      <a:pPr algn="ct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tcPr>
                </a:tc>
                <a:tc>
                  <a:txBody>
                    <a:bodyPr/>
                    <a:lstStyle/>
                    <a:p>
                      <a:pPr algn="ct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tcPr>
                </a:tc>
              </a:tr>
              <a:tr h="167622">
                <a:tc>
                  <a:txBody>
                    <a:bodyPr/>
                    <a:lstStyle/>
                    <a:p>
                      <a:pPr lvl="1"/>
                      <a:r>
                        <a:rPr lang="es-MX" sz="1100" dirty="0" err="1" smtClean="0">
                          <a:solidFill>
                            <a:srgbClr val="000090"/>
                          </a:solidFill>
                        </a:rPr>
                        <a:t>Decoders</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2</a:t>
                      </a:r>
                    </a:p>
                  </a:txBody>
                  <a:tcPr marL="107999" marR="107999" marT="0" marB="0" anchor="ctr"/>
                </a:tc>
                <a:tc>
                  <a:txBody>
                    <a:bodyPr/>
                    <a:lstStyle/>
                    <a:p>
                      <a:pPr algn="ctr"/>
                      <a:r>
                        <a:rPr lang="es-MX" sz="1100" dirty="0" smtClean="0">
                          <a:solidFill>
                            <a:srgbClr val="000000"/>
                          </a:solidFill>
                        </a:rPr>
                        <a:t>13</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13</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13</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err="1" smtClean="0">
                          <a:solidFill>
                            <a:srgbClr val="000090"/>
                          </a:solidFill>
                        </a:rPr>
                        <a:t>Encoders</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1</a:t>
                      </a:r>
                    </a:p>
                  </a:txBody>
                  <a:tcPr marL="107999" marR="107999" marT="0" marB="0" anchor="ctr"/>
                </a:tc>
                <a:tc>
                  <a:txBody>
                    <a:bodyPr/>
                    <a:lstStyle/>
                    <a:p>
                      <a:pPr algn="ctr"/>
                      <a:r>
                        <a:rPr lang="es-MX" sz="1100" dirty="0" smtClean="0">
                          <a:solidFill>
                            <a:srgbClr val="000000"/>
                          </a:solidFill>
                        </a:rPr>
                        <a:t>10</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err="1" smtClean="0">
                          <a:solidFill>
                            <a:srgbClr val="000090"/>
                          </a:solidFill>
                        </a:rPr>
                        <a:t>Squib</a:t>
                      </a:r>
                      <a:r>
                        <a:rPr lang="es-MX" sz="1100" dirty="0" smtClean="0">
                          <a:solidFill>
                            <a:srgbClr val="000090"/>
                          </a:solidFill>
                        </a:rPr>
                        <a:t> driver</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1</a:t>
                      </a:r>
                    </a:p>
                  </a:txBody>
                  <a:tcPr marL="107999" marR="107999" marT="0" marB="0" anchor="ctr"/>
                </a:tc>
                <a:tc>
                  <a:txBody>
                    <a:bodyPr/>
                    <a:lstStyle/>
                    <a:p>
                      <a:pPr algn="ctr"/>
                      <a:r>
                        <a:rPr lang="es-MX" sz="1100" dirty="0" smtClean="0">
                          <a:solidFill>
                            <a:srgbClr val="000000"/>
                          </a:solidFill>
                        </a:rPr>
                        <a:t>2</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err="1" smtClean="0">
                          <a:solidFill>
                            <a:srgbClr val="000090"/>
                          </a:solidFill>
                        </a:rPr>
                        <a:t>Valve</a:t>
                      </a:r>
                      <a:r>
                        <a:rPr lang="es-MX" sz="1100" dirty="0" smtClean="0">
                          <a:solidFill>
                            <a:srgbClr val="000090"/>
                          </a:solidFill>
                        </a:rPr>
                        <a:t> driver</a:t>
                      </a:r>
                      <a:r>
                        <a:rPr lang="es-MX" sz="1100" baseline="0" dirty="0" smtClean="0">
                          <a:solidFill>
                            <a:srgbClr val="000090"/>
                          </a:solidFill>
                        </a:rPr>
                        <a:t> </a:t>
                      </a:r>
                      <a:r>
                        <a:rPr lang="es-MX" sz="1100" baseline="0" dirty="0" err="1" smtClean="0">
                          <a:solidFill>
                            <a:srgbClr val="000090"/>
                          </a:solidFill>
                        </a:rPr>
                        <a:t>units</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2</a:t>
                      </a:r>
                    </a:p>
                  </a:txBody>
                  <a:tcPr marL="107999" marR="107999" marT="0" marB="0" anchor="ctr"/>
                </a:tc>
                <a:tc>
                  <a:txBody>
                    <a:bodyPr/>
                    <a:lstStyle/>
                    <a:p>
                      <a:pPr algn="ctr"/>
                      <a:r>
                        <a:rPr lang="es-MX" sz="1100" dirty="0" smtClean="0">
                          <a:solidFill>
                            <a:srgbClr val="000000"/>
                          </a:solidFill>
                        </a:rPr>
                        <a:t>0</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smtClean="0">
                          <a:solidFill>
                            <a:srgbClr val="000090"/>
                          </a:solidFill>
                        </a:rPr>
                        <a:t>T &amp; C receivers</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2</a:t>
                      </a:r>
                    </a:p>
                  </a:txBody>
                  <a:tcPr marL="107999" marR="107999" marT="0" marB="0" anchor="ctr"/>
                </a:tc>
                <a:tc>
                  <a:txBody>
                    <a:bodyPr/>
                    <a:lstStyle/>
                    <a:p>
                      <a:pPr algn="ctr"/>
                      <a:r>
                        <a:rPr lang="es-MX" sz="1100" dirty="0" smtClean="0">
                          <a:solidFill>
                            <a:srgbClr val="000000"/>
                          </a:solidFill>
                        </a:rPr>
                        <a:t>18</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18</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18</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err="1" smtClean="0">
                          <a:solidFill>
                            <a:srgbClr val="000090"/>
                          </a:solidFill>
                        </a:rPr>
                        <a:t>Telemetry</a:t>
                      </a:r>
                      <a:r>
                        <a:rPr lang="es-MX" sz="1100" dirty="0" smtClean="0">
                          <a:solidFill>
                            <a:srgbClr val="000090"/>
                          </a:solidFill>
                        </a:rPr>
                        <a:t> </a:t>
                      </a:r>
                      <a:r>
                        <a:rPr lang="es-MX" sz="1100" dirty="0" err="1" smtClean="0">
                          <a:solidFill>
                            <a:srgbClr val="000090"/>
                          </a:solidFill>
                        </a:rPr>
                        <a:t>transmiters</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2</a:t>
                      </a:r>
                    </a:p>
                  </a:txBody>
                  <a:tcPr marL="107999" marR="107999" marT="0" marB="0" anchor="ctr"/>
                </a:tc>
                <a:tc>
                  <a:txBody>
                    <a:bodyPr/>
                    <a:lstStyle/>
                    <a:p>
                      <a:pPr algn="ctr"/>
                      <a:r>
                        <a:rPr lang="es-MX" sz="1100" dirty="0" smtClean="0">
                          <a:solidFill>
                            <a:srgbClr val="000000"/>
                          </a:solidFill>
                        </a:rPr>
                        <a:t>11</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11</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11</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2"/>
                      <a:r>
                        <a:rPr lang="es-MX" sz="1100" dirty="0" smtClean="0">
                          <a:solidFill>
                            <a:srgbClr val="000090"/>
                          </a:solidFill>
                        </a:rPr>
                        <a:t>Subtotal</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54</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54</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54</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err="1" smtClean="0">
                          <a:solidFill>
                            <a:srgbClr val="000090"/>
                          </a:solidFill>
                        </a:rPr>
                        <a:t>Attitude</a:t>
                      </a:r>
                      <a:r>
                        <a:rPr lang="es-MX" sz="1100" dirty="0" smtClean="0">
                          <a:solidFill>
                            <a:srgbClr val="000090"/>
                          </a:solidFill>
                        </a:rPr>
                        <a:t> control</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smtClean="0">
                          <a:solidFill>
                            <a:srgbClr val="000090"/>
                          </a:solidFill>
                        </a:rPr>
                        <a:t>SCP</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1</a:t>
                      </a:r>
                    </a:p>
                  </a:txBody>
                  <a:tcPr marL="107999" marR="107999" marT="0" marB="0" anchor="ctr"/>
                </a:tc>
                <a:tc>
                  <a:txBody>
                    <a:bodyPr/>
                    <a:lstStyle/>
                    <a:p>
                      <a:pPr algn="ctr"/>
                      <a:r>
                        <a:rPr lang="es-MX" sz="1100" dirty="0" smtClean="0">
                          <a:solidFill>
                            <a:srgbClr val="000000"/>
                          </a:solidFill>
                        </a:rPr>
                        <a:t>22</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err="1" smtClean="0">
                          <a:solidFill>
                            <a:srgbClr val="000090"/>
                          </a:solidFill>
                        </a:rPr>
                        <a:t>Earth</a:t>
                      </a:r>
                      <a:r>
                        <a:rPr lang="es-MX" sz="1100" dirty="0" smtClean="0">
                          <a:solidFill>
                            <a:srgbClr val="000090"/>
                          </a:solidFill>
                        </a:rPr>
                        <a:t> sensor</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4</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4</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4</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err="1" smtClean="0">
                          <a:solidFill>
                            <a:srgbClr val="000090"/>
                          </a:solidFill>
                        </a:rPr>
                        <a:t>Momentum</a:t>
                      </a:r>
                      <a:r>
                        <a:rPr lang="es-MX" sz="1100" dirty="0" smtClean="0">
                          <a:solidFill>
                            <a:srgbClr val="000090"/>
                          </a:solidFill>
                        </a:rPr>
                        <a:t> </a:t>
                      </a:r>
                      <a:r>
                        <a:rPr lang="es-MX" sz="1100" dirty="0" err="1" smtClean="0">
                          <a:solidFill>
                            <a:srgbClr val="000090"/>
                          </a:solidFill>
                        </a:rPr>
                        <a:t>wheel</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20</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2"/>
                      <a:r>
                        <a:rPr lang="es-MX" sz="1100" dirty="0" smtClean="0">
                          <a:solidFill>
                            <a:srgbClr val="000090"/>
                          </a:solidFill>
                        </a:rPr>
                        <a:t>Subtotal</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46</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46</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46</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err="1" smtClean="0">
                          <a:solidFill>
                            <a:srgbClr val="000090"/>
                          </a:solidFill>
                        </a:rPr>
                        <a:t>Thermal</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err="1" smtClean="0">
                          <a:solidFill>
                            <a:srgbClr val="000090"/>
                          </a:solidFill>
                        </a:rPr>
                        <a:t>Thruster</a:t>
                      </a:r>
                      <a:r>
                        <a:rPr lang="es-MX" sz="1100" dirty="0" smtClean="0">
                          <a:solidFill>
                            <a:srgbClr val="000090"/>
                          </a:solidFill>
                        </a:rPr>
                        <a:t> </a:t>
                      </a:r>
                      <a:r>
                        <a:rPr lang="es-MX" sz="1100" dirty="0" err="1" smtClean="0">
                          <a:solidFill>
                            <a:srgbClr val="000090"/>
                          </a:solidFill>
                        </a:rPr>
                        <a:t>heaters</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22</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27</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smtClean="0">
                          <a:solidFill>
                            <a:srgbClr val="000090"/>
                          </a:solidFill>
                        </a:rPr>
                        <a:t>Line </a:t>
                      </a:r>
                      <a:r>
                        <a:rPr lang="es-MX" sz="1100" dirty="0" err="1" smtClean="0">
                          <a:solidFill>
                            <a:srgbClr val="000090"/>
                          </a:solidFill>
                        </a:rPr>
                        <a:t>heaters</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17</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17</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21</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err="1" smtClean="0">
                          <a:solidFill>
                            <a:srgbClr val="000090"/>
                          </a:solidFill>
                        </a:rPr>
                        <a:t>Battery</a:t>
                      </a:r>
                      <a:r>
                        <a:rPr lang="es-MX" sz="1100" dirty="0" smtClean="0">
                          <a:solidFill>
                            <a:srgbClr val="000090"/>
                          </a:solidFill>
                        </a:rPr>
                        <a:t> </a:t>
                      </a:r>
                      <a:r>
                        <a:rPr lang="es-MX" sz="1100" dirty="0" err="1" smtClean="0">
                          <a:solidFill>
                            <a:srgbClr val="000090"/>
                          </a:solidFill>
                        </a:rPr>
                        <a:t>heaters</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28</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56</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smtClean="0">
                          <a:solidFill>
                            <a:srgbClr val="000090"/>
                          </a:solidFill>
                        </a:rPr>
                        <a:t>Sensor</a:t>
                      </a:r>
                      <a:r>
                        <a:rPr lang="es-MX" sz="1100" baseline="0" dirty="0" smtClean="0">
                          <a:solidFill>
                            <a:srgbClr val="000090"/>
                          </a:solidFill>
                        </a:rPr>
                        <a:t> suite </a:t>
                      </a:r>
                      <a:r>
                        <a:rPr lang="es-MX" sz="1100" baseline="0" dirty="0" err="1" smtClean="0">
                          <a:solidFill>
                            <a:srgbClr val="000090"/>
                          </a:solidFill>
                        </a:rPr>
                        <a:t>heater</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27</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27</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smtClean="0">
                          <a:solidFill>
                            <a:srgbClr val="000090"/>
                          </a:solidFill>
                        </a:rPr>
                        <a:t>Reflector </a:t>
                      </a:r>
                      <a:r>
                        <a:rPr lang="es-MX" sz="1100" dirty="0" err="1" smtClean="0">
                          <a:solidFill>
                            <a:srgbClr val="000090"/>
                          </a:solidFill>
                        </a:rPr>
                        <a:t>actuator</a:t>
                      </a:r>
                      <a:r>
                        <a:rPr lang="es-MX" sz="1100" baseline="0" dirty="0" smtClean="0">
                          <a:solidFill>
                            <a:srgbClr val="000090"/>
                          </a:solidFill>
                        </a:rPr>
                        <a:t> </a:t>
                      </a:r>
                      <a:r>
                        <a:rPr lang="es-MX" sz="1100" baseline="0" dirty="0" err="1" smtClean="0">
                          <a:solidFill>
                            <a:srgbClr val="000090"/>
                          </a:solidFill>
                        </a:rPr>
                        <a:t>heaters</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lvl="0" algn="ctr"/>
                      <a:r>
                        <a:rPr lang="es-MX" sz="1100" dirty="0" smtClean="0">
                          <a:solidFill>
                            <a:srgbClr val="000000"/>
                          </a:solidFill>
                        </a:rPr>
                        <a:t>0</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lvl="0" algn="ctr"/>
                      <a:r>
                        <a:rPr lang="es-MX" sz="1100" dirty="0" smtClean="0">
                          <a:solidFill>
                            <a:srgbClr val="000000"/>
                          </a:solidFill>
                        </a:rPr>
                        <a:t>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lvl="0" algn="ctr"/>
                      <a:r>
                        <a:rPr lang="es-MX" sz="1100" dirty="0" smtClean="0">
                          <a:solidFill>
                            <a:srgbClr val="000000"/>
                          </a:solidFill>
                        </a:rPr>
                        <a:t>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smtClean="0">
                          <a:solidFill>
                            <a:srgbClr val="000090"/>
                          </a:solidFill>
                        </a:rPr>
                        <a:t>SSPA/output </a:t>
                      </a:r>
                      <a:r>
                        <a:rPr lang="es-MX" sz="1100" dirty="0" err="1" smtClean="0">
                          <a:solidFill>
                            <a:srgbClr val="000090"/>
                          </a:solidFill>
                        </a:rPr>
                        <a:t>multiplexer</a:t>
                      </a:r>
                      <a:r>
                        <a:rPr lang="es-MX" sz="1100" dirty="0" smtClean="0">
                          <a:solidFill>
                            <a:srgbClr val="000090"/>
                          </a:solidFill>
                        </a:rPr>
                        <a:t> </a:t>
                      </a:r>
                      <a:r>
                        <a:rPr lang="es-MX" sz="1100" dirty="0" err="1" smtClean="0">
                          <a:solidFill>
                            <a:srgbClr val="000090"/>
                          </a:solidFill>
                        </a:rPr>
                        <a:t>heater</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112</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112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112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smtClean="0">
                          <a:solidFill>
                            <a:srgbClr val="000090"/>
                          </a:solidFill>
                        </a:rPr>
                        <a:t>LNA </a:t>
                      </a:r>
                      <a:r>
                        <a:rPr lang="es-MX" sz="1100" dirty="0" err="1" smtClean="0">
                          <a:solidFill>
                            <a:srgbClr val="000090"/>
                          </a:solidFill>
                        </a:rPr>
                        <a:t>heater</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12</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12</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smtClean="0">
                          <a:solidFill>
                            <a:srgbClr val="000090"/>
                          </a:solidFill>
                        </a:rPr>
                        <a:t>ASWA </a:t>
                      </a:r>
                      <a:r>
                        <a:rPr lang="es-MX" sz="1100" dirty="0" err="1" smtClean="0">
                          <a:solidFill>
                            <a:srgbClr val="000090"/>
                          </a:solidFill>
                        </a:rPr>
                        <a:t>heater</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8</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8</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lvl="0" algn="ctr"/>
                      <a:r>
                        <a:rPr lang="es-MX" sz="1100" dirty="0" smtClean="0">
                          <a:solidFill>
                            <a:srgbClr val="000000"/>
                          </a:solidFill>
                        </a:rPr>
                        <a:t>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pPr lvl="1"/>
                      <a:r>
                        <a:rPr lang="es-MX" sz="1100" dirty="0" smtClean="0">
                          <a:solidFill>
                            <a:srgbClr val="000090"/>
                          </a:solidFill>
                        </a:rPr>
                        <a:t>Subtotal</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226</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254</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lvl="0" algn="ctr"/>
                      <a:r>
                        <a:rPr lang="es-MX" sz="1100" dirty="0" smtClean="0">
                          <a:solidFill>
                            <a:srgbClr val="000000"/>
                          </a:solidFill>
                        </a:rPr>
                        <a:t>194</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tcPr>
                </a:tc>
              </a:tr>
              <a:tr h="167622">
                <a:tc>
                  <a:txBody>
                    <a:bodyPr/>
                    <a:lstStyle/>
                    <a:p>
                      <a:pPr lvl="1"/>
                      <a:r>
                        <a:rPr lang="es-MX" sz="1100" dirty="0" err="1" smtClean="0">
                          <a:solidFill>
                            <a:srgbClr val="000090"/>
                          </a:solidFill>
                        </a:rPr>
                        <a:t>Power</a:t>
                      </a:r>
                      <a:r>
                        <a:rPr lang="es-MX" sz="1100" baseline="0" dirty="0" smtClean="0">
                          <a:solidFill>
                            <a:srgbClr val="000090"/>
                          </a:solidFill>
                        </a:rPr>
                        <a:t> </a:t>
                      </a:r>
                      <a:r>
                        <a:rPr lang="es-MX" sz="1100" baseline="0" dirty="0" err="1" smtClean="0">
                          <a:solidFill>
                            <a:srgbClr val="000090"/>
                          </a:solidFill>
                        </a:rPr>
                        <a:t>electronics</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lvl="1" algn="ct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err="1" smtClean="0">
                          <a:solidFill>
                            <a:srgbClr val="000090"/>
                          </a:solidFill>
                        </a:rPr>
                        <a:t>Battery</a:t>
                      </a:r>
                      <a:r>
                        <a:rPr lang="es-MX" sz="1100" dirty="0" smtClean="0">
                          <a:solidFill>
                            <a:srgbClr val="000090"/>
                          </a:solidFill>
                        </a:rPr>
                        <a:t> </a:t>
                      </a:r>
                      <a:r>
                        <a:rPr lang="es-MX" sz="1100" dirty="0" err="1" smtClean="0">
                          <a:solidFill>
                            <a:srgbClr val="000090"/>
                          </a:solidFill>
                        </a:rPr>
                        <a:t>charge</a:t>
                      </a:r>
                      <a:r>
                        <a:rPr lang="es-MX" sz="1100" dirty="0" smtClean="0">
                          <a:solidFill>
                            <a:srgbClr val="000090"/>
                          </a:solidFill>
                        </a:rPr>
                        <a:t> </a:t>
                      </a:r>
                      <a:r>
                        <a:rPr lang="es-MX" sz="1100" dirty="0" err="1" smtClean="0">
                          <a:solidFill>
                            <a:srgbClr val="000090"/>
                          </a:solidFill>
                        </a:rPr>
                        <a:t>controller</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1</a:t>
                      </a:r>
                    </a:p>
                  </a:txBody>
                  <a:tcPr marL="107999" marR="107999" marT="0" marB="0" anchor="ctr"/>
                </a:tc>
                <a:tc>
                  <a:txBody>
                    <a:bodyPr/>
                    <a:lstStyle/>
                    <a:p>
                      <a:pPr algn="ctr"/>
                      <a:r>
                        <a:rPr lang="es-MX" sz="1100" dirty="0" smtClean="0">
                          <a:solidFill>
                            <a:srgbClr val="000000"/>
                          </a:solidFill>
                        </a:rPr>
                        <a:t>8</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17</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6</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smtClean="0">
                          <a:solidFill>
                            <a:srgbClr val="000090"/>
                          </a:solidFill>
                        </a:rPr>
                        <a:t>Bus </a:t>
                      </a:r>
                      <a:r>
                        <a:rPr lang="es-MX" sz="1100" dirty="0" err="1" smtClean="0">
                          <a:solidFill>
                            <a:srgbClr val="000090"/>
                          </a:solidFill>
                        </a:rPr>
                        <a:t>voltage</a:t>
                      </a:r>
                      <a:r>
                        <a:rPr lang="es-MX" sz="1100" dirty="0" smtClean="0">
                          <a:solidFill>
                            <a:srgbClr val="000090"/>
                          </a:solidFill>
                        </a:rPr>
                        <a:t> </a:t>
                      </a:r>
                      <a:r>
                        <a:rPr lang="es-MX" sz="1100" dirty="0" err="1" smtClean="0">
                          <a:solidFill>
                            <a:srgbClr val="000090"/>
                          </a:solidFill>
                        </a:rPr>
                        <a:t>limiters</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2</a:t>
                      </a:r>
                    </a:p>
                  </a:txBody>
                  <a:tcPr marL="107999" marR="107999" marT="0" marB="0" anchor="ctr"/>
                </a:tc>
                <a:tc>
                  <a:txBody>
                    <a:bodyPr/>
                    <a:lstStyle/>
                    <a:p>
                      <a:pPr algn="ctr"/>
                      <a:r>
                        <a:rPr lang="es-MX" sz="1100" dirty="0" smtClean="0">
                          <a:solidFill>
                            <a:srgbClr val="000000"/>
                          </a:solidFill>
                        </a:rPr>
                        <a:t>8</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8</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8</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err="1" smtClean="0">
                          <a:solidFill>
                            <a:srgbClr val="000090"/>
                          </a:solidFill>
                        </a:rPr>
                        <a:t>BDCs</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2</a:t>
                      </a:r>
                    </a:p>
                  </a:txBody>
                  <a:tcPr marL="107999" marR="107999" marT="0" marB="0" anchor="ctr"/>
                </a:tc>
                <a:tc>
                  <a:txBody>
                    <a:bodyPr/>
                    <a:lstStyle/>
                    <a:p>
                      <a:pPr algn="ctr"/>
                      <a:r>
                        <a:rPr lang="es-MX" sz="1100" dirty="0" smtClean="0">
                          <a:solidFill>
                            <a:srgbClr val="000000"/>
                          </a:solidFill>
                        </a:rPr>
                        <a:t>4</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4</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smtClean="0">
                          <a:solidFill>
                            <a:srgbClr val="000090"/>
                          </a:solidFill>
                        </a:rPr>
                        <a:t>PDU </a:t>
                      </a:r>
                      <a:r>
                        <a:rPr lang="es-MX" sz="1100" dirty="0" err="1" smtClean="0">
                          <a:solidFill>
                            <a:srgbClr val="000090"/>
                          </a:solidFill>
                        </a:rPr>
                        <a:t>current</a:t>
                      </a:r>
                      <a:r>
                        <a:rPr lang="es-MX" sz="1100" dirty="0" smtClean="0">
                          <a:solidFill>
                            <a:srgbClr val="000090"/>
                          </a:solidFill>
                        </a:rPr>
                        <a:t> </a:t>
                      </a:r>
                      <a:r>
                        <a:rPr lang="es-MX" sz="1100" dirty="0" err="1" smtClean="0">
                          <a:solidFill>
                            <a:srgbClr val="000090"/>
                          </a:solidFill>
                        </a:rPr>
                        <a:t>sensors</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4</a:t>
                      </a:r>
                    </a:p>
                  </a:txBody>
                  <a:tcPr marL="107999" marR="107999" marT="0" marB="0" anchor="ctr"/>
                </a:tc>
                <a:tc>
                  <a:txBody>
                    <a:bodyPr/>
                    <a:lstStyle/>
                    <a:p>
                      <a:pPr algn="ctr"/>
                      <a:r>
                        <a:rPr lang="es-MX" sz="1100" dirty="0" smtClean="0">
                          <a:solidFill>
                            <a:srgbClr val="000000"/>
                          </a:solidFill>
                        </a:rPr>
                        <a:t>4</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4</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4</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err="1" smtClean="0">
                          <a:solidFill>
                            <a:srgbClr val="000090"/>
                          </a:solidFill>
                        </a:rPr>
                        <a:t>Heater</a:t>
                      </a:r>
                      <a:r>
                        <a:rPr lang="es-MX" sz="1100" dirty="0" smtClean="0">
                          <a:solidFill>
                            <a:srgbClr val="000090"/>
                          </a:solidFill>
                        </a:rPr>
                        <a:t> </a:t>
                      </a:r>
                      <a:r>
                        <a:rPr lang="es-MX" sz="1100" dirty="0" err="1" smtClean="0">
                          <a:solidFill>
                            <a:srgbClr val="000090"/>
                          </a:solidFill>
                        </a:rPr>
                        <a:t>controllers</a:t>
                      </a:r>
                      <a:endParaRPr lang="es-MX" sz="1100" dirty="0">
                        <a:solidFill>
                          <a:srgbClr val="000090"/>
                        </a:solidFill>
                      </a:endParaRPr>
                    </a:p>
                  </a:txBody>
                  <a:tcPr marL="107999" marR="107999" marT="0" marB="0" anchor="ctr"/>
                </a:tc>
                <a:tc>
                  <a:txBody>
                    <a:bodyPr/>
                    <a:lstStyle/>
                    <a:p>
                      <a:pPr marL="0" algn="ctr" defTabSz="914400" rtl="0" eaLnBrk="1" latinLnBrk="0" hangingPunct="1"/>
                      <a:r>
                        <a:rPr lang="es-MX" sz="1100" kern="1200" dirty="0" smtClean="0">
                          <a:solidFill>
                            <a:srgbClr val="000000"/>
                          </a:solidFill>
                          <a:latin typeface="+mn-lt"/>
                          <a:ea typeface="+mn-ea"/>
                          <a:cs typeface="+mn-cs"/>
                        </a:rPr>
                        <a:t>46</a:t>
                      </a:r>
                    </a:p>
                  </a:txBody>
                  <a:tcPr marL="107999" marR="107999" marT="0" marB="0" anchor="ctr"/>
                </a:tc>
                <a:tc>
                  <a:txBody>
                    <a:bodyPr/>
                    <a:lstStyle/>
                    <a:p>
                      <a:pPr algn="ctr"/>
                      <a:r>
                        <a:rPr lang="es-MX" sz="1100" dirty="0" smtClean="0">
                          <a:solidFill>
                            <a:srgbClr val="000000"/>
                          </a:solidFill>
                        </a:rPr>
                        <a:t>20</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20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err="1" smtClean="0">
                          <a:solidFill>
                            <a:srgbClr val="000090"/>
                          </a:solidFill>
                        </a:rPr>
                        <a:t>Magnetic</a:t>
                      </a:r>
                      <a:r>
                        <a:rPr lang="es-MX" sz="1100" dirty="0" smtClean="0">
                          <a:solidFill>
                            <a:srgbClr val="000090"/>
                          </a:solidFill>
                        </a:rPr>
                        <a:t> </a:t>
                      </a:r>
                      <a:r>
                        <a:rPr lang="es-MX" sz="1100" dirty="0" err="1" smtClean="0">
                          <a:solidFill>
                            <a:srgbClr val="000090"/>
                          </a:solidFill>
                        </a:rPr>
                        <a:t>torquer</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15</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15</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0</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r h="167622">
                <a:tc>
                  <a:txBody>
                    <a:bodyPr/>
                    <a:lstStyle/>
                    <a:p>
                      <a:r>
                        <a:rPr lang="es-MX" sz="1100" dirty="0" smtClean="0">
                          <a:solidFill>
                            <a:srgbClr val="000090"/>
                          </a:solidFill>
                        </a:rPr>
                        <a:t>Subtotal</a:t>
                      </a:r>
                      <a:endParaRPr lang="es-MX" sz="1100" dirty="0">
                        <a:solidFill>
                          <a:srgbClr val="000090"/>
                        </a:solidFill>
                      </a:endParaRPr>
                    </a:p>
                  </a:txBody>
                  <a:tcPr marL="107999" marR="107999" marT="0" marB="0" anchor="ctr"/>
                </a:tc>
                <a:tc>
                  <a:txBody>
                    <a:bodyPr/>
                    <a:lstStyle/>
                    <a:p>
                      <a:pPr marL="0" algn="ctr" defTabSz="914400" rtl="0" eaLnBrk="1" latinLnBrk="0" hangingPunct="1"/>
                      <a:endParaRPr lang="es-MX" sz="1100" kern="1200" dirty="0" smtClean="0">
                        <a:solidFill>
                          <a:srgbClr val="000000"/>
                        </a:solidFill>
                        <a:latin typeface="+mn-lt"/>
                        <a:ea typeface="+mn-ea"/>
                        <a:cs typeface="+mn-cs"/>
                      </a:endParaRPr>
                    </a:p>
                  </a:txBody>
                  <a:tcPr marL="107999" marR="107999" marT="0" marB="0" anchor="ctr"/>
                </a:tc>
                <a:tc>
                  <a:txBody>
                    <a:bodyPr/>
                    <a:lstStyle/>
                    <a:p>
                      <a:pPr algn="ctr"/>
                      <a:r>
                        <a:rPr lang="es-MX" sz="1100" dirty="0" smtClean="0">
                          <a:solidFill>
                            <a:srgbClr val="000000"/>
                          </a:solidFill>
                        </a:rPr>
                        <a:t>59</a:t>
                      </a:r>
                      <a:endParaRPr lang="es-MX" sz="1100" dirty="0">
                        <a:solidFill>
                          <a:srgbClr val="000000"/>
                        </a:solidFill>
                      </a:endParaRPr>
                    </a:p>
                  </a:txBody>
                  <a:tcPr marL="107999" marR="107999" marT="0" marB="0" anchor="ctr">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68</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algn="ctr"/>
                      <a:r>
                        <a:rPr lang="es-MX" sz="1100" dirty="0" smtClean="0">
                          <a:solidFill>
                            <a:srgbClr val="000000"/>
                          </a:solidFill>
                        </a:rPr>
                        <a:t>38</a:t>
                      </a:r>
                      <a:endParaRPr lang="es-MX" sz="1100" dirty="0">
                        <a:solidFill>
                          <a:srgbClr val="000000"/>
                        </a:solidFill>
                      </a:endParaRPr>
                    </a:p>
                  </a:txBody>
                  <a:tcPr marL="107999" marR="107999"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tcPr>
                </a:tc>
              </a:tr>
            </a:tbl>
          </a:graphicData>
        </a:graphic>
      </p:graphicFrame>
      <p:cxnSp>
        <p:nvCxnSpPr>
          <p:cNvPr id="5" name="4 Conector recto"/>
          <p:cNvCxnSpPr/>
          <p:nvPr/>
        </p:nvCxnSpPr>
        <p:spPr bwMode="auto">
          <a:xfrm>
            <a:off x="5156200" y="2524125"/>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6" name="5 Conector recto"/>
          <p:cNvCxnSpPr/>
          <p:nvPr/>
        </p:nvCxnSpPr>
        <p:spPr bwMode="auto">
          <a:xfrm>
            <a:off x="5108575" y="3381375"/>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 name="6 Conector recto"/>
          <p:cNvCxnSpPr/>
          <p:nvPr/>
        </p:nvCxnSpPr>
        <p:spPr bwMode="auto">
          <a:xfrm>
            <a:off x="6303963" y="2524125"/>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 name="7 Conector recto"/>
          <p:cNvCxnSpPr/>
          <p:nvPr/>
        </p:nvCxnSpPr>
        <p:spPr bwMode="auto">
          <a:xfrm>
            <a:off x="7419975" y="2524125"/>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 name="8 Conector recto"/>
          <p:cNvCxnSpPr/>
          <p:nvPr/>
        </p:nvCxnSpPr>
        <p:spPr bwMode="auto">
          <a:xfrm>
            <a:off x="6324600" y="3368675"/>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 name="9 Conector recto"/>
          <p:cNvCxnSpPr/>
          <p:nvPr/>
        </p:nvCxnSpPr>
        <p:spPr bwMode="auto">
          <a:xfrm>
            <a:off x="7440613" y="3368675"/>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 name="10 Conector recto"/>
          <p:cNvCxnSpPr/>
          <p:nvPr/>
        </p:nvCxnSpPr>
        <p:spPr bwMode="auto">
          <a:xfrm>
            <a:off x="5119688" y="5048250"/>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 name="11 Conector recto"/>
          <p:cNvCxnSpPr/>
          <p:nvPr/>
        </p:nvCxnSpPr>
        <p:spPr bwMode="auto">
          <a:xfrm>
            <a:off x="6335713" y="5035550"/>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3" name="12 Conector recto"/>
          <p:cNvCxnSpPr/>
          <p:nvPr/>
        </p:nvCxnSpPr>
        <p:spPr bwMode="auto">
          <a:xfrm>
            <a:off x="7451725" y="5035550"/>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 name="13 Conector recto"/>
          <p:cNvCxnSpPr/>
          <p:nvPr/>
        </p:nvCxnSpPr>
        <p:spPr bwMode="auto">
          <a:xfrm>
            <a:off x="5103813" y="6399213"/>
            <a:ext cx="71437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 name="14 Conector recto"/>
          <p:cNvCxnSpPr/>
          <p:nvPr/>
        </p:nvCxnSpPr>
        <p:spPr bwMode="auto">
          <a:xfrm>
            <a:off x="6319838" y="6386513"/>
            <a:ext cx="71437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 name="15 Conector recto"/>
          <p:cNvCxnSpPr/>
          <p:nvPr/>
        </p:nvCxnSpPr>
        <p:spPr bwMode="auto">
          <a:xfrm>
            <a:off x="7435850" y="6386513"/>
            <a:ext cx="71437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smtClean="0"/>
              <a:t>Solar </a:t>
            </a:r>
            <a:r>
              <a:rPr lang="es-MX" dirty="0" err="1" smtClean="0"/>
              <a:t>Array</a:t>
            </a:r>
            <a:r>
              <a:rPr lang="es-MX" dirty="0" smtClean="0"/>
              <a:t> </a:t>
            </a:r>
            <a:r>
              <a:rPr lang="es-MX" dirty="0" err="1" smtClean="0"/>
              <a:t>Construction</a:t>
            </a:r>
            <a:endParaRPr lang="es-MX" dirty="0" smtClean="0"/>
          </a:p>
        </p:txBody>
      </p:sp>
      <p:grpSp>
        <p:nvGrpSpPr>
          <p:cNvPr id="159747" name="471 Grupo"/>
          <p:cNvGrpSpPr>
            <a:grpSpLocks/>
          </p:cNvGrpSpPr>
          <p:nvPr/>
        </p:nvGrpSpPr>
        <p:grpSpPr bwMode="auto">
          <a:xfrm>
            <a:off x="477838" y="1143000"/>
            <a:ext cx="8523287" cy="5462588"/>
            <a:chOff x="477838" y="1143000"/>
            <a:chExt cx="8523318" cy="5462559"/>
          </a:xfrm>
        </p:grpSpPr>
        <p:grpSp>
          <p:nvGrpSpPr>
            <p:cNvPr id="159748" name="155 Grupo"/>
            <p:cNvGrpSpPr>
              <a:grpSpLocks noChangeAspect="1"/>
            </p:cNvGrpSpPr>
            <p:nvPr/>
          </p:nvGrpSpPr>
          <p:grpSpPr bwMode="auto">
            <a:xfrm>
              <a:off x="500063" y="1143000"/>
              <a:ext cx="3959225" cy="1230313"/>
              <a:chOff x="1357290" y="1592552"/>
              <a:chExt cx="4185975" cy="1300638"/>
            </a:xfrm>
          </p:grpSpPr>
          <p:grpSp>
            <p:nvGrpSpPr>
              <p:cNvPr id="160052" name="41 Grupo"/>
              <p:cNvGrpSpPr>
                <a:grpSpLocks/>
              </p:cNvGrpSpPr>
              <p:nvPr/>
            </p:nvGrpSpPr>
            <p:grpSpPr bwMode="auto">
              <a:xfrm>
                <a:off x="1357290" y="1682259"/>
                <a:ext cx="1080001" cy="1103799"/>
                <a:chOff x="2143108" y="1626936"/>
                <a:chExt cx="1080001" cy="1103799"/>
              </a:xfrm>
            </p:grpSpPr>
            <p:sp>
              <p:nvSpPr>
                <p:cNvPr id="3" name="2 Rectángulo"/>
                <p:cNvSpPr/>
                <p:nvPr/>
              </p:nvSpPr>
              <p:spPr bwMode="auto">
                <a:xfrm>
                  <a:off x="2143108" y="1642958"/>
                  <a:ext cx="1079226" cy="10791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5" name="4 Conector recto"/>
                <p:cNvCxnSpPr>
                  <a:stCxn id="3" idx="0"/>
                  <a:endCxn id="3" idx="2"/>
                </p:cNvCxnSpPr>
                <p:nvPr/>
              </p:nvCxnSpPr>
              <p:spPr bwMode="auto">
                <a:xfrm rot="16200000" flipH="1">
                  <a:off x="2142330" y="2182510"/>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 name="5 Conector recto"/>
                <p:cNvCxnSpPr/>
                <p:nvPr/>
              </p:nvCxnSpPr>
              <p:spPr bwMode="auto">
                <a:xfrm rot="16200000" flipH="1">
                  <a:off x="2420110" y="2181670"/>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 name="6 Conector recto"/>
                <p:cNvCxnSpPr/>
                <p:nvPr/>
              </p:nvCxnSpPr>
              <p:spPr bwMode="auto">
                <a:xfrm rot="16200000" flipH="1">
                  <a:off x="2476337" y="2182510"/>
                  <a:ext cx="1079103"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 name="7 Conector recto"/>
                <p:cNvCxnSpPr/>
                <p:nvPr/>
              </p:nvCxnSpPr>
              <p:spPr bwMode="auto">
                <a:xfrm rot="16200000" flipH="1">
                  <a:off x="2530886" y="2181670"/>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 name="8 Conector recto"/>
                <p:cNvCxnSpPr/>
                <p:nvPr/>
              </p:nvCxnSpPr>
              <p:spPr bwMode="auto">
                <a:xfrm rot="16200000" flipH="1">
                  <a:off x="2578720" y="2189222"/>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 name="9 Conector recto"/>
                <p:cNvCxnSpPr/>
                <p:nvPr/>
              </p:nvCxnSpPr>
              <p:spPr bwMode="auto">
                <a:xfrm rot="16200000" flipH="1">
                  <a:off x="2631591" y="2181670"/>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 name="10 Conector recto"/>
                <p:cNvCxnSpPr/>
                <p:nvPr/>
              </p:nvCxnSpPr>
              <p:spPr bwMode="auto">
                <a:xfrm rot="16200000" flipH="1">
                  <a:off x="2364722" y="2181670"/>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 name="11 Conector recto"/>
                <p:cNvCxnSpPr/>
                <p:nvPr/>
              </p:nvCxnSpPr>
              <p:spPr bwMode="auto">
                <a:xfrm rot="16200000" flipH="1">
                  <a:off x="2311012" y="2181670"/>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3" name="12 Conector recto"/>
                <p:cNvCxnSpPr/>
                <p:nvPr/>
              </p:nvCxnSpPr>
              <p:spPr bwMode="auto">
                <a:xfrm rot="16200000" flipH="1">
                  <a:off x="2253946" y="2181670"/>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 name="13 Conector recto"/>
                <p:cNvCxnSpPr/>
                <p:nvPr/>
              </p:nvCxnSpPr>
              <p:spPr bwMode="auto">
                <a:xfrm rot="16200000" flipH="1">
                  <a:off x="2198558" y="2181670"/>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 name="14 Conector recto"/>
                <p:cNvCxnSpPr/>
                <p:nvPr/>
              </p:nvCxnSpPr>
              <p:spPr bwMode="auto">
                <a:xfrm rot="16200000" flipH="1">
                  <a:off x="1877139" y="2165727"/>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 name="15 Conector recto"/>
                <p:cNvCxnSpPr/>
                <p:nvPr/>
              </p:nvCxnSpPr>
              <p:spPr bwMode="auto">
                <a:xfrm rot="16200000" flipH="1">
                  <a:off x="1932528" y="2165727"/>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 name="16 Conector recto"/>
                <p:cNvCxnSpPr/>
                <p:nvPr/>
              </p:nvCxnSpPr>
              <p:spPr bwMode="auto">
                <a:xfrm rot="16200000" flipH="1">
                  <a:off x="1987076" y="2166567"/>
                  <a:ext cx="1080782"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8" name="17 Conector recto"/>
                <p:cNvCxnSpPr/>
                <p:nvPr/>
              </p:nvCxnSpPr>
              <p:spPr bwMode="auto">
                <a:xfrm rot="16200000" flipH="1">
                  <a:off x="2035749" y="2173280"/>
                  <a:ext cx="107910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 name="18 Conector recto"/>
                <p:cNvCxnSpPr/>
                <p:nvPr/>
              </p:nvCxnSpPr>
              <p:spPr bwMode="auto">
                <a:xfrm rot="16200000" flipH="1">
                  <a:off x="2088621" y="2165727"/>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 name="19 Conector recto"/>
                <p:cNvCxnSpPr/>
                <p:nvPr/>
              </p:nvCxnSpPr>
              <p:spPr bwMode="auto">
                <a:xfrm rot="16200000" flipH="1">
                  <a:off x="1821752" y="2165727"/>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 name="20 Conector recto"/>
                <p:cNvCxnSpPr/>
                <p:nvPr/>
              </p:nvCxnSpPr>
              <p:spPr bwMode="auto">
                <a:xfrm rot="16200000" flipH="1">
                  <a:off x="1766363" y="2165727"/>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2" name="21 Conector recto"/>
                <p:cNvCxnSpPr/>
                <p:nvPr/>
              </p:nvCxnSpPr>
              <p:spPr bwMode="auto">
                <a:xfrm rot="16200000" flipH="1">
                  <a:off x="1710976" y="2165727"/>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 name="22 Conector recto"/>
                <p:cNvCxnSpPr/>
                <p:nvPr/>
              </p:nvCxnSpPr>
              <p:spPr bwMode="auto">
                <a:xfrm rot="16200000" flipH="1">
                  <a:off x="1654748" y="2166567"/>
                  <a:ext cx="1080782"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5" name="24 Conector recto"/>
                <p:cNvCxnSpPr>
                  <a:stCxn id="3" idx="1"/>
                  <a:endCxn id="3" idx="3"/>
                </p:cNvCxnSpPr>
                <p:nvPr/>
              </p:nvCxnSpPr>
              <p:spPr bwMode="auto">
                <a:xfrm rot="10800000" flipH="1">
                  <a:off x="2143108" y="2183349"/>
                  <a:ext cx="107922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 name="25 Conector recto"/>
                <p:cNvCxnSpPr/>
                <p:nvPr/>
              </p:nvCxnSpPr>
              <p:spPr bwMode="auto">
                <a:xfrm rot="10800000" flipH="1">
                  <a:off x="2143108" y="2247122"/>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 name="26 Conector recto"/>
                <p:cNvCxnSpPr/>
                <p:nvPr/>
              </p:nvCxnSpPr>
              <p:spPr bwMode="auto">
                <a:xfrm rot="10800000" flipH="1">
                  <a:off x="2143108" y="2307538"/>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 name="27 Conector recto"/>
                <p:cNvCxnSpPr/>
                <p:nvPr/>
              </p:nvCxnSpPr>
              <p:spPr bwMode="auto">
                <a:xfrm rot="10800000" flipH="1">
                  <a:off x="2143108" y="2362919"/>
                  <a:ext cx="107922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9" name="28 Conector recto"/>
                <p:cNvCxnSpPr/>
                <p:nvPr/>
              </p:nvCxnSpPr>
              <p:spPr bwMode="auto">
                <a:xfrm rot="10800000" flipH="1">
                  <a:off x="2143108" y="2421658"/>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0" name="29 Conector recto"/>
                <p:cNvCxnSpPr/>
                <p:nvPr/>
              </p:nvCxnSpPr>
              <p:spPr bwMode="auto">
                <a:xfrm rot="10800000" flipH="1">
                  <a:off x="2143108" y="2478718"/>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1" name="30 Conector recto"/>
                <p:cNvCxnSpPr/>
                <p:nvPr/>
              </p:nvCxnSpPr>
              <p:spPr bwMode="auto">
                <a:xfrm rot="10800000" flipH="1">
                  <a:off x="2143108" y="2535778"/>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2" name="31 Conector recto"/>
                <p:cNvCxnSpPr/>
                <p:nvPr/>
              </p:nvCxnSpPr>
              <p:spPr bwMode="auto">
                <a:xfrm rot="10800000" flipH="1">
                  <a:off x="2143108" y="2597872"/>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 name="32 Conector recto"/>
                <p:cNvCxnSpPr/>
                <p:nvPr/>
              </p:nvCxnSpPr>
              <p:spPr bwMode="auto">
                <a:xfrm rot="10800000" flipH="1">
                  <a:off x="2143108" y="2656611"/>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 name="33 Conector recto"/>
                <p:cNvCxnSpPr/>
                <p:nvPr/>
              </p:nvCxnSpPr>
              <p:spPr bwMode="auto">
                <a:xfrm rot="10800000" flipH="1">
                  <a:off x="2143108" y="1706731"/>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5" name="34 Conector recto"/>
                <p:cNvCxnSpPr/>
                <p:nvPr/>
              </p:nvCxnSpPr>
              <p:spPr bwMode="auto">
                <a:xfrm rot="10800000" flipH="1">
                  <a:off x="2143108" y="1767147"/>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 name="35 Conector recto"/>
                <p:cNvCxnSpPr/>
                <p:nvPr/>
              </p:nvCxnSpPr>
              <p:spPr bwMode="auto">
                <a:xfrm rot="10800000" flipH="1">
                  <a:off x="2143108" y="1820851"/>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 name="36 Conector recto"/>
                <p:cNvCxnSpPr/>
                <p:nvPr/>
              </p:nvCxnSpPr>
              <p:spPr bwMode="auto">
                <a:xfrm rot="10800000" flipH="1">
                  <a:off x="2143108" y="1881267"/>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 name="37 Conector recto"/>
                <p:cNvCxnSpPr/>
                <p:nvPr/>
              </p:nvCxnSpPr>
              <p:spPr bwMode="auto">
                <a:xfrm rot="10800000" flipH="1">
                  <a:off x="2143108" y="1938327"/>
                  <a:ext cx="107922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9" name="38 Conector recto"/>
                <p:cNvCxnSpPr/>
                <p:nvPr/>
              </p:nvCxnSpPr>
              <p:spPr bwMode="auto">
                <a:xfrm rot="10800000" flipH="1">
                  <a:off x="2143108" y="1995387"/>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 name="39 Conector recto"/>
                <p:cNvCxnSpPr/>
                <p:nvPr/>
              </p:nvCxnSpPr>
              <p:spPr bwMode="auto">
                <a:xfrm rot="10800000" flipH="1">
                  <a:off x="2143108" y="2057481"/>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 name="40 Conector recto"/>
                <p:cNvCxnSpPr/>
                <p:nvPr/>
              </p:nvCxnSpPr>
              <p:spPr bwMode="auto">
                <a:xfrm rot="10800000" flipH="1">
                  <a:off x="2143108" y="2116220"/>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60053" name="42 Grupo"/>
              <p:cNvGrpSpPr>
                <a:grpSpLocks/>
              </p:cNvGrpSpPr>
              <p:nvPr/>
            </p:nvGrpSpPr>
            <p:grpSpPr bwMode="auto">
              <a:xfrm>
                <a:off x="2563305" y="1682259"/>
                <a:ext cx="1080001" cy="1103799"/>
                <a:chOff x="2143108" y="1626936"/>
                <a:chExt cx="1080001" cy="1103799"/>
              </a:xfrm>
            </p:grpSpPr>
            <p:sp>
              <p:nvSpPr>
                <p:cNvPr id="44" name="43 Rectángulo"/>
                <p:cNvSpPr/>
                <p:nvPr/>
              </p:nvSpPr>
              <p:spPr bwMode="auto">
                <a:xfrm>
                  <a:off x="2143880" y="1642958"/>
                  <a:ext cx="1079227" cy="10791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45" name="44 Conector recto"/>
                <p:cNvCxnSpPr>
                  <a:stCxn id="44" idx="0"/>
                  <a:endCxn id="44" idx="2"/>
                </p:cNvCxnSpPr>
                <p:nvPr/>
              </p:nvCxnSpPr>
              <p:spPr bwMode="auto">
                <a:xfrm rot="16200000" flipH="1">
                  <a:off x="2143103" y="2182510"/>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6" name="45 Conector recto"/>
                <p:cNvCxnSpPr/>
                <p:nvPr/>
              </p:nvCxnSpPr>
              <p:spPr bwMode="auto">
                <a:xfrm rot="16200000" flipH="1">
                  <a:off x="2420882" y="2181670"/>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7" name="46 Conector recto"/>
                <p:cNvCxnSpPr/>
                <p:nvPr/>
              </p:nvCxnSpPr>
              <p:spPr bwMode="auto">
                <a:xfrm rot="16200000" flipH="1">
                  <a:off x="2477109" y="2182510"/>
                  <a:ext cx="1079103"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8" name="47 Conector recto"/>
                <p:cNvCxnSpPr/>
                <p:nvPr/>
              </p:nvCxnSpPr>
              <p:spPr bwMode="auto">
                <a:xfrm rot="16200000" flipH="1">
                  <a:off x="2531658" y="2181670"/>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9" name="48 Conector recto"/>
                <p:cNvCxnSpPr/>
                <p:nvPr/>
              </p:nvCxnSpPr>
              <p:spPr bwMode="auto">
                <a:xfrm rot="16200000" flipH="1">
                  <a:off x="2579493" y="2189222"/>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0" name="49 Conector recto"/>
                <p:cNvCxnSpPr/>
                <p:nvPr/>
              </p:nvCxnSpPr>
              <p:spPr bwMode="auto">
                <a:xfrm rot="16200000" flipH="1">
                  <a:off x="2632363" y="2181670"/>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1" name="50 Conector recto"/>
                <p:cNvCxnSpPr/>
                <p:nvPr/>
              </p:nvCxnSpPr>
              <p:spPr bwMode="auto">
                <a:xfrm rot="16200000" flipH="1">
                  <a:off x="2365494" y="2181670"/>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2" name="51 Conector recto"/>
                <p:cNvCxnSpPr/>
                <p:nvPr/>
              </p:nvCxnSpPr>
              <p:spPr bwMode="auto">
                <a:xfrm rot="16200000" flipH="1">
                  <a:off x="2311785" y="2181670"/>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3" name="52 Conector recto"/>
                <p:cNvCxnSpPr/>
                <p:nvPr/>
              </p:nvCxnSpPr>
              <p:spPr bwMode="auto">
                <a:xfrm rot="16200000" flipH="1">
                  <a:off x="2254718" y="2181670"/>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4" name="53 Conector recto"/>
                <p:cNvCxnSpPr/>
                <p:nvPr/>
              </p:nvCxnSpPr>
              <p:spPr bwMode="auto">
                <a:xfrm rot="16200000" flipH="1">
                  <a:off x="2199330" y="2181670"/>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5" name="54 Conector recto"/>
                <p:cNvCxnSpPr/>
                <p:nvPr/>
              </p:nvCxnSpPr>
              <p:spPr bwMode="auto">
                <a:xfrm rot="16200000" flipH="1">
                  <a:off x="1877912" y="2165727"/>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6" name="55 Conector recto"/>
                <p:cNvCxnSpPr/>
                <p:nvPr/>
              </p:nvCxnSpPr>
              <p:spPr bwMode="auto">
                <a:xfrm rot="16200000" flipH="1">
                  <a:off x="1933300" y="2165727"/>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7" name="56 Conector recto"/>
                <p:cNvCxnSpPr/>
                <p:nvPr/>
              </p:nvCxnSpPr>
              <p:spPr bwMode="auto">
                <a:xfrm rot="16200000" flipH="1">
                  <a:off x="1987849" y="2166567"/>
                  <a:ext cx="1080782"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8" name="57 Conector recto"/>
                <p:cNvCxnSpPr/>
                <p:nvPr/>
              </p:nvCxnSpPr>
              <p:spPr bwMode="auto">
                <a:xfrm rot="16200000" flipH="1">
                  <a:off x="2036522" y="2173280"/>
                  <a:ext cx="107910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59" name="58 Conector recto"/>
                <p:cNvCxnSpPr/>
                <p:nvPr/>
              </p:nvCxnSpPr>
              <p:spPr bwMode="auto">
                <a:xfrm rot="16200000" flipH="1">
                  <a:off x="2089394" y="2165727"/>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0" name="59 Conector recto"/>
                <p:cNvCxnSpPr/>
                <p:nvPr/>
              </p:nvCxnSpPr>
              <p:spPr bwMode="auto">
                <a:xfrm rot="16200000" flipH="1">
                  <a:off x="1822524" y="2165727"/>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1" name="60 Conector recto"/>
                <p:cNvCxnSpPr/>
                <p:nvPr/>
              </p:nvCxnSpPr>
              <p:spPr bwMode="auto">
                <a:xfrm rot="16200000" flipH="1">
                  <a:off x="1767136" y="2165727"/>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2" name="61 Conector recto"/>
                <p:cNvCxnSpPr/>
                <p:nvPr/>
              </p:nvCxnSpPr>
              <p:spPr bwMode="auto">
                <a:xfrm rot="16200000" flipH="1">
                  <a:off x="1711748" y="2165727"/>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3" name="62 Conector recto"/>
                <p:cNvCxnSpPr/>
                <p:nvPr/>
              </p:nvCxnSpPr>
              <p:spPr bwMode="auto">
                <a:xfrm rot="16200000" flipH="1">
                  <a:off x="1655521" y="2166567"/>
                  <a:ext cx="1080782"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4" name="63 Conector recto"/>
                <p:cNvCxnSpPr>
                  <a:stCxn id="44" idx="1"/>
                  <a:endCxn id="44" idx="3"/>
                </p:cNvCxnSpPr>
                <p:nvPr/>
              </p:nvCxnSpPr>
              <p:spPr bwMode="auto">
                <a:xfrm rot="10800000" flipH="1">
                  <a:off x="2143880" y="2183349"/>
                  <a:ext cx="107922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5" name="64 Conector recto"/>
                <p:cNvCxnSpPr/>
                <p:nvPr/>
              </p:nvCxnSpPr>
              <p:spPr bwMode="auto">
                <a:xfrm rot="10800000" flipH="1">
                  <a:off x="2143880" y="2247122"/>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6" name="65 Conector recto"/>
                <p:cNvCxnSpPr/>
                <p:nvPr/>
              </p:nvCxnSpPr>
              <p:spPr bwMode="auto">
                <a:xfrm rot="10800000" flipH="1">
                  <a:off x="2143880" y="2307538"/>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7" name="66 Conector recto"/>
                <p:cNvCxnSpPr/>
                <p:nvPr/>
              </p:nvCxnSpPr>
              <p:spPr bwMode="auto">
                <a:xfrm rot="10800000" flipH="1">
                  <a:off x="2143880" y="2362919"/>
                  <a:ext cx="107922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8" name="67 Conector recto"/>
                <p:cNvCxnSpPr/>
                <p:nvPr/>
              </p:nvCxnSpPr>
              <p:spPr bwMode="auto">
                <a:xfrm rot="10800000" flipH="1">
                  <a:off x="2143880" y="2421658"/>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9" name="68 Conector recto"/>
                <p:cNvCxnSpPr/>
                <p:nvPr/>
              </p:nvCxnSpPr>
              <p:spPr bwMode="auto">
                <a:xfrm rot="10800000" flipH="1">
                  <a:off x="2143880" y="2478718"/>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0" name="69 Conector recto"/>
                <p:cNvCxnSpPr/>
                <p:nvPr/>
              </p:nvCxnSpPr>
              <p:spPr bwMode="auto">
                <a:xfrm rot="10800000" flipH="1">
                  <a:off x="2143880" y="2535778"/>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1" name="70 Conector recto"/>
                <p:cNvCxnSpPr/>
                <p:nvPr/>
              </p:nvCxnSpPr>
              <p:spPr bwMode="auto">
                <a:xfrm rot="10800000" flipH="1">
                  <a:off x="2143880" y="2597872"/>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2" name="71 Conector recto"/>
                <p:cNvCxnSpPr/>
                <p:nvPr/>
              </p:nvCxnSpPr>
              <p:spPr bwMode="auto">
                <a:xfrm rot="10800000" flipH="1">
                  <a:off x="2143880" y="2656611"/>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3" name="72 Conector recto"/>
                <p:cNvCxnSpPr/>
                <p:nvPr/>
              </p:nvCxnSpPr>
              <p:spPr bwMode="auto">
                <a:xfrm rot="10800000" flipH="1">
                  <a:off x="2143880" y="1706731"/>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4" name="73 Conector recto"/>
                <p:cNvCxnSpPr/>
                <p:nvPr/>
              </p:nvCxnSpPr>
              <p:spPr bwMode="auto">
                <a:xfrm rot="10800000" flipH="1">
                  <a:off x="2143880" y="1767147"/>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5" name="74 Conector recto"/>
                <p:cNvCxnSpPr/>
                <p:nvPr/>
              </p:nvCxnSpPr>
              <p:spPr bwMode="auto">
                <a:xfrm rot="10800000" flipH="1">
                  <a:off x="2143880" y="1820851"/>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6" name="75 Conector recto"/>
                <p:cNvCxnSpPr/>
                <p:nvPr/>
              </p:nvCxnSpPr>
              <p:spPr bwMode="auto">
                <a:xfrm rot="10800000" flipH="1">
                  <a:off x="2143880" y="1881267"/>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7" name="76 Conector recto"/>
                <p:cNvCxnSpPr/>
                <p:nvPr/>
              </p:nvCxnSpPr>
              <p:spPr bwMode="auto">
                <a:xfrm rot="10800000" flipH="1">
                  <a:off x="2143880" y="1938327"/>
                  <a:ext cx="107922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8" name="77 Conector recto"/>
                <p:cNvCxnSpPr/>
                <p:nvPr/>
              </p:nvCxnSpPr>
              <p:spPr bwMode="auto">
                <a:xfrm rot="10800000" flipH="1">
                  <a:off x="2143880" y="1995387"/>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9" name="78 Conector recto"/>
                <p:cNvCxnSpPr/>
                <p:nvPr/>
              </p:nvCxnSpPr>
              <p:spPr bwMode="auto">
                <a:xfrm rot="10800000" flipH="1">
                  <a:off x="2143880" y="2057481"/>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0" name="79 Conector recto"/>
                <p:cNvCxnSpPr/>
                <p:nvPr/>
              </p:nvCxnSpPr>
              <p:spPr bwMode="auto">
                <a:xfrm rot="10800000" flipH="1">
                  <a:off x="2143880" y="2116220"/>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60054" name="80 Grupo"/>
              <p:cNvGrpSpPr>
                <a:grpSpLocks/>
              </p:cNvGrpSpPr>
              <p:nvPr/>
            </p:nvGrpSpPr>
            <p:grpSpPr bwMode="auto">
              <a:xfrm>
                <a:off x="3777751" y="1681150"/>
                <a:ext cx="1080001" cy="1103799"/>
                <a:chOff x="2143108" y="1626936"/>
                <a:chExt cx="1080001" cy="1103799"/>
              </a:xfrm>
            </p:grpSpPr>
            <p:sp>
              <p:nvSpPr>
                <p:cNvPr id="82" name="81 Rectángulo"/>
                <p:cNvSpPr/>
                <p:nvPr/>
              </p:nvSpPr>
              <p:spPr bwMode="auto">
                <a:xfrm>
                  <a:off x="2142935" y="1644067"/>
                  <a:ext cx="1080905" cy="10791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83" name="82 Conector recto"/>
                <p:cNvCxnSpPr>
                  <a:stCxn id="82" idx="0"/>
                  <a:endCxn id="82" idx="2"/>
                </p:cNvCxnSpPr>
                <p:nvPr/>
              </p:nvCxnSpPr>
              <p:spPr bwMode="auto">
                <a:xfrm rot="16200000" flipH="1">
                  <a:off x="2142996" y="2184458"/>
                  <a:ext cx="1080782"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4" name="83 Conector recto"/>
                <p:cNvCxnSpPr/>
                <p:nvPr/>
              </p:nvCxnSpPr>
              <p:spPr bwMode="auto">
                <a:xfrm rot="16200000" flipH="1">
                  <a:off x="2421615" y="2182779"/>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5" name="84 Conector recto"/>
                <p:cNvCxnSpPr/>
                <p:nvPr/>
              </p:nvCxnSpPr>
              <p:spPr bwMode="auto">
                <a:xfrm rot="16200000" flipH="1">
                  <a:off x="2477003" y="2182779"/>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6" name="85 Conector recto"/>
                <p:cNvCxnSpPr/>
                <p:nvPr/>
              </p:nvCxnSpPr>
              <p:spPr bwMode="auto">
                <a:xfrm rot="16200000" flipH="1">
                  <a:off x="2532391" y="2182779"/>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7" name="86 Conector recto"/>
                <p:cNvCxnSpPr/>
                <p:nvPr/>
              </p:nvCxnSpPr>
              <p:spPr bwMode="auto">
                <a:xfrm rot="16200000" flipH="1">
                  <a:off x="2580226" y="2190331"/>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8" name="87 Conector recto"/>
                <p:cNvCxnSpPr/>
                <p:nvPr/>
              </p:nvCxnSpPr>
              <p:spPr bwMode="auto">
                <a:xfrm rot="16200000" flipH="1">
                  <a:off x="2633096" y="2182779"/>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9" name="88 Conector recto"/>
                <p:cNvCxnSpPr/>
                <p:nvPr/>
              </p:nvCxnSpPr>
              <p:spPr bwMode="auto">
                <a:xfrm rot="16200000" flipH="1">
                  <a:off x="2366227" y="2182779"/>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0" name="89 Conector recto"/>
                <p:cNvCxnSpPr/>
                <p:nvPr/>
              </p:nvCxnSpPr>
              <p:spPr bwMode="auto">
                <a:xfrm rot="16200000" flipH="1">
                  <a:off x="2310839" y="2182779"/>
                  <a:ext cx="107910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1" name="90 Conector recto"/>
                <p:cNvCxnSpPr/>
                <p:nvPr/>
              </p:nvCxnSpPr>
              <p:spPr bwMode="auto">
                <a:xfrm rot="16200000" flipH="1">
                  <a:off x="2255451" y="2182779"/>
                  <a:ext cx="107910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2" name="91 Conector recto"/>
                <p:cNvCxnSpPr/>
                <p:nvPr/>
              </p:nvCxnSpPr>
              <p:spPr bwMode="auto">
                <a:xfrm rot="16200000" flipH="1">
                  <a:off x="2199223" y="2183619"/>
                  <a:ext cx="1079103"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3" name="92 Conector recto"/>
                <p:cNvCxnSpPr/>
                <p:nvPr/>
              </p:nvCxnSpPr>
              <p:spPr bwMode="auto">
                <a:xfrm rot="16200000" flipH="1">
                  <a:off x="1876966" y="2166836"/>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4" name="93 Conector recto"/>
                <p:cNvCxnSpPr/>
                <p:nvPr/>
              </p:nvCxnSpPr>
              <p:spPr bwMode="auto">
                <a:xfrm rot="16200000" flipH="1">
                  <a:off x="1932354" y="2166836"/>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5" name="94 Conector recto"/>
                <p:cNvCxnSpPr/>
                <p:nvPr/>
              </p:nvCxnSpPr>
              <p:spPr bwMode="auto">
                <a:xfrm rot="16200000" flipH="1">
                  <a:off x="1987742" y="2166836"/>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6" name="95 Conector recto"/>
                <p:cNvCxnSpPr/>
                <p:nvPr/>
              </p:nvCxnSpPr>
              <p:spPr bwMode="auto">
                <a:xfrm rot="16200000" flipH="1">
                  <a:off x="2037255" y="2174388"/>
                  <a:ext cx="107910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7" name="96 Conector recto"/>
                <p:cNvCxnSpPr/>
                <p:nvPr/>
              </p:nvCxnSpPr>
              <p:spPr bwMode="auto">
                <a:xfrm rot="16200000" flipH="1">
                  <a:off x="2088447" y="2166836"/>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8" name="97 Conector recto"/>
                <p:cNvCxnSpPr/>
                <p:nvPr/>
              </p:nvCxnSpPr>
              <p:spPr bwMode="auto">
                <a:xfrm rot="16200000" flipH="1">
                  <a:off x="1821578" y="2166836"/>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9" name="98 Conector recto"/>
                <p:cNvCxnSpPr/>
                <p:nvPr/>
              </p:nvCxnSpPr>
              <p:spPr bwMode="auto">
                <a:xfrm rot="16200000" flipH="1">
                  <a:off x="1766190" y="2166836"/>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0" name="99 Conector recto"/>
                <p:cNvCxnSpPr/>
                <p:nvPr/>
              </p:nvCxnSpPr>
              <p:spPr bwMode="auto">
                <a:xfrm rot="16200000" flipH="1">
                  <a:off x="1710802" y="2166836"/>
                  <a:ext cx="1080782"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1" name="100 Conector recto"/>
                <p:cNvCxnSpPr/>
                <p:nvPr/>
              </p:nvCxnSpPr>
              <p:spPr bwMode="auto">
                <a:xfrm rot="16200000" flipH="1">
                  <a:off x="1655414" y="2166836"/>
                  <a:ext cx="1080782"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2" name="101 Conector recto"/>
                <p:cNvCxnSpPr>
                  <a:stCxn id="82" idx="1"/>
                  <a:endCxn id="82" idx="3"/>
                </p:cNvCxnSpPr>
                <p:nvPr/>
              </p:nvCxnSpPr>
              <p:spPr bwMode="auto">
                <a:xfrm rot="10800000" flipH="1">
                  <a:off x="2142935" y="2184458"/>
                  <a:ext cx="108090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3" name="102 Conector recto"/>
                <p:cNvCxnSpPr/>
                <p:nvPr/>
              </p:nvCxnSpPr>
              <p:spPr bwMode="auto">
                <a:xfrm rot="10800000" flipH="1">
                  <a:off x="2142935" y="2248231"/>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4" name="103 Conector recto"/>
                <p:cNvCxnSpPr/>
                <p:nvPr/>
              </p:nvCxnSpPr>
              <p:spPr bwMode="auto">
                <a:xfrm rot="10800000" flipH="1">
                  <a:off x="2142935" y="2308647"/>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5" name="104 Conector recto"/>
                <p:cNvCxnSpPr/>
                <p:nvPr/>
              </p:nvCxnSpPr>
              <p:spPr bwMode="auto">
                <a:xfrm rot="10800000" flipH="1">
                  <a:off x="2142935" y="2364028"/>
                  <a:ext cx="108090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6" name="105 Conector recto"/>
                <p:cNvCxnSpPr/>
                <p:nvPr/>
              </p:nvCxnSpPr>
              <p:spPr bwMode="auto">
                <a:xfrm rot="10800000" flipH="1">
                  <a:off x="2142935" y="2422767"/>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7" name="106 Conector recto"/>
                <p:cNvCxnSpPr/>
                <p:nvPr/>
              </p:nvCxnSpPr>
              <p:spPr bwMode="auto">
                <a:xfrm rot="10800000" flipH="1">
                  <a:off x="2142935" y="2479827"/>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8" name="107 Conector recto"/>
                <p:cNvCxnSpPr/>
                <p:nvPr/>
              </p:nvCxnSpPr>
              <p:spPr bwMode="auto">
                <a:xfrm rot="10800000" flipH="1">
                  <a:off x="2142935" y="2536887"/>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9" name="108 Conector recto"/>
                <p:cNvCxnSpPr/>
                <p:nvPr/>
              </p:nvCxnSpPr>
              <p:spPr bwMode="auto">
                <a:xfrm rot="10800000" flipH="1">
                  <a:off x="2142935" y="2598981"/>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0" name="109 Conector recto"/>
                <p:cNvCxnSpPr/>
                <p:nvPr/>
              </p:nvCxnSpPr>
              <p:spPr bwMode="auto">
                <a:xfrm rot="10800000" flipH="1">
                  <a:off x="2142935" y="2657719"/>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1" name="110 Conector recto"/>
                <p:cNvCxnSpPr/>
                <p:nvPr/>
              </p:nvCxnSpPr>
              <p:spPr bwMode="auto">
                <a:xfrm rot="10800000" flipH="1">
                  <a:off x="2142935" y="1707840"/>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2" name="111 Conector recto"/>
                <p:cNvCxnSpPr/>
                <p:nvPr/>
              </p:nvCxnSpPr>
              <p:spPr bwMode="auto">
                <a:xfrm rot="10800000" flipH="1">
                  <a:off x="2142935" y="1768256"/>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3" name="112 Conector recto"/>
                <p:cNvCxnSpPr/>
                <p:nvPr/>
              </p:nvCxnSpPr>
              <p:spPr bwMode="auto">
                <a:xfrm rot="10800000" flipH="1">
                  <a:off x="2142935" y="1821960"/>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4" name="113 Conector recto"/>
                <p:cNvCxnSpPr/>
                <p:nvPr/>
              </p:nvCxnSpPr>
              <p:spPr bwMode="auto">
                <a:xfrm rot="10800000" flipH="1">
                  <a:off x="2142935" y="1882376"/>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5" name="114 Conector recto"/>
                <p:cNvCxnSpPr/>
                <p:nvPr/>
              </p:nvCxnSpPr>
              <p:spPr bwMode="auto">
                <a:xfrm rot="10800000" flipH="1">
                  <a:off x="2142935" y="1939436"/>
                  <a:ext cx="108090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6" name="115 Conector recto"/>
                <p:cNvCxnSpPr/>
                <p:nvPr/>
              </p:nvCxnSpPr>
              <p:spPr bwMode="auto">
                <a:xfrm rot="10800000" flipH="1">
                  <a:off x="2142935" y="1996496"/>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7" name="116 Conector recto"/>
                <p:cNvCxnSpPr/>
                <p:nvPr/>
              </p:nvCxnSpPr>
              <p:spPr bwMode="auto">
                <a:xfrm rot="10800000" flipH="1">
                  <a:off x="2142935" y="2058590"/>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8" name="117 Conector recto"/>
                <p:cNvCxnSpPr/>
                <p:nvPr/>
              </p:nvCxnSpPr>
              <p:spPr bwMode="auto">
                <a:xfrm rot="10800000" flipH="1">
                  <a:off x="2142935" y="2117329"/>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60055" name="121 Grupo"/>
              <p:cNvGrpSpPr>
                <a:grpSpLocks/>
              </p:cNvGrpSpPr>
              <p:nvPr/>
            </p:nvGrpSpPr>
            <p:grpSpPr bwMode="auto">
              <a:xfrm>
                <a:off x="3643306" y="1592552"/>
                <a:ext cx="142876" cy="143670"/>
                <a:chOff x="3643306" y="1571612"/>
                <a:chExt cx="142876" cy="143670"/>
              </a:xfrm>
            </p:grpSpPr>
            <p:sp>
              <p:nvSpPr>
                <p:cNvPr id="119" name="118 Rectángulo"/>
                <p:cNvSpPr/>
                <p:nvPr/>
              </p:nvSpPr>
              <p:spPr bwMode="auto">
                <a:xfrm>
                  <a:off x="3643304" y="1571612"/>
                  <a:ext cx="142666"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21" name="120 Conector recto"/>
                <p:cNvCxnSpPr>
                  <a:stCxn id="119" idx="2"/>
                </p:cNvCxnSpPr>
                <p:nvPr/>
              </p:nvCxnSpPr>
              <p:spPr bwMode="auto">
                <a:xfrm rot="5400000">
                  <a:off x="3678556" y="1679018"/>
                  <a:ext cx="72163" cy="1678"/>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0056" name="122 Grupo"/>
              <p:cNvGrpSpPr>
                <a:grpSpLocks/>
              </p:cNvGrpSpPr>
              <p:nvPr/>
            </p:nvGrpSpPr>
            <p:grpSpPr bwMode="auto">
              <a:xfrm>
                <a:off x="2428860" y="1592552"/>
                <a:ext cx="142876" cy="143670"/>
                <a:chOff x="3643306" y="1571612"/>
                <a:chExt cx="142876" cy="143670"/>
              </a:xfrm>
            </p:grpSpPr>
            <p:sp>
              <p:nvSpPr>
                <p:cNvPr id="124" name="123 Rectángulo"/>
                <p:cNvSpPr/>
                <p:nvPr/>
              </p:nvSpPr>
              <p:spPr bwMode="auto">
                <a:xfrm>
                  <a:off x="3642570" y="1571612"/>
                  <a:ext cx="144345"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25" name="124 Conector recto"/>
                <p:cNvCxnSpPr>
                  <a:stCxn id="124" idx="2"/>
                </p:cNvCxnSpPr>
                <p:nvPr/>
              </p:nvCxnSpPr>
              <p:spPr bwMode="auto">
                <a:xfrm rot="5400000">
                  <a:off x="3678660" y="1679858"/>
                  <a:ext cx="72163" cy="0"/>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0057" name="125 Grupo"/>
              <p:cNvGrpSpPr>
                <a:grpSpLocks/>
              </p:cNvGrpSpPr>
              <p:nvPr/>
            </p:nvGrpSpPr>
            <p:grpSpPr bwMode="auto">
              <a:xfrm flipV="1">
                <a:off x="3643306" y="2749520"/>
                <a:ext cx="142876" cy="143670"/>
                <a:chOff x="3643306" y="1571612"/>
                <a:chExt cx="142876" cy="143670"/>
              </a:xfrm>
            </p:grpSpPr>
            <p:sp>
              <p:nvSpPr>
                <p:cNvPr id="127" name="126 Rectángulo"/>
                <p:cNvSpPr/>
                <p:nvPr/>
              </p:nvSpPr>
              <p:spPr bwMode="auto">
                <a:xfrm>
                  <a:off x="3643304" y="1571619"/>
                  <a:ext cx="142666"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28" name="127 Conector recto"/>
                <p:cNvCxnSpPr>
                  <a:stCxn id="127" idx="2"/>
                </p:cNvCxnSpPr>
                <p:nvPr/>
              </p:nvCxnSpPr>
              <p:spPr bwMode="auto">
                <a:xfrm rot="5400000">
                  <a:off x="3678556" y="1679027"/>
                  <a:ext cx="72163" cy="1678"/>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0058" name="128 Grupo"/>
              <p:cNvGrpSpPr>
                <a:grpSpLocks/>
              </p:cNvGrpSpPr>
              <p:nvPr/>
            </p:nvGrpSpPr>
            <p:grpSpPr bwMode="auto">
              <a:xfrm flipV="1">
                <a:off x="2428860" y="2749520"/>
                <a:ext cx="142876" cy="143670"/>
                <a:chOff x="3643306" y="1571612"/>
                <a:chExt cx="142876" cy="143670"/>
              </a:xfrm>
            </p:grpSpPr>
            <p:sp>
              <p:nvSpPr>
                <p:cNvPr id="130" name="129 Rectángulo"/>
                <p:cNvSpPr/>
                <p:nvPr/>
              </p:nvSpPr>
              <p:spPr bwMode="auto">
                <a:xfrm>
                  <a:off x="3642570" y="1571619"/>
                  <a:ext cx="144345"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31" name="130 Conector recto"/>
                <p:cNvCxnSpPr>
                  <a:stCxn id="130" idx="2"/>
                </p:cNvCxnSpPr>
                <p:nvPr/>
              </p:nvCxnSpPr>
              <p:spPr bwMode="auto">
                <a:xfrm rot="5400000">
                  <a:off x="3678660" y="1679865"/>
                  <a:ext cx="72163" cy="0"/>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0059" name="131 Grupo"/>
              <p:cNvGrpSpPr>
                <a:grpSpLocks/>
              </p:cNvGrpSpPr>
              <p:nvPr/>
            </p:nvGrpSpPr>
            <p:grpSpPr bwMode="auto">
              <a:xfrm>
                <a:off x="4857752" y="1592552"/>
                <a:ext cx="142876" cy="143670"/>
                <a:chOff x="3643306" y="1571612"/>
                <a:chExt cx="142876" cy="143670"/>
              </a:xfrm>
            </p:grpSpPr>
            <p:sp>
              <p:nvSpPr>
                <p:cNvPr id="133" name="132 Rectángulo"/>
                <p:cNvSpPr/>
                <p:nvPr/>
              </p:nvSpPr>
              <p:spPr bwMode="auto">
                <a:xfrm>
                  <a:off x="3644037" y="1571612"/>
                  <a:ext cx="142666"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34" name="133 Conector recto"/>
                <p:cNvCxnSpPr>
                  <a:stCxn id="133" idx="2"/>
                </p:cNvCxnSpPr>
                <p:nvPr/>
              </p:nvCxnSpPr>
              <p:spPr bwMode="auto">
                <a:xfrm rot="5400000">
                  <a:off x="3679288" y="1679018"/>
                  <a:ext cx="72163" cy="1678"/>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0060" name="134 Grupo"/>
              <p:cNvGrpSpPr>
                <a:grpSpLocks/>
              </p:cNvGrpSpPr>
              <p:nvPr/>
            </p:nvGrpSpPr>
            <p:grpSpPr bwMode="auto">
              <a:xfrm flipV="1">
                <a:off x="4857752" y="2749520"/>
                <a:ext cx="142876" cy="143670"/>
                <a:chOff x="3643306" y="1571612"/>
                <a:chExt cx="142876" cy="143670"/>
              </a:xfrm>
            </p:grpSpPr>
            <p:sp>
              <p:nvSpPr>
                <p:cNvPr id="136" name="135 Rectángulo"/>
                <p:cNvSpPr/>
                <p:nvPr/>
              </p:nvSpPr>
              <p:spPr bwMode="auto">
                <a:xfrm>
                  <a:off x="3644037" y="1571619"/>
                  <a:ext cx="142666"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37" name="136 Conector recto"/>
                <p:cNvCxnSpPr>
                  <a:stCxn id="136" idx="2"/>
                </p:cNvCxnSpPr>
                <p:nvPr/>
              </p:nvCxnSpPr>
              <p:spPr bwMode="auto">
                <a:xfrm rot="5400000">
                  <a:off x="3679288" y="1679027"/>
                  <a:ext cx="72163" cy="1678"/>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139" name="138 Conector recto"/>
              <p:cNvCxnSpPr>
                <a:stCxn id="133" idx="3"/>
                <a:endCxn id="136" idx="3"/>
              </p:cNvCxnSpPr>
              <p:nvPr/>
            </p:nvCxnSpPr>
            <p:spPr bwMode="auto">
              <a:xfrm>
                <a:off x="5001148" y="1627795"/>
                <a:ext cx="1679" cy="1230144"/>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7" name="146 Conector recto"/>
              <p:cNvCxnSpPr>
                <a:cxnSpLocks noChangeAspect="1"/>
              </p:cNvCxnSpPr>
              <p:nvPr/>
            </p:nvCxnSpPr>
            <p:spPr bwMode="auto">
              <a:xfrm rot="60000" flipV="1">
                <a:off x="5001148" y="2226924"/>
                <a:ext cx="538775" cy="60752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2" name="151 Conector recto"/>
              <p:cNvCxnSpPr>
                <a:cxnSpLocks noChangeAspect="1"/>
                <a:stCxn id="133" idx="3"/>
              </p:cNvCxnSpPr>
              <p:nvPr/>
            </p:nvCxnSpPr>
            <p:spPr bwMode="auto">
              <a:xfrm>
                <a:off x="5001148" y="1627795"/>
                <a:ext cx="542132" cy="622624"/>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5" name="154 Conector recto"/>
              <p:cNvCxnSpPr/>
              <p:nvPr/>
            </p:nvCxnSpPr>
            <p:spPr bwMode="auto">
              <a:xfrm rot="16200000" flipH="1">
                <a:off x="3107046" y="2281397"/>
                <a:ext cx="1679" cy="1215179"/>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749" name="156 Grupo"/>
            <p:cNvGrpSpPr>
              <a:grpSpLocks noChangeAspect="1"/>
            </p:cNvGrpSpPr>
            <p:nvPr/>
          </p:nvGrpSpPr>
          <p:grpSpPr bwMode="auto">
            <a:xfrm>
              <a:off x="500063" y="2643188"/>
              <a:ext cx="3959225" cy="1230312"/>
              <a:chOff x="1357290" y="1592552"/>
              <a:chExt cx="4185975" cy="1300638"/>
            </a:xfrm>
          </p:grpSpPr>
          <p:grpSp>
            <p:nvGrpSpPr>
              <p:cNvPr id="159916" name="41 Grupo"/>
              <p:cNvGrpSpPr>
                <a:grpSpLocks/>
              </p:cNvGrpSpPr>
              <p:nvPr/>
            </p:nvGrpSpPr>
            <p:grpSpPr bwMode="auto">
              <a:xfrm>
                <a:off x="1357290" y="1682259"/>
                <a:ext cx="1080001" cy="1103799"/>
                <a:chOff x="2143108" y="1626936"/>
                <a:chExt cx="1080001" cy="1103799"/>
              </a:xfrm>
            </p:grpSpPr>
            <p:sp>
              <p:nvSpPr>
                <p:cNvPr id="257" name="2 Rectángulo"/>
                <p:cNvSpPr/>
                <p:nvPr/>
              </p:nvSpPr>
              <p:spPr bwMode="auto">
                <a:xfrm>
                  <a:off x="2143108" y="1642949"/>
                  <a:ext cx="1079226" cy="107910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258" name="4 Conector recto"/>
                <p:cNvCxnSpPr/>
                <p:nvPr/>
              </p:nvCxnSpPr>
              <p:spPr bwMode="auto">
                <a:xfrm rot="16200000" flipH="1">
                  <a:off x="2142330" y="2182501"/>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59" name="5 Conector recto"/>
                <p:cNvCxnSpPr/>
                <p:nvPr/>
              </p:nvCxnSpPr>
              <p:spPr bwMode="auto">
                <a:xfrm rot="16200000" flipH="1">
                  <a:off x="2420108" y="2181662"/>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0" name="6 Conector recto"/>
                <p:cNvCxnSpPr/>
                <p:nvPr/>
              </p:nvCxnSpPr>
              <p:spPr bwMode="auto">
                <a:xfrm rot="16200000" flipH="1">
                  <a:off x="2476335" y="2182502"/>
                  <a:ext cx="107910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1" name="7 Conector recto"/>
                <p:cNvCxnSpPr/>
                <p:nvPr/>
              </p:nvCxnSpPr>
              <p:spPr bwMode="auto">
                <a:xfrm rot="16200000" flipH="1">
                  <a:off x="2530884" y="2181662"/>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2" name="8 Conector recto"/>
                <p:cNvCxnSpPr/>
                <p:nvPr/>
              </p:nvCxnSpPr>
              <p:spPr bwMode="auto">
                <a:xfrm rot="16200000" flipH="1">
                  <a:off x="2578720" y="2189213"/>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3" name="9 Conector recto"/>
                <p:cNvCxnSpPr/>
                <p:nvPr/>
              </p:nvCxnSpPr>
              <p:spPr bwMode="auto">
                <a:xfrm rot="16200000" flipH="1">
                  <a:off x="2631590" y="2181662"/>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4" name="10 Conector recto"/>
                <p:cNvCxnSpPr/>
                <p:nvPr/>
              </p:nvCxnSpPr>
              <p:spPr bwMode="auto">
                <a:xfrm rot="16200000" flipH="1">
                  <a:off x="2364720" y="2181662"/>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5" name="11 Conector recto"/>
                <p:cNvCxnSpPr/>
                <p:nvPr/>
              </p:nvCxnSpPr>
              <p:spPr bwMode="auto">
                <a:xfrm rot="16200000" flipH="1">
                  <a:off x="2311010" y="2181662"/>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6" name="12 Conector recto"/>
                <p:cNvCxnSpPr/>
                <p:nvPr/>
              </p:nvCxnSpPr>
              <p:spPr bwMode="auto">
                <a:xfrm rot="16200000" flipH="1">
                  <a:off x="2253944" y="2181662"/>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7" name="13 Conector recto"/>
                <p:cNvCxnSpPr/>
                <p:nvPr/>
              </p:nvCxnSpPr>
              <p:spPr bwMode="auto">
                <a:xfrm rot="16200000" flipH="1">
                  <a:off x="2198557" y="2181662"/>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8" name="14 Conector recto"/>
                <p:cNvCxnSpPr/>
                <p:nvPr/>
              </p:nvCxnSpPr>
              <p:spPr bwMode="auto">
                <a:xfrm rot="16200000" flipH="1">
                  <a:off x="1877139" y="2165718"/>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69" name="15 Conector recto"/>
                <p:cNvCxnSpPr/>
                <p:nvPr/>
              </p:nvCxnSpPr>
              <p:spPr bwMode="auto">
                <a:xfrm rot="16200000" flipH="1">
                  <a:off x="1932527" y="2165718"/>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0" name="16 Conector recto"/>
                <p:cNvCxnSpPr/>
                <p:nvPr/>
              </p:nvCxnSpPr>
              <p:spPr bwMode="auto">
                <a:xfrm rot="16200000" flipH="1">
                  <a:off x="1987075" y="2166558"/>
                  <a:ext cx="1080783"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1" name="17 Conector recto"/>
                <p:cNvCxnSpPr/>
                <p:nvPr/>
              </p:nvCxnSpPr>
              <p:spPr bwMode="auto">
                <a:xfrm rot="16200000" flipH="1">
                  <a:off x="2035750" y="2173271"/>
                  <a:ext cx="107910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2" name="18 Conector recto"/>
                <p:cNvCxnSpPr/>
                <p:nvPr/>
              </p:nvCxnSpPr>
              <p:spPr bwMode="auto">
                <a:xfrm rot="16200000" flipH="1">
                  <a:off x="2088620" y="2165718"/>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3" name="19 Conector recto"/>
                <p:cNvCxnSpPr/>
                <p:nvPr/>
              </p:nvCxnSpPr>
              <p:spPr bwMode="auto">
                <a:xfrm rot="16200000" flipH="1">
                  <a:off x="1821751" y="2165718"/>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4" name="20 Conector recto"/>
                <p:cNvCxnSpPr/>
                <p:nvPr/>
              </p:nvCxnSpPr>
              <p:spPr bwMode="auto">
                <a:xfrm rot="16200000" flipH="1">
                  <a:off x="1766363" y="2165718"/>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5" name="21 Conector recto"/>
                <p:cNvCxnSpPr/>
                <p:nvPr/>
              </p:nvCxnSpPr>
              <p:spPr bwMode="auto">
                <a:xfrm rot="16200000" flipH="1">
                  <a:off x="1710975" y="2165718"/>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6" name="22 Conector recto"/>
                <p:cNvCxnSpPr/>
                <p:nvPr/>
              </p:nvCxnSpPr>
              <p:spPr bwMode="auto">
                <a:xfrm rot="16200000" flipH="1">
                  <a:off x="1654747" y="2166558"/>
                  <a:ext cx="1080783"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7" name="24 Conector recto"/>
                <p:cNvCxnSpPr/>
                <p:nvPr/>
              </p:nvCxnSpPr>
              <p:spPr bwMode="auto">
                <a:xfrm rot="10800000" flipH="1">
                  <a:off x="2143108" y="2183340"/>
                  <a:ext cx="107922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8" name="25 Conector recto"/>
                <p:cNvCxnSpPr/>
                <p:nvPr/>
              </p:nvCxnSpPr>
              <p:spPr bwMode="auto">
                <a:xfrm rot="10800000" flipH="1">
                  <a:off x="2143108" y="2247113"/>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79" name="26 Conector recto"/>
                <p:cNvCxnSpPr/>
                <p:nvPr/>
              </p:nvCxnSpPr>
              <p:spPr bwMode="auto">
                <a:xfrm rot="10800000" flipH="1">
                  <a:off x="2143108" y="2307529"/>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0" name="27 Conector recto"/>
                <p:cNvCxnSpPr/>
                <p:nvPr/>
              </p:nvCxnSpPr>
              <p:spPr bwMode="auto">
                <a:xfrm rot="10800000" flipH="1">
                  <a:off x="2143108" y="2362912"/>
                  <a:ext cx="107922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1" name="28 Conector recto"/>
                <p:cNvCxnSpPr/>
                <p:nvPr/>
              </p:nvCxnSpPr>
              <p:spPr bwMode="auto">
                <a:xfrm rot="10800000" flipH="1">
                  <a:off x="2143108" y="2421649"/>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2" name="29 Conector recto"/>
                <p:cNvCxnSpPr/>
                <p:nvPr/>
              </p:nvCxnSpPr>
              <p:spPr bwMode="auto">
                <a:xfrm rot="10800000" flipH="1">
                  <a:off x="2143108" y="2478709"/>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3" name="30 Conector recto"/>
                <p:cNvCxnSpPr/>
                <p:nvPr/>
              </p:nvCxnSpPr>
              <p:spPr bwMode="auto">
                <a:xfrm rot="10800000" flipH="1">
                  <a:off x="2143108" y="2535769"/>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4" name="31 Conector recto"/>
                <p:cNvCxnSpPr/>
                <p:nvPr/>
              </p:nvCxnSpPr>
              <p:spPr bwMode="auto">
                <a:xfrm rot="10800000" flipH="1">
                  <a:off x="2143108" y="2597864"/>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5" name="32 Conector recto"/>
                <p:cNvCxnSpPr/>
                <p:nvPr/>
              </p:nvCxnSpPr>
              <p:spPr bwMode="auto">
                <a:xfrm rot="10800000" flipH="1">
                  <a:off x="2143108" y="2656602"/>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6" name="33 Conector recto"/>
                <p:cNvCxnSpPr/>
                <p:nvPr/>
              </p:nvCxnSpPr>
              <p:spPr bwMode="auto">
                <a:xfrm rot="10800000" flipH="1">
                  <a:off x="2143108" y="1706722"/>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7" name="34 Conector recto"/>
                <p:cNvCxnSpPr/>
                <p:nvPr/>
              </p:nvCxnSpPr>
              <p:spPr bwMode="auto">
                <a:xfrm rot="10800000" flipH="1">
                  <a:off x="2143108" y="1767138"/>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8" name="35 Conector recto"/>
                <p:cNvCxnSpPr/>
                <p:nvPr/>
              </p:nvCxnSpPr>
              <p:spPr bwMode="auto">
                <a:xfrm rot="10800000" flipH="1">
                  <a:off x="2143108" y="1820842"/>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89" name="36 Conector recto"/>
                <p:cNvCxnSpPr/>
                <p:nvPr/>
              </p:nvCxnSpPr>
              <p:spPr bwMode="auto">
                <a:xfrm rot="10800000" flipH="1">
                  <a:off x="2143108" y="1881258"/>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90" name="37 Conector recto"/>
                <p:cNvCxnSpPr/>
                <p:nvPr/>
              </p:nvCxnSpPr>
              <p:spPr bwMode="auto">
                <a:xfrm rot="10800000" flipH="1">
                  <a:off x="2143108" y="1938318"/>
                  <a:ext cx="107922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91" name="38 Conector recto"/>
                <p:cNvCxnSpPr/>
                <p:nvPr/>
              </p:nvCxnSpPr>
              <p:spPr bwMode="auto">
                <a:xfrm rot="10800000" flipH="1">
                  <a:off x="2143108" y="1995378"/>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92" name="39 Conector recto"/>
                <p:cNvCxnSpPr/>
                <p:nvPr/>
              </p:nvCxnSpPr>
              <p:spPr bwMode="auto">
                <a:xfrm rot="10800000" flipH="1">
                  <a:off x="2143108" y="2057473"/>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93" name="40 Conector recto"/>
                <p:cNvCxnSpPr/>
                <p:nvPr/>
              </p:nvCxnSpPr>
              <p:spPr bwMode="auto">
                <a:xfrm rot="10800000" flipH="1">
                  <a:off x="2143108" y="2116211"/>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59917" name="42 Grupo"/>
              <p:cNvGrpSpPr>
                <a:grpSpLocks/>
              </p:cNvGrpSpPr>
              <p:nvPr/>
            </p:nvGrpSpPr>
            <p:grpSpPr bwMode="auto">
              <a:xfrm>
                <a:off x="2563305" y="1682259"/>
                <a:ext cx="1080001" cy="1103799"/>
                <a:chOff x="2143108" y="1626936"/>
                <a:chExt cx="1080001" cy="1103799"/>
              </a:xfrm>
            </p:grpSpPr>
            <p:sp>
              <p:nvSpPr>
                <p:cNvPr id="220" name="219 Rectángulo"/>
                <p:cNvSpPr/>
                <p:nvPr/>
              </p:nvSpPr>
              <p:spPr bwMode="auto">
                <a:xfrm>
                  <a:off x="2143880" y="1642949"/>
                  <a:ext cx="1079227" cy="107910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221" name="220 Conector recto"/>
                <p:cNvCxnSpPr>
                  <a:stCxn id="220" idx="0"/>
                  <a:endCxn id="220" idx="2"/>
                </p:cNvCxnSpPr>
                <p:nvPr/>
              </p:nvCxnSpPr>
              <p:spPr bwMode="auto">
                <a:xfrm rot="16200000" flipH="1">
                  <a:off x="2143103" y="2182501"/>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22" name="221 Conector recto"/>
                <p:cNvCxnSpPr/>
                <p:nvPr/>
              </p:nvCxnSpPr>
              <p:spPr bwMode="auto">
                <a:xfrm rot="16200000" flipH="1">
                  <a:off x="2420880" y="2181662"/>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23" name="222 Conector recto"/>
                <p:cNvCxnSpPr/>
                <p:nvPr/>
              </p:nvCxnSpPr>
              <p:spPr bwMode="auto">
                <a:xfrm rot="16200000" flipH="1">
                  <a:off x="2477107" y="2182502"/>
                  <a:ext cx="107910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24" name="223 Conector recto"/>
                <p:cNvCxnSpPr/>
                <p:nvPr/>
              </p:nvCxnSpPr>
              <p:spPr bwMode="auto">
                <a:xfrm rot="16200000" flipH="1">
                  <a:off x="2531656" y="2181662"/>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25" name="224 Conector recto"/>
                <p:cNvCxnSpPr/>
                <p:nvPr/>
              </p:nvCxnSpPr>
              <p:spPr bwMode="auto">
                <a:xfrm rot="16200000" flipH="1">
                  <a:off x="2579493" y="2189213"/>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26" name="225 Conector recto"/>
                <p:cNvCxnSpPr/>
                <p:nvPr/>
              </p:nvCxnSpPr>
              <p:spPr bwMode="auto">
                <a:xfrm rot="16200000" flipH="1">
                  <a:off x="2632362" y="2181662"/>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27" name="226 Conector recto"/>
                <p:cNvCxnSpPr/>
                <p:nvPr/>
              </p:nvCxnSpPr>
              <p:spPr bwMode="auto">
                <a:xfrm rot="16200000" flipH="1">
                  <a:off x="2365493" y="2181662"/>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28" name="227 Conector recto"/>
                <p:cNvCxnSpPr/>
                <p:nvPr/>
              </p:nvCxnSpPr>
              <p:spPr bwMode="auto">
                <a:xfrm rot="16200000" flipH="1">
                  <a:off x="2311783" y="2181662"/>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29" name="228 Conector recto"/>
                <p:cNvCxnSpPr/>
                <p:nvPr/>
              </p:nvCxnSpPr>
              <p:spPr bwMode="auto">
                <a:xfrm rot="16200000" flipH="1">
                  <a:off x="2254717" y="2181662"/>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0" name="229 Conector recto"/>
                <p:cNvCxnSpPr/>
                <p:nvPr/>
              </p:nvCxnSpPr>
              <p:spPr bwMode="auto">
                <a:xfrm rot="16200000" flipH="1">
                  <a:off x="2199328" y="2181662"/>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1" name="230 Conector recto"/>
                <p:cNvCxnSpPr/>
                <p:nvPr/>
              </p:nvCxnSpPr>
              <p:spPr bwMode="auto">
                <a:xfrm rot="16200000" flipH="1">
                  <a:off x="1877912" y="2165718"/>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2" name="231 Conector recto"/>
                <p:cNvCxnSpPr/>
                <p:nvPr/>
              </p:nvCxnSpPr>
              <p:spPr bwMode="auto">
                <a:xfrm rot="16200000" flipH="1">
                  <a:off x="1933299" y="2165718"/>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3" name="232 Conector recto"/>
                <p:cNvCxnSpPr/>
                <p:nvPr/>
              </p:nvCxnSpPr>
              <p:spPr bwMode="auto">
                <a:xfrm rot="16200000" flipH="1">
                  <a:off x="1987848" y="2166558"/>
                  <a:ext cx="1080783"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4" name="233 Conector recto"/>
                <p:cNvCxnSpPr/>
                <p:nvPr/>
              </p:nvCxnSpPr>
              <p:spPr bwMode="auto">
                <a:xfrm rot="16200000" flipH="1">
                  <a:off x="2036523" y="2173271"/>
                  <a:ext cx="107910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5" name="234 Conector recto"/>
                <p:cNvCxnSpPr/>
                <p:nvPr/>
              </p:nvCxnSpPr>
              <p:spPr bwMode="auto">
                <a:xfrm rot="16200000" flipH="1">
                  <a:off x="2089393" y="2165718"/>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6" name="235 Conector recto"/>
                <p:cNvCxnSpPr/>
                <p:nvPr/>
              </p:nvCxnSpPr>
              <p:spPr bwMode="auto">
                <a:xfrm rot="16200000" flipH="1">
                  <a:off x="1822523" y="2165718"/>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7" name="236 Conector recto"/>
                <p:cNvCxnSpPr/>
                <p:nvPr/>
              </p:nvCxnSpPr>
              <p:spPr bwMode="auto">
                <a:xfrm rot="16200000" flipH="1">
                  <a:off x="1767136" y="2165718"/>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8" name="237 Conector recto"/>
                <p:cNvCxnSpPr/>
                <p:nvPr/>
              </p:nvCxnSpPr>
              <p:spPr bwMode="auto">
                <a:xfrm rot="16200000" flipH="1">
                  <a:off x="1711747" y="2165718"/>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9" name="238 Conector recto"/>
                <p:cNvCxnSpPr/>
                <p:nvPr/>
              </p:nvCxnSpPr>
              <p:spPr bwMode="auto">
                <a:xfrm rot="16200000" flipH="1">
                  <a:off x="1655520" y="2166558"/>
                  <a:ext cx="1080783"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0" name="239 Conector recto"/>
                <p:cNvCxnSpPr>
                  <a:stCxn id="220" idx="1"/>
                  <a:endCxn id="220" idx="3"/>
                </p:cNvCxnSpPr>
                <p:nvPr/>
              </p:nvCxnSpPr>
              <p:spPr bwMode="auto">
                <a:xfrm rot="10800000" flipH="1">
                  <a:off x="2143880" y="2183340"/>
                  <a:ext cx="107922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1" name="240 Conector recto"/>
                <p:cNvCxnSpPr/>
                <p:nvPr/>
              </p:nvCxnSpPr>
              <p:spPr bwMode="auto">
                <a:xfrm rot="10800000" flipH="1">
                  <a:off x="2143880" y="2247113"/>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2" name="241 Conector recto"/>
                <p:cNvCxnSpPr/>
                <p:nvPr/>
              </p:nvCxnSpPr>
              <p:spPr bwMode="auto">
                <a:xfrm rot="10800000" flipH="1">
                  <a:off x="2143880" y="2307529"/>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3" name="242 Conector recto"/>
                <p:cNvCxnSpPr/>
                <p:nvPr/>
              </p:nvCxnSpPr>
              <p:spPr bwMode="auto">
                <a:xfrm rot="10800000" flipH="1">
                  <a:off x="2143880" y="2362912"/>
                  <a:ext cx="107922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4" name="243 Conector recto"/>
                <p:cNvCxnSpPr/>
                <p:nvPr/>
              </p:nvCxnSpPr>
              <p:spPr bwMode="auto">
                <a:xfrm rot="10800000" flipH="1">
                  <a:off x="2143880" y="2421649"/>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5" name="244 Conector recto"/>
                <p:cNvCxnSpPr/>
                <p:nvPr/>
              </p:nvCxnSpPr>
              <p:spPr bwMode="auto">
                <a:xfrm rot="10800000" flipH="1">
                  <a:off x="2143880" y="2478709"/>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6" name="245 Conector recto"/>
                <p:cNvCxnSpPr/>
                <p:nvPr/>
              </p:nvCxnSpPr>
              <p:spPr bwMode="auto">
                <a:xfrm rot="10800000" flipH="1">
                  <a:off x="2143880" y="2535769"/>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7" name="246 Conector recto"/>
                <p:cNvCxnSpPr/>
                <p:nvPr/>
              </p:nvCxnSpPr>
              <p:spPr bwMode="auto">
                <a:xfrm rot="10800000" flipH="1">
                  <a:off x="2143880" y="2597864"/>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8" name="247 Conector recto"/>
                <p:cNvCxnSpPr/>
                <p:nvPr/>
              </p:nvCxnSpPr>
              <p:spPr bwMode="auto">
                <a:xfrm rot="10800000" flipH="1">
                  <a:off x="2143880" y="2656602"/>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49" name="248 Conector recto"/>
                <p:cNvCxnSpPr/>
                <p:nvPr/>
              </p:nvCxnSpPr>
              <p:spPr bwMode="auto">
                <a:xfrm rot="10800000" flipH="1">
                  <a:off x="2143880" y="1706722"/>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50" name="249 Conector recto"/>
                <p:cNvCxnSpPr/>
                <p:nvPr/>
              </p:nvCxnSpPr>
              <p:spPr bwMode="auto">
                <a:xfrm rot="10800000" flipH="1">
                  <a:off x="2143880" y="1767138"/>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51" name="250 Conector recto"/>
                <p:cNvCxnSpPr/>
                <p:nvPr/>
              </p:nvCxnSpPr>
              <p:spPr bwMode="auto">
                <a:xfrm rot="10800000" flipH="1">
                  <a:off x="2143880" y="1820842"/>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52" name="251 Conector recto"/>
                <p:cNvCxnSpPr/>
                <p:nvPr/>
              </p:nvCxnSpPr>
              <p:spPr bwMode="auto">
                <a:xfrm rot="10800000" flipH="1">
                  <a:off x="2143880" y="1881258"/>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53" name="252 Conector recto"/>
                <p:cNvCxnSpPr/>
                <p:nvPr/>
              </p:nvCxnSpPr>
              <p:spPr bwMode="auto">
                <a:xfrm rot="10800000" flipH="1">
                  <a:off x="2143880" y="1938318"/>
                  <a:ext cx="107922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54" name="253 Conector recto"/>
                <p:cNvCxnSpPr/>
                <p:nvPr/>
              </p:nvCxnSpPr>
              <p:spPr bwMode="auto">
                <a:xfrm rot="10800000" flipH="1">
                  <a:off x="2143880" y="1995378"/>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55" name="254 Conector recto"/>
                <p:cNvCxnSpPr/>
                <p:nvPr/>
              </p:nvCxnSpPr>
              <p:spPr bwMode="auto">
                <a:xfrm rot="10800000" flipH="1">
                  <a:off x="2143880" y="2057473"/>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56" name="255 Conector recto"/>
                <p:cNvCxnSpPr/>
                <p:nvPr/>
              </p:nvCxnSpPr>
              <p:spPr bwMode="auto">
                <a:xfrm rot="10800000" flipH="1">
                  <a:off x="2143880" y="2116211"/>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59918" name="80 Grupo"/>
              <p:cNvGrpSpPr>
                <a:grpSpLocks/>
              </p:cNvGrpSpPr>
              <p:nvPr/>
            </p:nvGrpSpPr>
            <p:grpSpPr bwMode="auto">
              <a:xfrm>
                <a:off x="3777751" y="1681150"/>
                <a:ext cx="1080001" cy="1103799"/>
                <a:chOff x="2143108" y="1626936"/>
                <a:chExt cx="1080001" cy="1103799"/>
              </a:xfrm>
            </p:grpSpPr>
            <p:sp>
              <p:nvSpPr>
                <p:cNvPr id="183" name="182 Rectángulo"/>
                <p:cNvSpPr/>
                <p:nvPr/>
              </p:nvSpPr>
              <p:spPr bwMode="auto">
                <a:xfrm>
                  <a:off x="2142935" y="1644058"/>
                  <a:ext cx="1080905" cy="107910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84" name="183 Conector recto"/>
                <p:cNvCxnSpPr>
                  <a:stCxn id="183" idx="0"/>
                  <a:endCxn id="183" idx="2"/>
                </p:cNvCxnSpPr>
                <p:nvPr/>
              </p:nvCxnSpPr>
              <p:spPr bwMode="auto">
                <a:xfrm rot="16200000" flipH="1">
                  <a:off x="2142996" y="2184449"/>
                  <a:ext cx="1080783"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85" name="184 Conector recto"/>
                <p:cNvCxnSpPr/>
                <p:nvPr/>
              </p:nvCxnSpPr>
              <p:spPr bwMode="auto">
                <a:xfrm rot="16200000" flipH="1">
                  <a:off x="2421613" y="2182771"/>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86" name="185 Conector recto"/>
                <p:cNvCxnSpPr/>
                <p:nvPr/>
              </p:nvCxnSpPr>
              <p:spPr bwMode="auto">
                <a:xfrm rot="16200000" flipH="1">
                  <a:off x="2477002" y="2182771"/>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87" name="186 Conector recto"/>
                <p:cNvCxnSpPr/>
                <p:nvPr/>
              </p:nvCxnSpPr>
              <p:spPr bwMode="auto">
                <a:xfrm rot="16200000" flipH="1">
                  <a:off x="2532389" y="2182771"/>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88" name="187 Conector recto"/>
                <p:cNvCxnSpPr/>
                <p:nvPr/>
              </p:nvCxnSpPr>
              <p:spPr bwMode="auto">
                <a:xfrm rot="16200000" flipH="1">
                  <a:off x="2580225" y="2190322"/>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89" name="188 Conector recto"/>
                <p:cNvCxnSpPr/>
                <p:nvPr/>
              </p:nvCxnSpPr>
              <p:spPr bwMode="auto">
                <a:xfrm rot="16200000" flipH="1">
                  <a:off x="2633094" y="2182771"/>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0" name="189 Conector recto"/>
                <p:cNvCxnSpPr/>
                <p:nvPr/>
              </p:nvCxnSpPr>
              <p:spPr bwMode="auto">
                <a:xfrm rot="16200000" flipH="1">
                  <a:off x="2366226" y="2182771"/>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1" name="190 Conector recto"/>
                <p:cNvCxnSpPr/>
                <p:nvPr/>
              </p:nvCxnSpPr>
              <p:spPr bwMode="auto">
                <a:xfrm rot="16200000" flipH="1">
                  <a:off x="2310837" y="2182771"/>
                  <a:ext cx="10791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2" name="191 Conector recto"/>
                <p:cNvCxnSpPr/>
                <p:nvPr/>
              </p:nvCxnSpPr>
              <p:spPr bwMode="auto">
                <a:xfrm rot="16200000" flipH="1">
                  <a:off x="2255450" y="2182771"/>
                  <a:ext cx="10791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3" name="192 Conector recto"/>
                <p:cNvCxnSpPr/>
                <p:nvPr/>
              </p:nvCxnSpPr>
              <p:spPr bwMode="auto">
                <a:xfrm rot="16200000" flipH="1">
                  <a:off x="2199222" y="2183611"/>
                  <a:ext cx="107910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4" name="193 Conector recto"/>
                <p:cNvCxnSpPr/>
                <p:nvPr/>
              </p:nvCxnSpPr>
              <p:spPr bwMode="auto">
                <a:xfrm rot="16200000" flipH="1">
                  <a:off x="1876965" y="2166827"/>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5" name="194 Conector recto"/>
                <p:cNvCxnSpPr/>
                <p:nvPr/>
              </p:nvCxnSpPr>
              <p:spPr bwMode="auto">
                <a:xfrm rot="16200000" flipH="1">
                  <a:off x="1932354" y="2166827"/>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6" name="195 Conector recto"/>
                <p:cNvCxnSpPr/>
                <p:nvPr/>
              </p:nvCxnSpPr>
              <p:spPr bwMode="auto">
                <a:xfrm rot="16200000" flipH="1">
                  <a:off x="1987741" y="2166827"/>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7" name="196 Conector recto"/>
                <p:cNvCxnSpPr/>
                <p:nvPr/>
              </p:nvCxnSpPr>
              <p:spPr bwMode="auto">
                <a:xfrm rot="16200000" flipH="1">
                  <a:off x="2037256" y="2174379"/>
                  <a:ext cx="107910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8" name="197 Conector recto"/>
                <p:cNvCxnSpPr/>
                <p:nvPr/>
              </p:nvCxnSpPr>
              <p:spPr bwMode="auto">
                <a:xfrm rot="16200000" flipH="1">
                  <a:off x="2088447" y="2166827"/>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99" name="198 Conector recto"/>
                <p:cNvCxnSpPr/>
                <p:nvPr/>
              </p:nvCxnSpPr>
              <p:spPr bwMode="auto">
                <a:xfrm rot="16200000" flipH="1">
                  <a:off x="1821578" y="2166827"/>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0" name="199 Conector recto"/>
                <p:cNvCxnSpPr/>
                <p:nvPr/>
              </p:nvCxnSpPr>
              <p:spPr bwMode="auto">
                <a:xfrm rot="16200000" flipH="1">
                  <a:off x="1766189" y="2166827"/>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1" name="200 Conector recto"/>
                <p:cNvCxnSpPr/>
                <p:nvPr/>
              </p:nvCxnSpPr>
              <p:spPr bwMode="auto">
                <a:xfrm rot="16200000" flipH="1">
                  <a:off x="1710802" y="2166827"/>
                  <a:ext cx="1080783"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2" name="201 Conector recto"/>
                <p:cNvCxnSpPr/>
                <p:nvPr/>
              </p:nvCxnSpPr>
              <p:spPr bwMode="auto">
                <a:xfrm rot="16200000" flipH="1">
                  <a:off x="1655413" y="2166827"/>
                  <a:ext cx="1080783"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3" name="202 Conector recto"/>
                <p:cNvCxnSpPr>
                  <a:stCxn id="183" idx="1"/>
                  <a:endCxn id="183" idx="3"/>
                </p:cNvCxnSpPr>
                <p:nvPr/>
              </p:nvCxnSpPr>
              <p:spPr bwMode="auto">
                <a:xfrm rot="10800000" flipH="1">
                  <a:off x="2142935" y="2184449"/>
                  <a:ext cx="108090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4" name="203 Conector recto"/>
                <p:cNvCxnSpPr/>
                <p:nvPr/>
              </p:nvCxnSpPr>
              <p:spPr bwMode="auto">
                <a:xfrm rot="10800000" flipH="1">
                  <a:off x="2142935" y="2248222"/>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5" name="204 Conector recto"/>
                <p:cNvCxnSpPr/>
                <p:nvPr/>
              </p:nvCxnSpPr>
              <p:spPr bwMode="auto">
                <a:xfrm rot="10800000" flipH="1">
                  <a:off x="2142935" y="2308638"/>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6" name="205 Conector recto"/>
                <p:cNvCxnSpPr/>
                <p:nvPr/>
              </p:nvCxnSpPr>
              <p:spPr bwMode="auto">
                <a:xfrm rot="10800000" flipH="1">
                  <a:off x="2142935" y="2364021"/>
                  <a:ext cx="108090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7" name="206 Conector recto"/>
                <p:cNvCxnSpPr/>
                <p:nvPr/>
              </p:nvCxnSpPr>
              <p:spPr bwMode="auto">
                <a:xfrm rot="10800000" flipH="1">
                  <a:off x="2142935" y="2422758"/>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8" name="207 Conector recto"/>
                <p:cNvCxnSpPr/>
                <p:nvPr/>
              </p:nvCxnSpPr>
              <p:spPr bwMode="auto">
                <a:xfrm rot="10800000" flipH="1">
                  <a:off x="2142935" y="2479818"/>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09" name="208 Conector recto"/>
                <p:cNvCxnSpPr/>
                <p:nvPr/>
              </p:nvCxnSpPr>
              <p:spPr bwMode="auto">
                <a:xfrm rot="10800000" flipH="1">
                  <a:off x="2142935" y="2536878"/>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0" name="209 Conector recto"/>
                <p:cNvCxnSpPr/>
                <p:nvPr/>
              </p:nvCxnSpPr>
              <p:spPr bwMode="auto">
                <a:xfrm rot="10800000" flipH="1">
                  <a:off x="2142935" y="2598973"/>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1" name="210 Conector recto"/>
                <p:cNvCxnSpPr/>
                <p:nvPr/>
              </p:nvCxnSpPr>
              <p:spPr bwMode="auto">
                <a:xfrm rot="10800000" flipH="1">
                  <a:off x="2142935" y="2657711"/>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2" name="211 Conector recto"/>
                <p:cNvCxnSpPr/>
                <p:nvPr/>
              </p:nvCxnSpPr>
              <p:spPr bwMode="auto">
                <a:xfrm rot="10800000" flipH="1">
                  <a:off x="2142935" y="1707831"/>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3" name="212 Conector recto"/>
                <p:cNvCxnSpPr/>
                <p:nvPr/>
              </p:nvCxnSpPr>
              <p:spPr bwMode="auto">
                <a:xfrm rot="10800000" flipH="1">
                  <a:off x="2142935" y="1768247"/>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4" name="213 Conector recto"/>
                <p:cNvCxnSpPr/>
                <p:nvPr/>
              </p:nvCxnSpPr>
              <p:spPr bwMode="auto">
                <a:xfrm rot="10800000" flipH="1">
                  <a:off x="2142935" y="1821950"/>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5" name="214 Conector recto"/>
                <p:cNvCxnSpPr/>
                <p:nvPr/>
              </p:nvCxnSpPr>
              <p:spPr bwMode="auto">
                <a:xfrm rot="10800000" flipH="1">
                  <a:off x="2142935" y="1882367"/>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6" name="215 Conector recto"/>
                <p:cNvCxnSpPr/>
                <p:nvPr/>
              </p:nvCxnSpPr>
              <p:spPr bwMode="auto">
                <a:xfrm rot="10800000" flipH="1">
                  <a:off x="2142935" y="1939427"/>
                  <a:ext cx="108090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7" name="216 Conector recto"/>
                <p:cNvCxnSpPr/>
                <p:nvPr/>
              </p:nvCxnSpPr>
              <p:spPr bwMode="auto">
                <a:xfrm rot="10800000" flipH="1">
                  <a:off x="2142935" y="1996487"/>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8" name="217 Conector recto"/>
                <p:cNvCxnSpPr/>
                <p:nvPr/>
              </p:nvCxnSpPr>
              <p:spPr bwMode="auto">
                <a:xfrm rot="10800000" flipH="1">
                  <a:off x="2142935" y="2058582"/>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19" name="218 Conector recto"/>
                <p:cNvCxnSpPr/>
                <p:nvPr/>
              </p:nvCxnSpPr>
              <p:spPr bwMode="auto">
                <a:xfrm rot="10800000" flipH="1">
                  <a:off x="2142935" y="2117320"/>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59919" name="121 Grupo"/>
              <p:cNvGrpSpPr>
                <a:grpSpLocks/>
              </p:cNvGrpSpPr>
              <p:nvPr/>
            </p:nvGrpSpPr>
            <p:grpSpPr bwMode="auto">
              <a:xfrm>
                <a:off x="3643306" y="1592552"/>
                <a:ext cx="142876" cy="143670"/>
                <a:chOff x="3643306" y="1571612"/>
                <a:chExt cx="142876" cy="143670"/>
              </a:xfrm>
            </p:grpSpPr>
            <p:sp>
              <p:nvSpPr>
                <p:cNvPr id="181" name="180 Rectángulo"/>
                <p:cNvSpPr/>
                <p:nvPr/>
              </p:nvSpPr>
              <p:spPr bwMode="auto">
                <a:xfrm>
                  <a:off x="3643304" y="1571604"/>
                  <a:ext cx="142666"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82" name="181 Conector recto"/>
                <p:cNvCxnSpPr>
                  <a:stCxn id="181" idx="2"/>
                </p:cNvCxnSpPr>
                <p:nvPr/>
              </p:nvCxnSpPr>
              <p:spPr bwMode="auto">
                <a:xfrm rot="5400000">
                  <a:off x="3678554" y="1679011"/>
                  <a:ext cx="72165" cy="1678"/>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920" name="122 Grupo"/>
              <p:cNvGrpSpPr>
                <a:grpSpLocks/>
              </p:cNvGrpSpPr>
              <p:nvPr/>
            </p:nvGrpSpPr>
            <p:grpSpPr bwMode="auto">
              <a:xfrm>
                <a:off x="2428860" y="1592552"/>
                <a:ext cx="142876" cy="143670"/>
                <a:chOff x="3643306" y="1571612"/>
                <a:chExt cx="142876" cy="143670"/>
              </a:xfrm>
            </p:grpSpPr>
            <p:sp>
              <p:nvSpPr>
                <p:cNvPr id="179" name="178 Rectángulo"/>
                <p:cNvSpPr/>
                <p:nvPr/>
              </p:nvSpPr>
              <p:spPr bwMode="auto">
                <a:xfrm>
                  <a:off x="3642570" y="1571604"/>
                  <a:ext cx="144345"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80" name="179 Conector recto"/>
                <p:cNvCxnSpPr>
                  <a:stCxn id="179" idx="2"/>
                </p:cNvCxnSpPr>
                <p:nvPr/>
              </p:nvCxnSpPr>
              <p:spPr bwMode="auto">
                <a:xfrm rot="5400000">
                  <a:off x="3678659" y="1679850"/>
                  <a:ext cx="72165" cy="0"/>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921" name="125 Grupo"/>
              <p:cNvGrpSpPr>
                <a:grpSpLocks/>
              </p:cNvGrpSpPr>
              <p:nvPr/>
            </p:nvGrpSpPr>
            <p:grpSpPr bwMode="auto">
              <a:xfrm flipV="1">
                <a:off x="3643306" y="2749520"/>
                <a:ext cx="142876" cy="143670"/>
                <a:chOff x="3643306" y="1571612"/>
                <a:chExt cx="142876" cy="143670"/>
              </a:xfrm>
            </p:grpSpPr>
            <p:sp>
              <p:nvSpPr>
                <p:cNvPr id="177" name="176 Rectángulo"/>
                <p:cNvSpPr/>
                <p:nvPr/>
              </p:nvSpPr>
              <p:spPr bwMode="auto">
                <a:xfrm>
                  <a:off x="3643304" y="1571628"/>
                  <a:ext cx="142666"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78" name="177 Conector recto"/>
                <p:cNvCxnSpPr>
                  <a:stCxn id="177" idx="2"/>
                </p:cNvCxnSpPr>
                <p:nvPr/>
              </p:nvCxnSpPr>
              <p:spPr bwMode="auto">
                <a:xfrm rot="5400000">
                  <a:off x="3678554" y="1679035"/>
                  <a:ext cx="72165" cy="1678"/>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922" name="128 Grupo"/>
              <p:cNvGrpSpPr>
                <a:grpSpLocks/>
              </p:cNvGrpSpPr>
              <p:nvPr/>
            </p:nvGrpSpPr>
            <p:grpSpPr bwMode="auto">
              <a:xfrm flipV="1">
                <a:off x="2428860" y="2749520"/>
                <a:ext cx="142876" cy="143670"/>
                <a:chOff x="3643306" y="1571612"/>
                <a:chExt cx="142876" cy="143670"/>
              </a:xfrm>
            </p:grpSpPr>
            <p:sp>
              <p:nvSpPr>
                <p:cNvPr id="175" name="174 Rectángulo"/>
                <p:cNvSpPr/>
                <p:nvPr/>
              </p:nvSpPr>
              <p:spPr bwMode="auto">
                <a:xfrm>
                  <a:off x="3642570" y="1571628"/>
                  <a:ext cx="144345"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76" name="175 Conector recto"/>
                <p:cNvCxnSpPr>
                  <a:stCxn id="175" idx="2"/>
                </p:cNvCxnSpPr>
                <p:nvPr/>
              </p:nvCxnSpPr>
              <p:spPr bwMode="auto">
                <a:xfrm rot="5400000">
                  <a:off x="3678659" y="1679874"/>
                  <a:ext cx="72165" cy="0"/>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923" name="131 Grupo"/>
              <p:cNvGrpSpPr>
                <a:grpSpLocks/>
              </p:cNvGrpSpPr>
              <p:nvPr/>
            </p:nvGrpSpPr>
            <p:grpSpPr bwMode="auto">
              <a:xfrm>
                <a:off x="4857752" y="1592552"/>
                <a:ext cx="142876" cy="143670"/>
                <a:chOff x="3643306" y="1571612"/>
                <a:chExt cx="142876" cy="143670"/>
              </a:xfrm>
            </p:grpSpPr>
            <p:sp>
              <p:nvSpPr>
                <p:cNvPr id="173" name="172 Rectángulo"/>
                <p:cNvSpPr/>
                <p:nvPr/>
              </p:nvSpPr>
              <p:spPr bwMode="auto">
                <a:xfrm>
                  <a:off x="3644037" y="1571604"/>
                  <a:ext cx="142666"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74" name="173 Conector recto"/>
                <p:cNvCxnSpPr>
                  <a:stCxn id="173" idx="2"/>
                </p:cNvCxnSpPr>
                <p:nvPr/>
              </p:nvCxnSpPr>
              <p:spPr bwMode="auto">
                <a:xfrm rot="5400000">
                  <a:off x="3679287" y="1679011"/>
                  <a:ext cx="72165" cy="1678"/>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924" name="134 Grupo"/>
              <p:cNvGrpSpPr>
                <a:grpSpLocks/>
              </p:cNvGrpSpPr>
              <p:nvPr/>
            </p:nvGrpSpPr>
            <p:grpSpPr bwMode="auto">
              <a:xfrm flipV="1">
                <a:off x="4857752" y="2749520"/>
                <a:ext cx="142876" cy="143670"/>
                <a:chOff x="3643306" y="1571612"/>
                <a:chExt cx="142876" cy="143670"/>
              </a:xfrm>
            </p:grpSpPr>
            <p:sp>
              <p:nvSpPr>
                <p:cNvPr id="171" name="170 Rectángulo"/>
                <p:cNvSpPr/>
                <p:nvPr/>
              </p:nvSpPr>
              <p:spPr bwMode="auto">
                <a:xfrm>
                  <a:off x="3644037" y="1571628"/>
                  <a:ext cx="142666" cy="72164"/>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72" name="171 Conector recto"/>
                <p:cNvCxnSpPr>
                  <a:stCxn id="171" idx="2"/>
                </p:cNvCxnSpPr>
                <p:nvPr/>
              </p:nvCxnSpPr>
              <p:spPr bwMode="auto">
                <a:xfrm rot="5400000">
                  <a:off x="3679287" y="1679035"/>
                  <a:ext cx="72165" cy="1678"/>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167" name="166 Conector recto"/>
              <p:cNvCxnSpPr>
                <a:stCxn id="173" idx="3"/>
                <a:endCxn id="171" idx="3"/>
              </p:cNvCxnSpPr>
              <p:nvPr/>
            </p:nvCxnSpPr>
            <p:spPr bwMode="auto">
              <a:xfrm>
                <a:off x="5001148" y="1627786"/>
                <a:ext cx="1679" cy="1230146"/>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8" name="167 Conector recto"/>
              <p:cNvCxnSpPr>
                <a:cxnSpLocks noChangeAspect="1"/>
              </p:cNvCxnSpPr>
              <p:nvPr/>
            </p:nvCxnSpPr>
            <p:spPr bwMode="auto">
              <a:xfrm rot="60000" flipV="1">
                <a:off x="5001148" y="2226916"/>
                <a:ext cx="538775" cy="607521"/>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9" name="168 Conector recto"/>
              <p:cNvCxnSpPr>
                <a:cxnSpLocks noChangeAspect="1"/>
                <a:stCxn id="173" idx="3"/>
              </p:cNvCxnSpPr>
              <p:nvPr/>
            </p:nvCxnSpPr>
            <p:spPr bwMode="auto">
              <a:xfrm>
                <a:off x="5001148" y="1627786"/>
                <a:ext cx="542132" cy="62262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0" name="169 Conector recto"/>
              <p:cNvCxnSpPr/>
              <p:nvPr/>
            </p:nvCxnSpPr>
            <p:spPr bwMode="auto">
              <a:xfrm rot="16200000" flipH="1">
                <a:off x="3107046" y="2281390"/>
                <a:ext cx="1678" cy="1215179"/>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750" name="293 Grupo"/>
            <p:cNvGrpSpPr>
              <a:grpSpLocks noChangeAspect="1"/>
            </p:cNvGrpSpPr>
            <p:nvPr/>
          </p:nvGrpSpPr>
          <p:grpSpPr bwMode="auto">
            <a:xfrm flipH="1">
              <a:off x="4827588" y="1144588"/>
              <a:ext cx="3959225" cy="1238250"/>
              <a:chOff x="1357290" y="1592552"/>
              <a:chExt cx="4185975" cy="1309116"/>
            </a:xfrm>
          </p:grpSpPr>
          <p:grpSp>
            <p:nvGrpSpPr>
              <p:cNvPr id="159780" name="41 Grupo"/>
              <p:cNvGrpSpPr>
                <a:grpSpLocks/>
              </p:cNvGrpSpPr>
              <p:nvPr/>
            </p:nvGrpSpPr>
            <p:grpSpPr bwMode="auto">
              <a:xfrm>
                <a:off x="1357290" y="1682259"/>
                <a:ext cx="1080001" cy="1103799"/>
                <a:chOff x="2143108" y="1626936"/>
                <a:chExt cx="1080001" cy="1103799"/>
              </a:xfrm>
            </p:grpSpPr>
            <p:sp>
              <p:nvSpPr>
                <p:cNvPr id="394" name="2 Rectángulo"/>
                <p:cNvSpPr/>
                <p:nvPr/>
              </p:nvSpPr>
              <p:spPr bwMode="auto">
                <a:xfrm>
                  <a:off x="2143076" y="1642965"/>
                  <a:ext cx="1079227" cy="1079176"/>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95" name="4 Conector recto"/>
                <p:cNvCxnSpPr/>
                <p:nvPr/>
              </p:nvCxnSpPr>
              <p:spPr bwMode="auto">
                <a:xfrm rot="16200000" flipH="1">
                  <a:off x="2142262" y="2182552"/>
                  <a:ext cx="108085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96" name="5 Conector recto"/>
                <p:cNvCxnSpPr/>
                <p:nvPr/>
              </p:nvCxnSpPr>
              <p:spPr bwMode="auto">
                <a:xfrm rot="16200000" flipH="1">
                  <a:off x="2420042" y="2181714"/>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97" name="6 Conector recto"/>
                <p:cNvCxnSpPr/>
                <p:nvPr/>
              </p:nvCxnSpPr>
              <p:spPr bwMode="auto">
                <a:xfrm rot="16200000" flipH="1">
                  <a:off x="2476269" y="2182553"/>
                  <a:ext cx="107917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98" name="7 Conector recto"/>
                <p:cNvCxnSpPr/>
                <p:nvPr/>
              </p:nvCxnSpPr>
              <p:spPr bwMode="auto">
                <a:xfrm rot="16200000" flipH="1">
                  <a:off x="2530818" y="2181714"/>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99" name="8 Conector recto"/>
                <p:cNvCxnSpPr/>
                <p:nvPr/>
              </p:nvCxnSpPr>
              <p:spPr bwMode="auto">
                <a:xfrm rot="16200000" flipH="1">
                  <a:off x="2578652" y="2189266"/>
                  <a:ext cx="108085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0" name="9 Conector recto"/>
                <p:cNvCxnSpPr/>
                <p:nvPr/>
              </p:nvCxnSpPr>
              <p:spPr bwMode="auto">
                <a:xfrm rot="16200000" flipH="1">
                  <a:off x="2631524" y="2181714"/>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1" name="10 Conector recto"/>
                <p:cNvCxnSpPr/>
                <p:nvPr/>
              </p:nvCxnSpPr>
              <p:spPr bwMode="auto">
                <a:xfrm rot="16200000" flipH="1">
                  <a:off x="2364654" y="2181714"/>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2" name="11 Conector recto"/>
                <p:cNvCxnSpPr/>
                <p:nvPr/>
              </p:nvCxnSpPr>
              <p:spPr bwMode="auto">
                <a:xfrm rot="16200000" flipH="1">
                  <a:off x="2310944" y="2181714"/>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3" name="12 Conector recto"/>
                <p:cNvCxnSpPr/>
                <p:nvPr/>
              </p:nvCxnSpPr>
              <p:spPr bwMode="auto">
                <a:xfrm rot="16200000" flipH="1">
                  <a:off x="2253878" y="2181714"/>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4" name="13 Conector recto"/>
                <p:cNvCxnSpPr/>
                <p:nvPr/>
              </p:nvCxnSpPr>
              <p:spPr bwMode="auto">
                <a:xfrm rot="16200000" flipH="1">
                  <a:off x="2198490" y="2181714"/>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5" name="14 Conector recto"/>
                <p:cNvCxnSpPr/>
                <p:nvPr/>
              </p:nvCxnSpPr>
              <p:spPr bwMode="auto">
                <a:xfrm rot="16200000" flipH="1">
                  <a:off x="1877071" y="2165769"/>
                  <a:ext cx="108085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6" name="15 Conector recto"/>
                <p:cNvCxnSpPr/>
                <p:nvPr/>
              </p:nvCxnSpPr>
              <p:spPr bwMode="auto">
                <a:xfrm rot="16200000" flipH="1">
                  <a:off x="1932460" y="2165769"/>
                  <a:ext cx="108085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7" name="16 Conector recto"/>
                <p:cNvCxnSpPr/>
                <p:nvPr/>
              </p:nvCxnSpPr>
              <p:spPr bwMode="auto">
                <a:xfrm rot="16200000" flipH="1">
                  <a:off x="1987009" y="2166608"/>
                  <a:ext cx="1080854"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8" name="17 Conector recto"/>
                <p:cNvCxnSpPr/>
                <p:nvPr/>
              </p:nvCxnSpPr>
              <p:spPr bwMode="auto">
                <a:xfrm rot="16200000" flipH="1">
                  <a:off x="2035683" y="2173322"/>
                  <a:ext cx="107917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09" name="18 Conector recto"/>
                <p:cNvCxnSpPr/>
                <p:nvPr/>
              </p:nvCxnSpPr>
              <p:spPr bwMode="auto">
                <a:xfrm rot="16200000" flipH="1">
                  <a:off x="2088553" y="2165769"/>
                  <a:ext cx="108085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0" name="19 Conector recto"/>
                <p:cNvCxnSpPr/>
                <p:nvPr/>
              </p:nvCxnSpPr>
              <p:spPr bwMode="auto">
                <a:xfrm rot="16200000" flipH="1">
                  <a:off x="1821684" y="2165769"/>
                  <a:ext cx="108085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1" name="20 Conector recto"/>
                <p:cNvCxnSpPr/>
                <p:nvPr/>
              </p:nvCxnSpPr>
              <p:spPr bwMode="auto">
                <a:xfrm rot="16200000" flipH="1">
                  <a:off x="1766295" y="2165769"/>
                  <a:ext cx="108085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2" name="21 Conector recto"/>
                <p:cNvCxnSpPr/>
                <p:nvPr/>
              </p:nvCxnSpPr>
              <p:spPr bwMode="auto">
                <a:xfrm rot="16200000" flipH="1">
                  <a:off x="1710908" y="2165769"/>
                  <a:ext cx="108085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3" name="22 Conector recto"/>
                <p:cNvCxnSpPr/>
                <p:nvPr/>
              </p:nvCxnSpPr>
              <p:spPr bwMode="auto">
                <a:xfrm rot="16200000" flipH="1">
                  <a:off x="1654681" y="2166608"/>
                  <a:ext cx="1080854"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4" name="24 Conector recto"/>
                <p:cNvCxnSpPr/>
                <p:nvPr/>
              </p:nvCxnSpPr>
              <p:spPr bwMode="auto">
                <a:xfrm rot="10800000" flipH="1">
                  <a:off x="2143076" y="2183392"/>
                  <a:ext cx="107922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5" name="25 Conector recto"/>
                <p:cNvCxnSpPr/>
                <p:nvPr/>
              </p:nvCxnSpPr>
              <p:spPr bwMode="auto">
                <a:xfrm rot="10800000" flipH="1">
                  <a:off x="2143076" y="2247169"/>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6" name="26 Conector recto"/>
                <p:cNvCxnSpPr/>
                <p:nvPr/>
              </p:nvCxnSpPr>
              <p:spPr bwMode="auto">
                <a:xfrm rot="10800000" flipH="1">
                  <a:off x="2143076" y="2307589"/>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7" name="27 Conector recto"/>
                <p:cNvCxnSpPr/>
                <p:nvPr/>
              </p:nvCxnSpPr>
              <p:spPr bwMode="auto">
                <a:xfrm rot="10800000" flipH="1">
                  <a:off x="2143076" y="2362975"/>
                  <a:ext cx="107922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8" name="28 Conector recto"/>
                <p:cNvCxnSpPr/>
                <p:nvPr/>
              </p:nvCxnSpPr>
              <p:spPr bwMode="auto">
                <a:xfrm rot="10800000" flipH="1">
                  <a:off x="2143076" y="2421717"/>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19" name="29 Conector recto"/>
                <p:cNvCxnSpPr/>
                <p:nvPr/>
              </p:nvCxnSpPr>
              <p:spPr bwMode="auto">
                <a:xfrm rot="10800000" flipH="1">
                  <a:off x="2143076" y="2478780"/>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0" name="30 Conector recto"/>
                <p:cNvCxnSpPr/>
                <p:nvPr/>
              </p:nvCxnSpPr>
              <p:spPr bwMode="auto">
                <a:xfrm rot="10800000" flipH="1">
                  <a:off x="2143076" y="2535844"/>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1" name="31 Conector recto"/>
                <p:cNvCxnSpPr/>
                <p:nvPr/>
              </p:nvCxnSpPr>
              <p:spPr bwMode="auto">
                <a:xfrm rot="10800000" flipH="1">
                  <a:off x="2143076" y="2597943"/>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2" name="32 Conector recto"/>
                <p:cNvCxnSpPr/>
                <p:nvPr/>
              </p:nvCxnSpPr>
              <p:spPr bwMode="auto">
                <a:xfrm rot="10800000" flipH="1">
                  <a:off x="2143076" y="2656685"/>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3" name="33 Conector recto"/>
                <p:cNvCxnSpPr/>
                <p:nvPr/>
              </p:nvCxnSpPr>
              <p:spPr bwMode="auto">
                <a:xfrm rot="10800000" flipH="1">
                  <a:off x="2143076" y="1706742"/>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4" name="34 Conector recto"/>
                <p:cNvCxnSpPr/>
                <p:nvPr/>
              </p:nvCxnSpPr>
              <p:spPr bwMode="auto">
                <a:xfrm rot="10800000" flipH="1">
                  <a:off x="2143076" y="1767162"/>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5" name="35 Conector recto"/>
                <p:cNvCxnSpPr/>
                <p:nvPr/>
              </p:nvCxnSpPr>
              <p:spPr bwMode="auto">
                <a:xfrm rot="10800000" flipH="1">
                  <a:off x="2143076" y="1820869"/>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6" name="36 Conector recto"/>
                <p:cNvCxnSpPr/>
                <p:nvPr/>
              </p:nvCxnSpPr>
              <p:spPr bwMode="auto">
                <a:xfrm rot="10800000" flipH="1">
                  <a:off x="2143076" y="1881290"/>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7" name="37 Conector recto"/>
                <p:cNvCxnSpPr/>
                <p:nvPr/>
              </p:nvCxnSpPr>
              <p:spPr bwMode="auto">
                <a:xfrm rot="10800000" flipH="1">
                  <a:off x="2143076" y="1938353"/>
                  <a:ext cx="107922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8" name="38 Conector recto"/>
                <p:cNvCxnSpPr/>
                <p:nvPr/>
              </p:nvCxnSpPr>
              <p:spPr bwMode="auto">
                <a:xfrm rot="10800000" flipH="1">
                  <a:off x="2143076" y="1995417"/>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29" name="39 Conector recto"/>
                <p:cNvCxnSpPr/>
                <p:nvPr/>
              </p:nvCxnSpPr>
              <p:spPr bwMode="auto">
                <a:xfrm rot="10800000" flipH="1">
                  <a:off x="2143076" y="2057516"/>
                  <a:ext cx="107922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430" name="40 Conector recto"/>
                <p:cNvCxnSpPr/>
                <p:nvPr/>
              </p:nvCxnSpPr>
              <p:spPr bwMode="auto">
                <a:xfrm rot="10800000" flipH="1">
                  <a:off x="2143076" y="2116258"/>
                  <a:ext cx="107922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59781" name="42 Grupo"/>
              <p:cNvGrpSpPr>
                <a:grpSpLocks/>
              </p:cNvGrpSpPr>
              <p:nvPr/>
            </p:nvGrpSpPr>
            <p:grpSpPr bwMode="auto">
              <a:xfrm>
                <a:off x="2563305" y="1682259"/>
                <a:ext cx="1080001" cy="1103799"/>
                <a:chOff x="2143108" y="1626936"/>
                <a:chExt cx="1080001" cy="1103799"/>
              </a:xfrm>
            </p:grpSpPr>
            <p:sp>
              <p:nvSpPr>
                <p:cNvPr id="357" name="356 Rectángulo"/>
                <p:cNvSpPr/>
                <p:nvPr/>
              </p:nvSpPr>
              <p:spPr bwMode="auto">
                <a:xfrm>
                  <a:off x="2143849" y="1642965"/>
                  <a:ext cx="1079226" cy="1079176"/>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58" name="357 Conector recto"/>
                <p:cNvCxnSpPr>
                  <a:stCxn id="357" idx="0"/>
                  <a:endCxn id="357" idx="2"/>
                </p:cNvCxnSpPr>
                <p:nvPr/>
              </p:nvCxnSpPr>
              <p:spPr bwMode="auto">
                <a:xfrm rot="16200000" flipH="1">
                  <a:off x="2143035" y="2182552"/>
                  <a:ext cx="108085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59" name="358 Conector recto"/>
                <p:cNvCxnSpPr/>
                <p:nvPr/>
              </p:nvCxnSpPr>
              <p:spPr bwMode="auto">
                <a:xfrm rot="16200000" flipH="1">
                  <a:off x="2420814" y="2181714"/>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0" name="359 Conector recto"/>
                <p:cNvCxnSpPr/>
                <p:nvPr/>
              </p:nvCxnSpPr>
              <p:spPr bwMode="auto">
                <a:xfrm rot="16200000" flipH="1">
                  <a:off x="2477042" y="2182553"/>
                  <a:ext cx="107917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1" name="360 Conector recto"/>
                <p:cNvCxnSpPr/>
                <p:nvPr/>
              </p:nvCxnSpPr>
              <p:spPr bwMode="auto">
                <a:xfrm rot="16200000" flipH="1">
                  <a:off x="2531590" y="2181714"/>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2" name="361 Conector recto"/>
                <p:cNvCxnSpPr/>
                <p:nvPr/>
              </p:nvCxnSpPr>
              <p:spPr bwMode="auto">
                <a:xfrm rot="16200000" flipH="1">
                  <a:off x="2579425" y="2189266"/>
                  <a:ext cx="108085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3" name="362 Conector recto"/>
                <p:cNvCxnSpPr/>
                <p:nvPr/>
              </p:nvCxnSpPr>
              <p:spPr bwMode="auto">
                <a:xfrm rot="16200000" flipH="1">
                  <a:off x="2632295" y="2181714"/>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4" name="363 Conector recto"/>
                <p:cNvCxnSpPr/>
                <p:nvPr/>
              </p:nvCxnSpPr>
              <p:spPr bwMode="auto">
                <a:xfrm rot="16200000" flipH="1">
                  <a:off x="2365427" y="2181714"/>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5" name="364 Conector recto"/>
                <p:cNvCxnSpPr/>
                <p:nvPr/>
              </p:nvCxnSpPr>
              <p:spPr bwMode="auto">
                <a:xfrm rot="16200000" flipH="1">
                  <a:off x="2311717" y="2181714"/>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6" name="365 Conector recto"/>
                <p:cNvCxnSpPr/>
                <p:nvPr/>
              </p:nvCxnSpPr>
              <p:spPr bwMode="auto">
                <a:xfrm rot="16200000" flipH="1">
                  <a:off x="2254651" y="2181714"/>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7" name="366 Conector recto"/>
                <p:cNvCxnSpPr/>
                <p:nvPr/>
              </p:nvCxnSpPr>
              <p:spPr bwMode="auto">
                <a:xfrm rot="16200000" flipH="1">
                  <a:off x="2199262" y="2181714"/>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8" name="367 Conector recto"/>
                <p:cNvCxnSpPr/>
                <p:nvPr/>
              </p:nvCxnSpPr>
              <p:spPr bwMode="auto">
                <a:xfrm rot="16200000" flipH="1">
                  <a:off x="1877844" y="2165769"/>
                  <a:ext cx="108085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69" name="368 Conector recto"/>
                <p:cNvCxnSpPr/>
                <p:nvPr/>
              </p:nvCxnSpPr>
              <p:spPr bwMode="auto">
                <a:xfrm rot="16200000" flipH="1">
                  <a:off x="1933232" y="2165769"/>
                  <a:ext cx="108085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0" name="369 Conector recto"/>
                <p:cNvCxnSpPr/>
                <p:nvPr/>
              </p:nvCxnSpPr>
              <p:spPr bwMode="auto">
                <a:xfrm rot="16200000" flipH="1">
                  <a:off x="1987781" y="2166608"/>
                  <a:ext cx="1080854"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1" name="370 Conector recto"/>
                <p:cNvCxnSpPr/>
                <p:nvPr/>
              </p:nvCxnSpPr>
              <p:spPr bwMode="auto">
                <a:xfrm rot="16200000" flipH="1">
                  <a:off x="2036455" y="2173322"/>
                  <a:ext cx="107917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2" name="371 Conector recto"/>
                <p:cNvCxnSpPr/>
                <p:nvPr/>
              </p:nvCxnSpPr>
              <p:spPr bwMode="auto">
                <a:xfrm rot="16200000" flipH="1">
                  <a:off x="2089326" y="2165769"/>
                  <a:ext cx="108085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3" name="372 Conector recto"/>
                <p:cNvCxnSpPr/>
                <p:nvPr/>
              </p:nvCxnSpPr>
              <p:spPr bwMode="auto">
                <a:xfrm rot="16200000" flipH="1">
                  <a:off x="1822456" y="2165769"/>
                  <a:ext cx="108085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4" name="373 Conector recto"/>
                <p:cNvCxnSpPr/>
                <p:nvPr/>
              </p:nvCxnSpPr>
              <p:spPr bwMode="auto">
                <a:xfrm rot="16200000" flipH="1">
                  <a:off x="1767068" y="2165769"/>
                  <a:ext cx="1080854"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5" name="374 Conector recto"/>
                <p:cNvCxnSpPr/>
                <p:nvPr/>
              </p:nvCxnSpPr>
              <p:spPr bwMode="auto">
                <a:xfrm rot="16200000" flipH="1">
                  <a:off x="1711680" y="2165769"/>
                  <a:ext cx="1080854"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6" name="375 Conector recto"/>
                <p:cNvCxnSpPr/>
                <p:nvPr/>
              </p:nvCxnSpPr>
              <p:spPr bwMode="auto">
                <a:xfrm rot="16200000" flipH="1">
                  <a:off x="1655453" y="2166608"/>
                  <a:ext cx="1080854"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7" name="376 Conector recto"/>
                <p:cNvCxnSpPr>
                  <a:stCxn id="357" idx="1"/>
                  <a:endCxn id="357" idx="3"/>
                </p:cNvCxnSpPr>
                <p:nvPr/>
              </p:nvCxnSpPr>
              <p:spPr bwMode="auto">
                <a:xfrm rot="10800000" flipH="1">
                  <a:off x="2143849" y="2183392"/>
                  <a:ext cx="107922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8" name="377 Conector recto"/>
                <p:cNvCxnSpPr/>
                <p:nvPr/>
              </p:nvCxnSpPr>
              <p:spPr bwMode="auto">
                <a:xfrm rot="10800000" flipH="1">
                  <a:off x="2143849" y="2247169"/>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79" name="378 Conector recto"/>
                <p:cNvCxnSpPr/>
                <p:nvPr/>
              </p:nvCxnSpPr>
              <p:spPr bwMode="auto">
                <a:xfrm rot="10800000" flipH="1">
                  <a:off x="2143849" y="2307589"/>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0" name="379 Conector recto"/>
                <p:cNvCxnSpPr/>
                <p:nvPr/>
              </p:nvCxnSpPr>
              <p:spPr bwMode="auto">
                <a:xfrm rot="10800000" flipH="1">
                  <a:off x="2143849" y="2362975"/>
                  <a:ext cx="107922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1" name="380 Conector recto"/>
                <p:cNvCxnSpPr/>
                <p:nvPr/>
              </p:nvCxnSpPr>
              <p:spPr bwMode="auto">
                <a:xfrm rot="10800000" flipH="1">
                  <a:off x="2143849" y="2421717"/>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2" name="381 Conector recto"/>
                <p:cNvCxnSpPr/>
                <p:nvPr/>
              </p:nvCxnSpPr>
              <p:spPr bwMode="auto">
                <a:xfrm rot="10800000" flipH="1">
                  <a:off x="2143849" y="2478780"/>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3" name="382 Conector recto"/>
                <p:cNvCxnSpPr/>
                <p:nvPr/>
              </p:nvCxnSpPr>
              <p:spPr bwMode="auto">
                <a:xfrm rot="10800000" flipH="1">
                  <a:off x="2143849" y="2535844"/>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4" name="383 Conector recto"/>
                <p:cNvCxnSpPr/>
                <p:nvPr/>
              </p:nvCxnSpPr>
              <p:spPr bwMode="auto">
                <a:xfrm rot="10800000" flipH="1">
                  <a:off x="2143849" y="2597943"/>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5" name="384 Conector recto"/>
                <p:cNvCxnSpPr/>
                <p:nvPr/>
              </p:nvCxnSpPr>
              <p:spPr bwMode="auto">
                <a:xfrm rot="10800000" flipH="1">
                  <a:off x="2143849" y="2656685"/>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6" name="385 Conector recto"/>
                <p:cNvCxnSpPr/>
                <p:nvPr/>
              </p:nvCxnSpPr>
              <p:spPr bwMode="auto">
                <a:xfrm rot="10800000" flipH="1">
                  <a:off x="2143849" y="1706742"/>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7" name="386 Conector recto"/>
                <p:cNvCxnSpPr/>
                <p:nvPr/>
              </p:nvCxnSpPr>
              <p:spPr bwMode="auto">
                <a:xfrm rot="10800000" flipH="1">
                  <a:off x="2143849" y="1767162"/>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8" name="387 Conector recto"/>
                <p:cNvCxnSpPr/>
                <p:nvPr/>
              </p:nvCxnSpPr>
              <p:spPr bwMode="auto">
                <a:xfrm rot="10800000" flipH="1">
                  <a:off x="2143849" y="1820869"/>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89" name="388 Conector recto"/>
                <p:cNvCxnSpPr/>
                <p:nvPr/>
              </p:nvCxnSpPr>
              <p:spPr bwMode="auto">
                <a:xfrm rot="10800000" flipH="1">
                  <a:off x="2143849" y="1881290"/>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90" name="389 Conector recto"/>
                <p:cNvCxnSpPr/>
                <p:nvPr/>
              </p:nvCxnSpPr>
              <p:spPr bwMode="auto">
                <a:xfrm rot="10800000" flipH="1">
                  <a:off x="2143849" y="1938353"/>
                  <a:ext cx="107922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91" name="390 Conector recto"/>
                <p:cNvCxnSpPr/>
                <p:nvPr/>
              </p:nvCxnSpPr>
              <p:spPr bwMode="auto">
                <a:xfrm rot="10800000" flipH="1">
                  <a:off x="2143849" y="1995417"/>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92" name="391 Conector recto"/>
                <p:cNvCxnSpPr/>
                <p:nvPr/>
              </p:nvCxnSpPr>
              <p:spPr bwMode="auto">
                <a:xfrm rot="10800000" flipH="1">
                  <a:off x="2143849" y="2057516"/>
                  <a:ext cx="107922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93" name="392 Conector recto"/>
                <p:cNvCxnSpPr/>
                <p:nvPr/>
              </p:nvCxnSpPr>
              <p:spPr bwMode="auto">
                <a:xfrm rot="10800000" flipH="1">
                  <a:off x="2143849" y="2116258"/>
                  <a:ext cx="107922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59782" name="80 Grupo"/>
              <p:cNvGrpSpPr>
                <a:grpSpLocks/>
              </p:cNvGrpSpPr>
              <p:nvPr/>
            </p:nvGrpSpPr>
            <p:grpSpPr bwMode="auto">
              <a:xfrm>
                <a:off x="3777751" y="1681150"/>
                <a:ext cx="1080001" cy="1103799"/>
                <a:chOff x="2143108" y="1626936"/>
                <a:chExt cx="1080001" cy="1103799"/>
              </a:xfrm>
            </p:grpSpPr>
            <p:sp>
              <p:nvSpPr>
                <p:cNvPr id="320" name="319 Rectángulo"/>
                <p:cNvSpPr/>
                <p:nvPr/>
              </p:nvSpPr>
              <p:spPr bwMode="auto">
                <a:xfrm>
                  <a:off x="2142903" y="1644074"/>
                  <a:ext cx="1080905" cy="107749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21" name="320 Conector recto"/>
                <p:cNvCxnSpPr>
                  <a:stCxn id="320" idx="0"/>
                  <a:endCxn id="320" idx="2"/>
                </p:cNvCxnSpPr>
                <p:nvPr/>
              </p:nvCxnSpPr>
              <p:spPr bwMode="auto">
                <a:xfrm rot="16200000" flipH="1">
                  <a:off x="2143768" y="2183662"/>
                  <a:ext cx="107917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22" name="321 Conector recto"/>
                <p:cNvCxnSpPr/>
                <p:nvPr/>
              </p:nvCxnSpPr>
              <p:spPr bwMode="auto">
                <a:xfrm rot="16200000" flipH="1">
                  <a:off x="2422386" y="2181983"/>
                  <a:ext cx="107749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23" name="322 Conector recto"/>
                <p:cNvCxnSpPr/>
                <p:nvPr/>
              </p:nvCxnSpPr>
              <p:spPr bwMode="auto">
                <a:xfrm rot="16200000" flipH="1">
                  <a:off x="2477775" y="2181983"/>
                  <a:ext cx="107749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24" name="323 Conector recto"/>
                <p:cNvCxnSpPr/>
                <p:nvPr/>
              </p:nvCxnSpPr>
              <p:spPr bwMode="auto">
                <a:xfrm rot="16200000" flipH="1">
                  <a:off x="2533162" y="2181983"/>
                  <a:ext cx="107749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25" name="324 Conector recto"/>
                <p:cNvCxnSpPr/>
                <p:nvPr/>
              </p:nvCxnSpPr>
              <p:spPr bwMode="auto">
                <a:xfrm rot="16200000" flipH="1">
                  <a:off x="2580997" y="2189536"/>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26" name="325 Conector recto"/>
                <p:cNvCxnSpPr/>
                <p:nvPr/>
              </p:nvCxnSpPr>
              <p:spPr bwMode="auto">
                <a:xfrm rot="16200000" flipH="1">
                  <a:off x="2633868" y="2181983"/>
                  <a:ext cx="107749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27" name="326 Conector recto"/>
                <p:cNvCxnSpPr/>
                <p:nvPr/>
              </p:nvCxnSpPr>
              <p:spPr bwMode="auto">
                <a:xfrm rot="16200000" flipH="1">
                  <a:off x="2366999" y="2181983"/>
                  <a:ext cx="107749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28" name="327 Conector recto"/>
                <p:cNvCxnSpPr/>
                <p:nvPr/>
              </p:nvCxnSpPr>
              <p:spPr bwMode="auto">
                <a:xfrm rot="16200000" flipH="1">
                  <a:off x="2311610" y="2181983"/>
                  <a:ext cx="1077497"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29" name="328 Conector recto"/>
                <p:cNvCxnSpPr/>
                <p:nvPr/>
              </p:nvCxnSpPr>
              <p:spPr bwMode="auto">
                <a:xfrm rot="16200000" flipH="1">
                  <a:off x="2256223" y="2181983"/>
                  <a:ext cx="107749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0" name="329 Conector recto"/>
                <p:cNvCxnSpPr/>
                <p:nvPr/>
              </p:nvCxnSpPr>
              <p:spPr bwMode="auto">
                <a:xfrm rot="16200000" flipH="1">
                  <a:off x="2199996" y="2182823"/>
                  <a:ext cx="107749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1" name="330 Conector recto"/>
                <p:cNvCxnSpPr/>
                <p:nvPr/>
              </p:nvCxnSpPr>
              <p:spPr bwMode="auto">
                <a:xfrm rot="16200000" flipH="1">
                  <a:off x="1877737" y="2166039"/>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2" name="331 Conector recto"/>
                <p:cNvCxnSpPr/>
                <p:nvPr/>
              </p:nvCxnSpPr>
              <p:spPr bwMode="auto">
                <a:xfrm rot="16200000" flipH="1">
                  <a:off x="1933126" y="2166039"/>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3" name="332 Conector recto"/>
                <p:cNvCxnSpPr/>
                <p:nvPr/>
              </p:nvCxnSpPr>
              <p:spPr bwMode="auto">
                <a:xfrm rot="16200000" flipH="1">
                  <a:off x="1988513" y="2166039"/>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4" name="333 Conector recto"/>
                <p:cNvCxnSpPr/>
                <p:nvPr/>
              </p:nvCxnSpPr>
              <p:spPr bwMode="auto">
                <a:xfrm rot="16200000" flipH="1">
                  <a:off x="2038028" y="2173592"/>
                  <a:ext cx="1077497"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5" name="334 Conector recto"/>
                <p:cNvCxnSpPr/>
                <p:nvPr/>
              </p:nvCxnSpPr>
              <p:spPr bwMode="auto">
                <a:xfrm rot="16200000" flipH="1">
                  <a:off x="2089219" y="2166039"/>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6" name="335 Conector recto"/>
                <p:cNvCxnSpPr/>
                <p:nvPr/>
              </p:nvCxnSpPr>
              <p:spPr bwMode="auto">
                <a:xfrm rot="16200000" flipH="1">
                  <a:off x="1822350" y="2166039"/>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7" name="336 Conector recto"/>
                <p:cNvCxnSpPr/>
                <p:nvPr/>
              </p:nvCxnSpPr>
              <p:spPr bwMode="auto">
                <a:xfrm rot="16200000" flipH="1">
                  <a:off x="1766961" y="2166039"/>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8" name="337 Conector recto"/>
                <p:cNvCxnSpPr/>
                <p:nvPr/>
              </p:nvCxnSpPr>
              <p:spPr bwMode="auto">
                <a:xfrm rot="16200000" flipH="1">
                  <a:off x="1711574" y="2166039"/>
                  <a:ext cx="1079176"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39" name="338 Conector recto"/>
                <p:cNvCxnSpPr/>
                <p:nvPr/>
              </p:nvCxnSpPr>
              <p:spPr bwMode="auto">
                <a:xfrm rot="16200000" flipH="1">
                  <a:off x="1656185" y="2166039"/>
                  <a:ext cx="1079176"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0" name="339 Conector recto"/>
                <p:cNvCxnSpPr>
                  <a:stCxn id="320" idx="1"/>
                  <a:endCxn id="320" idx="3"/>
                </p:cNvCxnSpPr>
                <p:nvPr/>
              </p:nvCxnSpPr>
              <p:spPr bwMode="auto">
                <a:xfrm rot="10800000" flipH="1">
                  <a:off x="2142903" y="2182823"/>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1" name="340 Conector recto"/>
                <p:cNvCxnSpPr/>
                <p:nvPr/>
              </p:nvCxnSpPr>
              <p:spPr bwMode="auto">
                <a:xfrm rot="10800000" flipH="1">
                  <a:off x="2142903" y="2248278"/>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2" name="341 Conector recto"/>
                <p:cNvCxnSpPr/>
                <p:nvPr/>
              </p:nvCxnSpPr>
              <p:spPr bwMode="auto">
                <a:xfrm rot="10800000" flipH="1">
                  <a:off x="2142903" y="2308698"/>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3" name="342 Conector recto"/>
                <p:cNvCxnSpPr/>
                <p:nvPr/>
              </p:nvCxnSpPr>
              <p:spPr bwMode="auto">
                <a:xfrm rot="10800000" flipH="1">
                  <a:off x="2142903" y="2362405"/>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4" name="343 Conector recto"/>
                <p:cNvCxnSpPr/>
                <p:nvPr/>
              </p:nvCxnSpPr>
              <p:spPr bwMode="auto">
                <a:xfrm rot="10800000" flipH="1">
                  <a:off x="2142903" y="2421148"/>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5" name="344 Conector recto"/>
                <p:cNvCxnSpPr/>
                <p:nvPr/>
              </p:nvCxnSpPr>
              <p:spPr bwMode="auto">
                <a:xfrm rot="10800000" flipH="1">
                  <a:off x="2142903" y="2478212"/>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6" name="345 Conector recto"/>
                <p:cNvCxnSpPr/>
                <p:nvPr/>
              </p:nvCxnSpPr>
              <p:spPr bwMode="auto">
                <a:xfrm rot="10800000" flipH="1">
                  <a:off x="2142903" y="2535275"/>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7" name="346 Conector recto"/>
                <p:cNvCxnSpPr/>
                <p:nvPr/>
              </p:nvCxnSpPr>
              <p:spPr bwMode="auto">
                <a:xfrm rot="10800000" flipH="1">
                  <a:off x="2142903" y="2597373"/>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8" name="347 Conector recto"/>
                <p:cNvCxnSpPr/>
                <p:nvPr/>
              </p:nvCxnSpPr>
              <p:spPr bwMode="auto">
                <a:xfrm rot="10800000" flipH="1">
                  <a:off x="2142903" y="2656116"/>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49" name="348 Conector recto"/>
                <p:cNvCxnSpPr/>
                <p:nvPr/>
              </p:nvCxnSpPr>
              <p:spPr bwMode="auto">
                <a:xfrm rot="10800000" flipH="1">
                  <a:off x="2142903" y="1707851"/>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50" name="349 Conector recto"/>
                <p:cNvCxnSpPr/>
                <p:nvPr/>
              </p:nvCxnSpPr>
              <p:spPr bwMode="auto">
                <a:xfrm rot="10800000" flipH="1">
                  <a:off x="2142903" y="1768271"/>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51" name="350 Conector recto"/>
                <p:cNvCxnSpPr/>
                <p:nvPr/>
              </p:nvCxnSpPr>
              <p:spPr bwMode="auto">
                <a:xfrm rot="10800000" flipH="1">
                  <a:off x="2142903" y="1821978"/>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52" name="351 Conector recto"/>
                <p:cNvCxnSpPr/>
                <p:nvPr/>
              </p:nvCxnSpPr>
              <p:spPr bwMode="auto">
                <a:xfrm rot="10800000" flipH="1">
                  <a:off x="2142903" y="1882399"/>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53" name="352 Conector recto"/>
                <p:cNvCxnSpPr/>
                <p:nvPr/>
              </p:nvCxnSpPr>
              <p:spPr bwMode="auto">
                <a:xfrm rot="10800000" flipH="1">
                  <a:off x="2142903" y="1937784"/>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54" name="353 Conector recto"/>
                <p:cNvCxnSpPr/>
                <p:nvPr/>
              </p:nvCxnSpPr>
              <p:spPr bwMode="auto">
                <a:xfrm rot="10800000" flipH="1">
                  <a:off x="2142903" y="1996526"/>
                  <a:ext cx="1080905" cy="167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55" name="354 Conector recto"/>
                <p:cNvCxnSpPr/>
                <p:nvPr/>
              </p:nvCxnSpPr>
              <p:spPr bwMode="auto">
                <a:xfrm rot="10800000" flipH="1">
                  <a:off x="2142903" y="2058625"/>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356" name="355 Conector recto"/>
                <p:cNvCxnSpPr/>
                <p:nvPr/>
              </p:nvCxnSpPr>
              <p:spPr bwMode="auto">
                <a:xfrm rot="10800000" flipH="1">
                  <a:off x="2142903" y="2115689"/>
                  <a:ext cx="1080905" cy="167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59783" name="121 Grupo"/>
              <p:cNvGrpSpPr>
                <a:grpSpLocks/>
              </p:cNvGrpSpPr>
              <p:nvPr/>
            </p:nvGrpSpPr>
            <p:grpSpPr bwMode="auto">
              <a:xfrm>
                <a:off x="3643306" y="1592552"/>
                <a:ext cx="142876" cy="143670"/>
                <a:chOff x="3643306" y="1571612"/>
                <a:chExt cx="142876" cy="143670"/>
              </a:xfrm>
            </p:grpSpPr>
            <p:sp>
              <p:nvSpPr>
                <p:cNvPr id="318" name="317 Rectángulo"/>
                <p:cNvSpPr/>
                <p:nvPr/>
              </p:nvSpPr>
              <p:spPr bwMode="auto">
                <a:xfrm>
                  <a:off x="3643272" y="1571612"/>
                  <a:ext cx="142667" cy="72168"/>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19" name="318 Conector recto"/>
                <p:cNvCxnSpPr>
                  <a:stCxn id="318" idx="2"/>
                </p:cNvCxnSpPr>
                <p:nvPr/>
              </p:nvCxnSpPr>
              <p:spPr bwMode="auto">
                <a:xfrm rot="5400000">
                  <a:off x="3678521" y="1679026"/>
                  <a:ext cx="72169" cy="1679"/>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784" name="122 Grupo"/>
              <p:cNvGrpSpPr>
                <a:grpSpLocks/>
              </p:cNvGrpSpPr>
              <p:nvPr/>
            </p:nvGrpSpPr>
            <p:grpSpPr bwMode="auto">
              <a:xfrm>
                <a:off x="2428860" y="1592552"/>
                <a:ext cx="142876" cy="143670"/>
                <a:chOff x="3643306" y="1571612"/>
                <a:chExt cx="142876" cy="143670"/>
              </a:xfrm>
            </p:grpSpPr>
            <p:sp>
              <p:nvSpPr>
                <p:cNvPr id="316" name="315 Rectángulo"/>
                <p:cNvSpPr/>
                <p:nvPr/>
              </p:nvSpPr>
              <p:spPr bwMode="auto">
                <a:xfrm>
                  <a:off x="3642538" y="1571612"/>
                  <a:ext cx="144345" cy="72168"/>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17" name="316 Conector recto"/>
                <p:cNvCxnSpPr>
                  <a:stCxn id="316" idx="2"/>
                </p:cNvCxnSpPr>
                <p:nvPr/>
              </p:nvCxnSpPr>
              <p:spPr bwMode="auto">
                <a:xfrm rot="5400000">
                  <a:off x="3678627" y="1679865"/>
                  <a:ext cx="72169" cy="0"/>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785" name="125 Grupo"/>
              <p:cNvGrpSpPr>
                <a:grpSpLocks/>
              </p:cNvGrpSpPr>
              <p:nvPr/>
            </p:nvGrpSpPr>
            <p:grpSpPr bwMode="auto">
              <a:xfrm flipV="1">
                <a:off x="3643306" y="2749520"/>
                <a:ext cx="142876" cy="143670"/>
                <a:chOff x="3643306" y="1571612"/>
                <a:chExt cx="142876" cy="143670"/>
              </a:xfrm>
            </p:grpSpPr>
            <p:sp>
              <p:nvSpPr>
                <p:cNvPr id="314" name="313 Rectángulo"/>
                <p:cNvSpPr/>
                <p:nvPr/>
              </p:nvSpPr>
              <p:spPr bwMode="auto">
                <a:xfrm>
                  <a:off x="3643272" y="1571534"/>
                  <a:ext cx="142667" cy="72168"/>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15" name="314 Conector recto"/>
                <p:cNvCxnSpPr>
                  <a:stCxn id="314" idx="2"/>
                </p:cNvCxnSpPr>
                <p:nvPr/>
              </p:nvCxnSpPr>
              <p:spPr bwMode="auto">
                <a:xfrm rot="5400000">
                  <a:off x="3678521" y="1678946"/>
                  <a:ext cx="72169" cy="1679"/>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786" name="128 Grupo"/>
              <p:cNvGrpSpPr>
                <a:grpSpLocks/>
              </p:cNvGrpSpPr>
              <p:nvPr/>
            </p:nvGrpSpPr>
            <p:grpSpPr bwMode="auto">
              <a:xfrm flipV="1">
                <a:off x="2428860" y="2749520"/>
                <a:ext cx="142876" cy="143670"/>
                <a:chOff x="3643306" y="1571612"/>
                <a:chExt cx="142876" cy="143670"/>
              </a:xfrm>
            </p:grpSpPr>
            <p:sp>
              <p:nvSpPr>
                <p:cNvPr id="312" name="311 Rectángulo"/>
                <p:cNvSpPr/>
                <p:nvPr/>
              </p:nvSpPr>
              <p:spPr bwMode="auto">
                <a:xfrm>
                  <a:off x="3642538" y="1571534"/>
                  <a:ext cx="144345" cy="72168"/>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13" name="312 Conector recto"/>
                <p:cNvCxnSpPr>
                  <a:stCxn id="312" idx="2"/>
                </p:cNvCxnSpPr>
                <p:nvPr/>
              </p:nvCxnSpPr>
              <p:spPr bwMode="auto">
                <a:xfrm rot="5400000">
                  <a:off x="3678627" y="1679786"/>
                  <a:ext cx="72169" cy="0"/>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787" name="131 Grupo"/>
              <p:cNvGrpSpPr>
                <a:grpSpLocks/>
              </p:cNvGrpSpPr>
              <p:nvPr/>
            </p:nvGrpSpPr>
            <p:grpSpPr bwMode="auto">
              <a:xfrm>
                <a:off x="4857752" y="1592552"/>
                <a:ext cx="142876" cy="143670"/>
                <a:chOff x="3643306" y="1571612"/>
                <a:chExt cx="142876" cy="143670"/>
              </a:xfrm>
            </p:grpSpPr>
            <p:sp>
              <p:nvSpPr>
                <p:cNvPr id="310" name="309 Rectángulo"/>
                <p:cNvSpPr/>
                <p:nvPr/>
              </p:nvSpPr>
              <p:spPr bwMode="auto">
                <a:xfrm>
                  <a:off x="3644005" y="1571612"/>
                  <a:ext cx="142667" cy="72168"/>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11" name="310 Conector recto"/>
                <p:cNvCxnSpPr>
                  <a:stCxn id="310" idx="2"/>
                </p:cNvCxnSpPr>
                <p:nvPr/>
              </p:nvCxnSpPr>
              <p:spPr bwMode="auto">
                <a:xfrm rot="5400000">
                  <a:off x="3679254" y="1679026"/>
                  <a:ext cx="72169" cy="1679"/>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59788" name="134 Grupo"/>
              <p:cNvGrpSpPr>
                <a:grpSpLocks/>
              </p:cNvGrpSpPr>
              <p:nvPr/>
            </p:nvGrpSpPr>
            <p:grpSpPr bwMode="auto">
              <a:xfrm flipV="1">
                <a:off x="4857752" y="2749520"/>
                <a:ext cx="142876" cy="143670"/>
                <a:chOff x="3643306" y="1571612"/>
                <a:chExt cx="142876" cy="143670"/>
              </a:xfrm>
            </p:grpSpPr>
            <p:sp>
              <p:nvSpPr>
                <p:cNvPr id="308" name="307 Rectángulo"/>
                <p:cNvSpPr/>
                <p:nvPr/>
              </p:nvSpPr>
              <p:spPr bwMode="auto">
                <a:xfrm>
                  <a:off x="3644005" y="1571534"/>
                  <a:ext cx="142667" cy="72168"/>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309" name="308 Conector recto"/>
                <p:cNvCxnSpPr>
                  <a:stCxn id="308" idx="2"/>
                </p:cNvCxnSpPr>
                <p:nvPr/>
              </p:nvCxnSpPr>
              <p:spPr bwMode="auto">
                <a:xfrm rot="5400000">
                  <a:off x="3679254" y="1678946"/>
                  <a:ext cx="72169" cy="1679"/>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304" name="303 Conector recto"/>
              <p:cNvCxnSpPr>
                <a:stCxn id="310" idx="3"/>
                <a:endCxn id="308" idx="3"/>
              </p:cNvCxnSpPr>
              <p:nvPr/>
            </p:nvCxnSpPr>
            <p:spPr bwMode="auto">
              <a:xfrm>
                <a:off x="5001118" y="1627797"/>
                <a:ext cx="1678" cy="1230227"/>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05" name="304 Conector recto"/>
              <p:cNvCxnSpPr>
                <a:cxnSpLocks noChangeAspect="1"/>
              </p:cNvCxnSpPr>
              <p:nvPr/>
            </p:nvCxnSpPr>
            <p:spPr bwMode="auto">
              <a:xfrm rot="60000" flipV="1">
                <a:off x="5001118" y="2226966"/>
                <a:ext cx="538774" cy="607561"/>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06" name="305 Conector recto"/>
              <p:cNvCxnSpPr>
                <a:cxnSpLocks noChangeAspect="1"/>
                <a:stCxn id="310" idx="3"/>
              </p:cNvCxnSpPr>
              <p:nvPr/>
            </p:nvCxnSpPr>
            <p:spPr bwMode="auto">
              <a:xfrm>
                <a:off x="5001118" y="1627797"/>
                <a:ext cx="542130" cy="622666"/>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07" name="306 Conector recto"/>
              <p:cNvCxnSpPr/>
              <p:nvPr/>
            </p:nvCxnSpPr>
            <p:spPr bwMode="auto">
              <a:xfrm rot="16200000" flipH="1">
                <a:off x="3107016" y="2293232"/>
                <a:ext cx="1679" cy="1215179"/>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sp>
          <p:nvSpPr>
            <p:cNvPr id="159751" name="430 CuadroTexto"/>
            <p:cNvSpPr txBox="1">
              <a:spLocks noChangeArrowheads="1"/>
            </p:cNvSpPr>
            <p:nvPr/>
          </p:nvSpPr>
          <p:spPr bwMode="auto">
            <a:xfrm>
              <a:off x="3788314" y="2336800"/>
              <a:ext cx="16430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SOLAR ARRAY</a:t>
              </a:r>
            </a:p>
          </p:txBody>
        </p:sp>
        <p:grpSp>
          <p:nvGrpSpPr>
            <p:cNvPr id="159752" name="433 Grupo"/>
            <p:cNvGrpSpPr>
              <a:grpSpLocks/>
            </p:cNvGrpSpPr>
            <p:nvPr/>
          </p:nvGrpSpPr>
          <p:grpSpPr bwMode="auto">
            <a:xfrm>
              <a:off x="477838" y="3978275"/>
              <a:ext cx="1165225" cy="1022350"/>
              <a:chOff x="428596" y="4857760"/>
              <a:chExt cx="1026933" cy="1022400"/>
            </a:xfrm>
          </p:grpSpPr>
          <p:sp>
            <p:nvSpPr>
              <p:cNvPr id="432" name="431 Rectángulo"/>
              <p:cNvSpPr/>
              <p:nvPr/>
            </p:nvSpPr>
            <p:spPr bwMode="auto">
              <a:xfrm>
                <a:off x="428596" y="4857745"/>
                <a:ext cx="1022739" cy="102239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433" name="432 Rectángulo"/>
              <p:cNvSpPr/>
              <p:nvPr/>
            </p:nvSpPr>
            <p:spPr bwMode="auto">
              <a:xfrm>
                <a:off x="951858" y="4857745"/>
                <a:ext cx="503675" cy="5032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grpSp>
        <p:grpSp>
          <p:nvGrpSpPr>
            <p:cNvPr id="159753" name="437 Grupo"/>
            <p:cNvGrpSpPr>
              <a:grpSpLocks/>
            </p:cNvGrpSpPr>
            <p:nvPr/>
          </p:nvGrpSpPr>
          <p:grpSpPr bwMode="auto">
            <a:xfrm>
              <a:off x="1000125" y="5143500"/>
              <a:ext cx="642938" cy="573088"/>
              <a:chOff x="857224" y="5357826"/>
              <a:chExt cx="642942" cy="572298"/>
            </a:xfrm>
          </p:grpSpPr>
          <p:sp>
            <p:nvSpPr>
              <p:cNvPr id="435" name="434 Rectángulo"/>
              <p:cNvSpPr/>
              <p:nvPr/>
            </p:nvSpPr>
            <p:spPr bwMode="auto">
              <a:xfrm>
                <a:off x="857226" y="5357805"/>
                <a:ext cx="642944" cy="57070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437" name="436 Conector recto"/>
              <p:cNvCxnSpPr/>
              <p:nvPr/>
            </p:nvCxnSpPr>
            <p:spPr bwMode="auto">
              <a:xfrm rot="16200000" flipH="1">
                <a:off x="929857" y="5643951"/>
                <a:ext cx="570709"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sp>
          <p:nvSpPr>
            <p:cNvPr id="439" name="438 Rectángulo"/>
            <p:cNvSpPr/>
            <p:nvPr/>
          </p:nvSpPr>
          <p:spPr bwMode="auto">
            <a:xfrm>
              <a:off x="1500192" y="5857850"/>
              <a:ext cx="142876" cy="42862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440" name="439 Rectángulo"/>
            <p:cNvSpPr/>
            <p:nvPr/>
          </p:nvSpPr>
          <p:spPr bwMode="auto">
            <a:xfrm>
              <a:off x="1500192" y="6429347"/>
              <a:ext cx="142876" cy="7143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442" name="441 Conector recto de flecha"/>
            <p:cNvCxnSpPr/>
            <p:nvPr/>
          </p:nvCxnSpPr>
          <p:spPr bwMode="auto">
            <a:xfrm rot="5400000">
              <a:off x="979493" y="4735494"/>
              <a:ext cx="755646" cy="0"/>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444" name="443 Conector recto de flecha"/>
            <p:cNvCxnSpPr/>
            <p:nvPr/>
          </p:nvCxnSpPr>
          <p:spPr bwMode="auto">
            <a:xfrm rot="5400000">
              <a:off x="1427168" y="5713389"/>
              <a:ext cx="287335" cy="1587"/>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434" name="433 Trapecio"/>
            <p:cNvSpPr/>
            <p:nvPr/>
          </p:nvSpPr>
          <p:spPr bwMode="auto">
            <a:xfrm rot="5400000">
              <a:off x="4526777" y="4606112"/>
              <a:ext cx="1154106" cy="142876"/>
            </a:xfrm>
            <a:prstGeom prst="trapezoid">
              <a:avLst>
                <a:gd name="adj" fmla="val 9267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1200" b="0"/>
            </a:p>
          </p:txBody>
        </p:sp>
        <p:grpSp>
          <p:nvGrpSpPr>
            <p:cNvPr id="159759" name="454 Grupo"/>
            <p:cNvGrpSpPr>
              <a:grpSpLocks/>
            </p:cNvGrpSpPr>
            <p:nvPr/>
          </p:nvGrpSpPr>
          <p:grpSpPr bwMode="auto">
            <a:xfrm>
              <a:off x="5789230" y="3786190"/>
              <a:ext cx="1058276" cy="928694"/>
              <a:chOff x="5786446" y="3929066"/>
              <a:chExt cx="1058276" cy="928694"/>
            </a:xfrm>
          </p:grpSpPr>
          <p:cxnSp>
            <p:nvCxnSpPr>
              <p:cNvPr id="438" name="437 Conector recto"/>
              <p:cNvCxnSpPr/>
              <p:nvPr/>
            </p:nvCxnSpPr>
            <p:spPr bwMode="auto">
              <a:xfrm>
                <a:off x="5786848" y="3929050"/>
                <a:ext cx="998541" cy="35718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43" name="442 Conector recto"/>
              <p:cNvCxnSpPr/>
              <p:nvPr/>
            </p:nvCxnSpPr>
            <p:spPr bwMode="auto">
              <a:xfrm flipV="1">
                <a:off x="5858285" y="4286235"/>
                <a:ext cx="927104" cy="57149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48" name="447 Conector recto"/>
              <p:cNvCxnSpPr/>
              <p:nvPr/>
            </p:nvCxnSpPr>
            <p:spPr bwMode="auto">
              <a:xfrm rot="5400000">
                <a:off x="5701126" y="4389423"/>
                <a:ext cx="719133"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51" name="450 Conector recto"/>
              <p:cNvCxnSpPr/>
              <p:nvPr/>
            </p:nvCxnSpPr>
            <p:spPr bwMode="auto">
              <a:xfrm rot="5400000">
                <a:off x="5876544" y="4377517"/>
                <a:ext cx="612772"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452" name="451 Rectángulo"/>
              <p:cNvSpPr/>
              <p:nvPr/>
            </p:nvSpPr>
            <p:spPr bwMode="auto">
              <a:xfrm>
                <a:off x="6664738" y="4203686"/>
                <a:ext cx="179389" cy="180974"/>
              </a:xfrm>
              <a:prstGeom prst="rect">
                <a:avLst/>
              </a:prstGeom>
              <a:noFill/>
              <a:ln>
                <a:solidFill>
                  <a:srgbClr val="0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grpSp>
        <p:cxnSp>
          <p:nvCxnSpPr>
            <p:cNvPr id="457" name="456 Conector recto"/>
            <p:cNvCxnSpPr/>
            <p:nvPr/>
          </p:nvCxnSpPr>
          <p:spPr bwMode="auto">
            <a:xfrm rot="10800000" flipV="1">
              <a:off x="5289568" y="4214797"/>
              <a:ext cx="642940" cy="428623"/>
            </a:xfrm>
            <a:prstGeom prst="line">
              <a:avLst/>
            </a:prstGeom>
            <a:ln w="19050">
              <a:solidFill>
                <a:srgbClr val="C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59761" name="430 CuadroTexto"/>
            <p:cNvSpPr txBox="1">
              <a:spLocks noChangeArrowheads="1"/>
            </p:cNvSpPr>
            <p:nvPr/>
          </p:nvSpPr>
          <p:spPr bwMode="auto">
            <a:xfrm>
              <a:off x="4357690" y="3103340"/>
              <a:ext cx="16430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SOLAR WING</a:t>
              </a:r>
            </a:p>
          </p:txBody>
        </p:sp>
        <p:sp>
          <p:nvSpPr>
            <p:cNvPr id="159762" name="430 CuadroTexto"/>
            <p:cNvSpPr txBox="1">
              <a:spLocks noChangeArrowheads="1"/>
            </p:cNvSpPr>
            <p:nvPr/>
          </p:nvSpPr>
          <p:spPr bwMode="auto">
            <a:xfrm>
              <a:off x="1714480" y="4286256"/>
              <a:ext cx="16430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SOLAR PANEL</a:t>
              </a:r>
            </a:p>
          </p:txBody>
        </p:sp>
        <p:sp>
          <p:nvSpPr>
            <p:cNvPr id="159763" name="430 CuadroTexto"/>
            <p:cNvSpPr txBox="1">
              <a:spLocks noChangeArrowheads="1"/>
            </p:cNvSpPr>
            <p:nvPr/>
          </p:nvSpPr>
          <p:spPr bwMode="auto">
            <a:xfrm>
              <a:off x="1714480" y="5286388"/>
              <a:ext cx="16430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CELL CIRCUIT</a:t>
              </a:r>
            </a:p>
          </p:txBody>
        </p:sp>
        <p:sp>
          <p:nvSpPr>
            <p:cNvPr id="159764" name="430 CuadroTexto"/>
            <p:cNvSpPr txBox="1">
              <a:spLocks noChangeArrowheads="1"/>
            </p:cNvSpPr>
            <p:nvPr/>
          </p:nvSpPr>
          <p:spPr bwMode="auto">
            <a:xfrm>
              <a:off x="1714480" y="5929330"/>
              <a:ext cx="16430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CELL STRING</a:t>
              </a:r>
            </a:p>
          </p:txBody>
        </p:sp>
        <p:sp>
          <p:nvSpPr>
            <p:cNvPr id="159765" name="430 CuadroTexto"/>
            <p:cNvSpPr txBox="1">
              <a:spLocks noChangeArrowheads="1"/>
            </p:cNvSpPr>
            <p:nvPr/>
          </p:nvSpPr>
          <p:spPr bwMode="auto">
            <a:xfrm>
              <a:off x="1714480" y="6328560"/>
              <a:ext cx="31432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CELL-INTERCONECT-COVER (CIC)</a:t>
              </a:r>
            </a:p>
          </p:txBody>
        </p:sp>
        <p:sp>
          <p:nvSpPr>
            <p:cNvPr id="159766" name="430 CuadroTexto"/>
            <p:cNvSpPr txBox="1">
              <a:spLocks noChangeArrowheads="1"/>
            </p:cNvSpPr>
            <p:nvPr/>
          </p:nvSpPr>
          <p:spPr bwMode="auto">
            <a:xfrm>
              <a:off x="6858016" y="4000504"/>
              <a:ext cx="7858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YOKE</a:t>
              </a:r>
            </a:p>
          </p:txBody>
        </p:sp>
        <p:sp>
          <p:nvSpPr>
            <p:cNvPr id="465" name="464 Rectángulo"/>
            <p:cNvSpPr/>
            <p:nvPr/>
          </p:nvSpPr>
          <p:spPr bwMode="auto">
            <a:xfrm>
              <a:off x="6678636" y="5214916"/>
              <a:ext cx="179388" cy="179386"/>
            </a:xfrm>
            <a:prstGeom prst="rect">
              <a:avLst/>
            </a:prstGeom>
            <a:noFill/>
            <a:ln>
              <a:solidFill>
                <a:srgbClr val="0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467" name="466 Conector recto"/>
            <p:cNvCxnSpPr/>
            <p:nvPr/>
          </p:nvCxnSpPr>
          <p:spPr bwMode="auto">
            <a:xfrm rot="16200000" flipH="1">
              <a:off x="6344469" y="4731525"/>
              <a:ext cx="827084" cy="0"/>
            </a:xfrm>
            <a:prstGeom prst="line">
              <a:avLst/>
            </a:prstGeom>
            <a:ln w="19050">
              <a:solidFill>
                <a:srgbClr val="C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59769" name="430 CuadroTexto"/>
            <p:cNvSpPr txBox="1">
              <a:spLocks noChangeArrowheads="1"/>
            </p:cNvSpPr>
            <p:nvPr/>
          </p:nvSpPr>
          <p:spPr bwMode="auto">
            <a:xfrm>
              <a:off x="6000760" y="5429264"/>
              <a:ext cx="3000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SOLAR WING ACTUATOR (SWA)</a:t>
              </a:r>
            </a:p>
            <a:p>
              <a:pPr eaLnBrk="1" hangingPunct="1"/>
              <a:r>
                <a:rPr lang="es-MX" sz="1200" b="0">
                  <a:solidFill>
                    <a:srgbClr val="000000"/>
                  </a:solidFill>
                </a:rPr>
                <a:t>(SPRING DRIVEN VISCOUS DAMPER)</a:t>
              </a:r>
            </a:p>
          </p:txBody>
        </p:sp>
        <p:sp>
          <p:nvSpPr>
            <p:cNvPr id="159770" name="430 CuadroTexto"/>
            <p:cNvSpPr txBox="1">
              <a:spLocks noChangeArrowheads="1"/>
            </p:cNvSpPr>
            <p:nvPr/>
          </p:nvSpPr>
          <p:spPr bwMode="auto">
            <a:xfrm>
              <a:off x="4357686" y="5286388"/>
              <a:ext cx="1500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BUS VOLTAGE LIMITER (BVL)</a:t>
              </a:r>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Deployed</a:t>
            </a:r>
            <a:r>
              <a:rPr lang="es-MX" dirty="0" smtClean="0"/>
              <a:t> Solar </a:t>
            </a:r>
            <a:r>
              <a:rPr lang="es-MX" dirty="0" err="1" smtClean="0"/>
              <a:t>Wing</a:t>
            </a:r>
            <a:r>
              <a:rPr lang="es-MX" dirty="0" smtClean="0"/>
              <a:t> </a:t>
            </a:r>
            <a:r>
              <a:rPr lang="es-MX" dirty="0" err="1" smtClean="0"/>
              <a:t>Dimensions</a:t>
            </a:r>
            <a:endParaRPr lang="es-MX" dirty="0" smtClean="0"/>
          </a:p>
        </p:txBody>
      </p:sp>
      <p:grpSp>
        <p:nvGrpSpPr>
          <p:cNvPr id="160771" name="323 Grupo"/>
          <p:cNvGrpSpPr>
            <a:grpSpLocks/>
          </p:cNvGrpSpPr>
          <p:nvPr/>
        </p:nvGrpSpPr>
        <p:grpSpPr bwMode="auto">
          <a:xfrm>
            <a:off x="142875" y="1071563"/>
            <a:ext cx="8988425" cy="5500687"/>
            <a:chOff x="142844" y="1071546"/>
            <a:chExt cx="8987741" cy="5500726"/>
          </a:xfrm>
        </p:grpSpPr>
        <p:grpSp>
          <p:nvGrpSpPr>
            <p:cNvPr id="160772" name="188 Grupo"/>
            <p:cNvGrpSpPr>
              <a:grpSpLocks/>
            </p:cNvGrpSpPr>
            <p:nvPr/>
          </p:nvGrpSpPr>
          <p:grpSpPr bwMode="auto">
            <a:xfrm>
              <a:off x="1000894" y="3253903"/>
              <a:ext cx="6616840" cy="1817047"/>
              <a:chOff x="1142976" y="2741514"/>
              <a:chExt cx="6616840" cy="1817047"/>
            </a:xfrm>
          </p:grpSpPr>
          <p:grpSp>
            <p:nvGrpSpPr>
              <p:cNvPr id="160856" name="139 Grupo"/>
              <p:cNvGrpSpPr>
                <a:grpSpLocks/>
              </p:cNvGrpSpPr>
              <p:nvPr/>
            </p:nvGrpSpPr>
            <p:grpSpPr bwMode="auto">
              <a:xfrm>
                <a:off x="1142976" y="2742959"/>
                <a:ext cx="1768134" cy="1809384"/>
                <a:chOff x="1142976" y="2729512"/>
                <a:chExt cx="1768134" cy="1809384"/>
              </a:xfrm>
            </p:grpSpPr>
            <p:sp>
              <p:nvSpPr>
                <p:cNvPr id="103" name="2 Rectángulo"/>
                <p:cNvSpPr/>
                <p:nvPr/>
              </p:nvSpPr>
              <p:spPr bwMode="auto">
                <a:xfrm>
                  <a:off x="1143699" y="2757112"/>
                  <a:ext cx="1804849" cy="176690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04" name="4 Conector recto"/>
                <p:cNvCxnSpPr/>
                <p:nvPr/>
              </p:nvCxnSpPr>
              <p:spPr bwMode="auto">
                <a:xfrm rot="16200000" flipH="1">
                  <a:off x="1179340" y="3640563"/>
                  <a:ext cx="1770076"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5" name="5 Conector recto"/>
                <p:cNvCxnSpPr/>
                <p:nvPr/>
              </p:nvCxnSpPr>
              <p:spPr bwMode="auto">
                <a:xfrm rot="16200000" flipH="1">
                  <a:off x="1634919" y="3638975"/>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6" name="6 Conector recto"/>
                <p:cNvCxnSpPr/>
                <p:nvPr/>
              </p:nvCxnSpPr>
              <p:spPr bwMode="auto">
                <a:xfrm rot="16200000" flipH="1">
                  <a:off x="1726987" y="3640563"/>
                  <a:ext cx="1766901"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7" name="7 Conector recto"/>
                <p:cNvCxnSpPr/>
                <p:nvPr/>
              </p:nvCxnSpPr>
              <p:spPr bwMode="auto">
                <a:xfrm rot="16200000" flipH="1">
                  <a:off x="1815880" y="3638975"/>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8" name="8 Conector recto"/>
                <p:cNvCxnSpPr/>
                <p:nvPr/>
              </p:nvCxnSpPr>
              <p:spPr bwMode="auto">
                <a:xfrm rot="16200000" flipH="1">
                  <a:off x="1894456" y="3652469"/>
                  <a:ext cx="1770075" cy="1587"/>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9" name="9 Conector recto"/>
                <p:cNvCxnSpPr/>
                <p:nvPr/>
              </p:nvCxnSpPr>
              <p:spPr bwMode="auto">
                <a:xfrm rot="16200000" flipH="1">
                  <a:off x="1980967" y="3638975"/>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0" name="10 Conector recto"/>
                <p:cNvCxnSpPr/>
                <p:nvPr/>
              </p:nvCxnSpPr>
              <p:spPr bwMode="auto">
                <a:xfrm rot="16200000" flipH="1">
                  <a:off x="1544439" y="3638975"/>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1" name="11 Conector recto"/>
                <p:cNvCxnSpPr/>
                <p:nvPr/>
              </p:nvCxnSpPr>
              <p:spPr bwMode="auto">
                <a:xfrm rot="16200000" flipH="1">
                  <a:off x="1455545" y="3638975"/>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2" name="12 Conector recto"/>
                <p:cNvCxnSpPr/>
                <p:nvPr/>
              </p:nvCxnSpPr>
              <p:spPr bwMode="auto">
                <a:xfrm rot="16200000" flipH="1">
                  <a:off x="1361889" y="3638975"/>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3" name="13 Conector recto"/>
                <p:cNvCxnSpPr/>
                <p:nvPr/>
              </p:nvCxnSpPr>
              <p:spPr bwMode="auto">
                <a:xfrm rot="16200000" flipH="1">
                  <a:off x="1271409" y="3638975"/>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4" name="14 Conector recto"/>
                <p:cNvCxnSpPr/>
                <p:nvPr/>
              </p:nvCxnSpPr>
              <p:spPr bwMode="auto">
                <a:xfrm rot="16200000" flipH="1">
                  <a:off x="707890" y="3613574"/>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5" name="15 Conector recto"/>
                <p:cNvCxnSpPr/>
                <p:nvPr/>
              </p:nvCxnSpPr>
              <p:spPr bwMode="auto">
                <a:xfrm rot="16200000" flipH="1">
                  <a:off x="799164" y="3614368"/>
                  <a:ext cx="1770075" cy="1587"/>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6" name="16 Conector recto"/>
                <p:cNvCxnSpPr/>
                <p:nvPr/>
              </p:nvCxnSpPr>
              <p:spPr bwMode="auto">
                <a:xfrm rot="16200000" flipH="1">
                  <a:off x="925361" y="3615162"/>
                  <a:ext cx="177007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7" name="17 Conector recto"/>
                <p:cNvCxnSpPr/>
                <p:nvPr/>
              </p:nvCxnSpPr>
              <p:spPr bwMode="auto">
                <a:xfrm rot="16200000" flipH="1">
                  <a:off x="1004730" y="3626275"/>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8" name="18 Conector recto"/>
                <p:cNvCxnSpPr/>
                <p:nvPr/>
              </p:nvCxnSpPr>
              <p:spPr bwMode="auto">
                <a:xfrm rot="16200000" flipH="1">
                  <a:off x="1091242" y="3614368"/>
                  <a:ext cx="1770075" cy="1587"/>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9" name="19 Conector recto"/>
                <p:cNvCxnSpPr/>
                <p:nvPr/>
              </p:nvCxnSpPr>
              <p:spPr bwMode="auto">
                <a:xfrm rot="16200000" flipH="1">
                  <a:off x="617409" y="3613574"/>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0" name="20 Conector recto"/>
                <p:cNvCxnSpPr/>
                <p:nvPr/>
              </p:nvCxnSpPr>
              <p:spPr bwMode="auto">
                <a:xfrm rot="16200000" flipH="1">
                  <a:off x="526929" y="3613574"/>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1" name="21 Conector recto"/>
                <p:cNvCxnSpPr/>
                <p:nvPr/>
              </p:nvCxnSpPr>
              <p:spPr bwMode="auto">
                <a:xfrm rot="16200000" flipH="1">
                  <a:off x="436448" y="3613574"/>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2" name="22 Conector recto"/>
                <p:cNvCxnSpPr/>
                <p:nvPr/>
              </p:nvCxnSpPr>
              <p:spPr bwMode="auto">
                <a:xfrm rot="16200000" flipH="1">
                  <a:off x="344380" y="3615162"/>
                  <a:ext cx="177007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60857" name="140 Grupo"/>
              <p:cNvGrpSpPr>
                <a:grpSpLocks/>
              </p:cNvGrpSpPr>
              <p:nvPr/>
            </p:nvGrpSpPr>
            <p:grpSpPr bwMode="auto">
              <a:xfrm>
                <a:off x="2915479" y="2749177"/>
                <a:ext cx="1768134" cy="1809384"/>
                <a:chOff x="1142976" y="2729512"/>
                <a:chExt cx="1768134" cy="1809384"/>
              </a:xfrm>
            </p:grpSpPr>
            <p:sp>
              <p:nvSpPr>
                <p:cNvPr id="142" name="2 Rectángulo"/>
                <p:cNvSpPr/>
                <p:nvPr/>
              </p:nvSpPr>
              <p:spPr bwMode="auto">
                <a:xfrm>
                  <a:off x="1180808" y="2757244"/>
                  <a:ext cx="1730243" cy="176690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43" name="4 Conector recto"/>
                <p:cNvCxnSpPr/>
                <p:nvPr/>
              </p:nvCxnSpPr>
              <p:spPr bwMode="auto">
                <a:xfrm rot="16200000" flipH="1">
                  <a:off x="1142636" y="3641489"/>
                  <a:ext cx="1770076" cy="158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4" name="5 Conector recto"/>
                <p:cNvCxnSpPr/>
                <p:nvPr/>
              </p:nvCxnSpPr>
              <p:spPr bwMode="auto">
                <a:xfrm rot="16200000" flipH="1">
                  <a:off x="1597422" y="3639107"/>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5" name="6 Conector recto"/>
                <p:cNvCxnSpPr/>
                <p:nvPr/>
              </p:nvCxnSpPr>
              <p:spPr bwMode="auto">
                <a:xfrm rot="16200000" flipH="1">
                  <a:off x="1689488" y="3640695"/>
                  <a:ext cx="1766901"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6" name="7 Conector recto"/>
                <p:cNvCxnSpPr/>
                <p:nvPr/>
              </p:nvCxnSpPr>
              <p:spPr bwMode="auto">
                <a:xfrm rot="16200000" flipH="1">
                  <a:off x="1778383" y="3639107"/>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7" name="8 Conector recto"/>
                <p:cNvCxnSpPr/>
                <p:nvPr/>
              </p:nvCxnSpPr>
              <p:spPr bwMode="auto">
                <a:xfrm rot="16200000" flipH="1">
                  <a:off x="1856958" y="3652601"/>
                  <a:ext cx="1770075" cy="158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8" name="9 Conector recto"/>
                <p:cNvCxnSpPr/>
                <p:nvPr/>
              </p:nvCxnSpPr>
              <p:spPr bwMode="auto">
                <a:xfrm rot="16200000" flipH="1">
                  <a:off x="1943470" y="3639107"/>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9" name="10 Conector recto"/>
                <p:cNvCxnSpPr/>
                <p:nvPr/>
              </p:nvCxnSpPr>
              <p:spPr bwMode="auto">
                <a:xfrm rot="16200000" flipH="1">
                  <a:off x="1506940" y="3639107"/>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0" name="11 Conector recto"/>
                <p:cNvCxnSpPr/>
                <p:nvPr/>
              </p:nvCxnSpPr>
              <p:spPr bwMode="auto">
                <a:xfrm rot="16200000" flipH="1">
                  <a:off x="1418841" y="3639901"/>
                  <a:ext cx="1766901" cy="1587"/>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1" name="12 Conector recto"/>
                <p:cNvCxnSpPr/>
                <p:nvPr/>
              </p:nvCxnSpPr>
              <p:spPr bwMode="auto">
                <a:xfrm rot="16200000" flipH="1">
                  <a:off x="1325979" y="3639107"/>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2" name="13 Conector recto"/>
                <p:cNvCxnSpPr/>
                <p:nvPr/>
              </p:nvCxnSpPr>
              <p:spPr bwMode="auto">
                <a:xfrm rot="16200000" flipH="1">
                  <a:off x="1234705" y="3639901"/>
                  <a:ext cx="1766901" cy="1587"/>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3" name="14 Conector recto"/>
                <p:cNvCxnSpPr/>
                <p:nvPr/>
              </p:nvCxnSpPr>
              <p:spPr bwMode="auto">
                <a:xfrm rot="16200000" flipH="1">
                  <a:off x="744999" y="3613706"/>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4" name="15 Conector recto"/>
                <p:cNvCxnSpPr/>
                <p:nvPr/>
              </p:nvCxnSpPr>
              <p:spPr bwMode="auto">
                <a:xfrm rot="16200000" flipH="1">
                  <a:off x="835480" y="3613706"/>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5" name="16 Conector recto"/>
                <p:cNvCxnSpPr/>
                <p:nvPr/>
              </p:nvCxnSpPr>
              <p:spPr bwMode="auto">
                <a:xfrm rot="16200000" flipH="1">
                  <a:off x="924373" y="3615294"/>
                  <a:ext cx="177007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6" name="17 Conector recto"/>
                <p:cNvCxnSpPr/>
                <p:nvPr/>
              </p:nvCxnSpPr>
              <p:spPr bwMode="auto">
                <a:xfrm rot="16200000" flipH="1">
                  <a:off x="968819" y="3626407"/>
                  <a:ext cx="1766901"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7" name="18 Conector recto"/>
                <p:cNvCxnSpPr/>
                <p:nvPr/>
              </p:nvCxnSpPr>
              <p:spPr bwMode="auto">
                <a:xfrm rot="16200000" flipH="1">
                  <a:off x="1054538" y="3613706"/>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8" name="19 Conector recto"/>
                <p:cNvCxnSpPr/>
                <p:nvPr/>
              </p:nvCxnSpPr>
              <p:spPr bwMode="auto">
                <a:xfrm rot="16200000" flipH="1">
                  <a:off x="654518" y="3613706"/>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9" name="20 Conector recto"/>
                <p:cNvCxnSpPr/>
                <p:nvPr/>
              </p:nvCxnSpPr>
              <p:spPr bwMode="auto">
                <a:xfrm rot="16200000" flipH="1">
                  <a:off x="564038" y="3613706"/>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0" name="21 Conector recto"/>
                <p:cNvCxnSpPr/>
                <p:nvPr/>
              </p:nvCxnSpPr>
              <p:spPr bwMode="auto">
                <a:xfrm rot="16200000" flipH="1">
                  <a:off x="473557" y="3613706"/>
                  <a:ext cx="1770075"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1" name="22 Conector recto"/>
                <p:cNvCxnSpPr/>
                <p:nvPr/>
              </p:nvCxnSpPr>
              <p:spPr bwMode="auto">
                <a:xfrm rot="16200000" flipH="1">
                  <a:off x="381489" y="3615294"/>
                  <a:ext cx="1770075"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60858" name="161 Grupo"/>
              <p:cNvGrpSpPr>
                <a:grpSpLocks/>
              </p:cNvGrpSpPr>
              <p:nvPr/>
            </p:nvGrpSpPr>
            <p:grpSpPr bwMode="auto">
              <a:xfrm>
                <a:off x="4692185" y="2741514"/>
                <a:ext cx="1768134" cy="1809384"/>
                <a:chOff x="1142976" y="2729512"/>
                <a:chExt cx="1768134" cy="1809384"/>
              </a:xfrm>
            </p:grpSpPr>
            <p:sp>
              <p:nvSpPr>
                <p:cNvPr id="163" name="2 Rectángulo"/>
                <p:cNvSpPr/>
                <p:nvPr/>
              </p:nvSpPr>
              <p:spPr bwMode="auto">
                <a:xfrm>
                  <a:off x="1180379" y="2756970"/>
                  <a:ext cx="1730243" cy="1766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64" name="4 Conector recto"/>
                <p:cNvCxnSpPr/>
                <p:nvPr/>
              </p:nvCxnSpPr>
              <p:spPr bwMode="auto">
                <a:xfrm rot="16200000" flipH="1">
                  <a:off x="1142209" y="3641214"/>
                  <a:ext cx="1770075" cy="1587"/>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5" name="5 Conector recto"/>
                <p:cNvCxnSpPr/>
                <p:nvPr/>
              </p:nvCxnSpPr>
              <p:spPr bwMode="auto">
                <a:xfrm rot="16200000" flipH="1">
                  <a:off x="1596993" y="3638833"/>
                  <a:ext cx="1766900"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6" name="6 Conector recto"/>
                <p:cNvCxnSpPr/>
                <p:nvPr/>
              </p:nvCxnSpPr>
              <p:spPr bwMode="auto">
                <a:xfrm rot="16200000" flipH="1">
                  <a:off x="1689061" y="3640421"/>
                  <a:ext cx="1766900"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7" name="7 Conector recto"/>
                <p:cNvCxnSpPr/>
                <p:nvPr/>
              </p:nvCxnSpPr>
              <p:spPr bwMode="auto">
                <a:xfrm rot="16200000" flipH="1">
                  <a:off x="1777954" y="3638833"/>
                  <a:ext cx="1766900"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8" name="8 Conector recto"/>
                <p:cNvCxnSpPr/>
                <p:nvPr/>
              </p:nvCxnSpPr>
              <p:spPr bwMode="auto">
                <a:xfrm rot="16200000" flipH="1">
                  <a:off x="1856529" y="3652327"/>
                  <a:ext cx="1770076" cy="1587"/>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9" name="9 Conector recto"/>
                <p:cNvCxnSpPr/>
                <p:nvPr/>
              </p:nvCxnSpPr>
              <p:spPr bwMode="auto">
                <a:xfrm rot="16200000" flipH="1">
                  <a:off x="1943041" y="3638833"/>
                  <a:ext cx="1766900"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0" name="10 Conector recto"/>
                <p:cNvCxnSpPr/>
                <p:nvPr/>
              </p:nvCxnSpPr>
              <p:spPr bwMode="auto">
                <a:xfrm rot="16200000" flipH="1">
                  <a:off x="1506512" y="3638833"/>
                  <a:ext cx="1766900"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1" name="11 Conector recto"/>
                <p:cNvCxnSpPr/>
                <p:nvPr/>
              </p:nvCxnSpPr>
              <p:spPr bwMode="auto">
                <a:xfrm rot="16200000" flipH="1">
                  <a:off x="1418412" y="3639627"/>
                  <a:ext cx="1766900" cy="158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2" name="12 Conector recto"/>
                <p:cNvCxnSpPr/>
                <p:nvPr/>
              </p:nvCxnSpPr>
              <p:spPr bwMode="auto">
                <a:xfrm rot="16200000" flipH="1">
                  <a:off x="1325551" y="3638833"/>
                  <a:ext cx="1766900"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3" name="13 Conector recto"/>
                <p:cNvCxnSpPr/>
                <p:nvPr/>
              </p:nvCxnSpPr>
              <p:spPr bwMode="auto">
                <a:xfrm rot="16200000" flipH="1">
                  <a:off x="1234276" y="3639627"/>
                  <a:ext cx="1766900" cy="1588"/>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4" name="14 Conector recto"/>
                <p:cNvCxnSpPr/>
                <p:nvPr/>
              </p:nvCxnSpPr>
              <p:spPr bwMode="auto">
                <a:xfrm rot="16200000" flipH="1">
                  <a:off x="708060" y="3613432"/>
                  <a:ext cx="1770076"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5" name="15 Conector recto"/>
                <p:cNvCxnSpPr/>
                <p:nvPr/>
              </p:nvCxnSpPr>
              <p:spPr bwMode="auto">
                <a:xfrm rot="16200000" flipH="1">
                  <a:off x="798540" y="3613432"/>
                  <a:ext cx="1770076"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6" name="16 Conector recto"/>
                <p:cNvCxnSpPr/>
                <p:nvPr/>
              </p:nvCxnSpPr>
              <p:spPr bwMode="auto">
                <a:xfrm rot="16200000" flipH="1">
                  <a:off x="887434" y="3615020"/>
                  <a:ext cx="177007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7" name="17 Conector recto"/>
                <p:cNvCxnSpPr/>
                <p:nvPr/>
              </p:nvCxnSpPr>
              <p:spPr bwMode="auto">
                <a:xfrm rot="16200000" flipH="1">
                  <a:off x="968391" y="3626133"/>
                  <a:ext cx="1766900"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8" name="18 Conector recto"/>
                <p:cNvCxnSpPr/>
                <p:nvPr/>
              </p:nvCxnSpPr>
              <p:spPr bwMode="auto">
                <a:xfrm rot="16200000" flipH="1">
                  <a:off x="1054109" y="3613432"/>
                  <a:ext cx="1770076"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9" name="19 Conector recto"/>
                <p:cNvCxnSpPr/>
                <p:nvPr/>
              </p:nvCxnSpPr>
              <p:spPr bwMode="auto">
                <a:xfrm rot="16200000" flipH="1">
                  <a:off x="617579" y="3613432"/>
                  <a:ext cx="1770076"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80" name="20 Conector recto"/>
                <p:cNvCxnSpPr/>
                <p:nvPr/>
              </p:nvCxnSpPr>
              <p:spPr bwMode="auto">
                <a:xfrm rot="16200000" flipH="1">
                  <a:off x="527099" y="3613432"/>
                  <a:ext cx="1770076"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81" name="21 Conector recto"/>
                <p:cNvCxnSpPr/>
                <p:nvPr/>
              </p:nvCxnSpPr>
              <p:spPr bwMode="auto">
                <a:xfrm rot="16200000" flipH="1">
                  <a:off x="436618" y="3613432"/>
                  <a:ext cx="1770076" cy="31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82" name="22 Conector recto"/>
                <p:cNvCxnSpPr/>
                <p:nvPr/>
              </p:nvCxnSpPr>
              <p:spPr bwMode="auto">
                <a:xfrm rot="16200000" flipH="1">
                  <a:off x="381059" y="3615020"/>
                  <a:ext cx="1770076"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sp>
            <p:nvSpPr>
              <p:cNvPr id="183" name="182 Triángulo isósceles"/>
              <p:cNvSpPr/>
              <p:nvPr/>
            </p:nvSpPr>
            <p:spPr bwMode="auto">
              <a:xfrm rot="5400000">
                <a:off x="6260544" y="3000008"/>
                <a:ext cx="1712925" cy="1285777"/>
              </a:xfrm>
              <a:prstGeom prst="triangl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188" name="187 Triángulo isósceles"/>
              <p:cNvSpPr>
                <a:spLocks noChangeAspect="1"/>
              </p:cNvSpPr>
              <p:nvPr/>
            </p:nvSpPr>
            <p:spPr bwMode="auto">
              <a:xfrm rot="5400000">
                <a:off x="6320871" y="3050804"/>
                <a:ext cx="1547823" cy="1161961"/>
              </a:xfrm>
              <a:prstGeom prst="triangle">
                <a:avLst/>
              </a:prstGeom>
              <a:noFill/>
              <a:ln w="19050">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grpSp>
            <p:nvGrpSpPr>
              <p:cNvPr id="160861" name="185 Grupo"/>
              <p:cNvGrpSpPr>
                <a:grpSpLocks/>
              </p:cNvGrpSpPr>
              <p:nvPr/>
            </p:nvGrpSpPr>
            <p:grpSpPr bwMode="auto">
              <a:xfrm rot="-5400000">
                <a:off x="6133464" y="3561702"/>
                <a:ext cx="1476000" cy="142877"/>
                <a:chOff x="6143636" y="1643049"/>
                <a:chExt cx="1928826" cy="142877"/>
              </a:xfrm>
            </p:grpSpPr>
            <p:sp>
              <p:nvSpPr>
                <p:cNvPr id="184" name="183 Trapecio"/>
                <p:cNvSpPr/>
                <p:nvPr/>
              </p:nvSpPr>
              <p:spPr bwMode="auto">
                <a:xfrm>
                  <a:off x="6183535" y="1642554"/>
                  <a:ext cx="1827678" cy="71433"/>
                </a:xfrm>
                <a:prstGeom prst="trapezoi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185" name="184 Trapecio"/>
                <p:cNvSpPr/>
                <p:nvPr/>
              </p:nvSpPr>
              <p:spPr bwMode="auto">
                <a:xfrm flipV="1">
                  <a:off x="6123373" y="1713986"/>
                  <a:ext cx="1885764" cy="71432"/>
                </a:xfrm>
                <a:prstGeom prst="trapezoi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grpSp>
        </p:grpSp>
        <p:cxnSp>
          <p:nvCxnSpPr>
            <p:cNvPr id="191" name="190 Conector recto"/>
            <p:cNvCxnSpPr/>
            <p:nvPr/>
          </p:nvCxnSpPr>
          <p:spPr bwMode="auto">
            <a:xfrm rot="5400000" flipH="1" flipV="1">
              <a:off x="82447" y="2344730"/>
              <a:ext cx="1836750"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3" name="192 Conector recto"/>
            <p:cNvCxnSpPr/>
            <p:nvPr/>
          </p:nvCxnSpPr>
          <p:spPr bwMode="auto">
            <a:xfrm rot="5400000" flipH="1" flipV="1">
              <a:off x="4127924" y="2856702"/>
              <a:ext cx="857256"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4" name="193 Conector recto"/>
            <p:cNvCxnSpPr/>
            <p:nvPr/>
          </p:nvCxnSpPr>
          <p:spPr bwMode="auto">
            <a:xfrm rot="5400000" flipH="1" flipV="1">
              <a:off x="5726369" y="2488399"/>
              <a:ext cx="1981214"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6" name="195 Conector recto de flecha"/>
            <p:cNvCxnSpPr/>
            <p:nvPr/>
          </p:nvCxnSpPr>
          <p:spPr bwMode="auto">
            <a:xfrm>
              <a:off x="1001617" y="1925627"/>
              <a:ext cx="6659055" cy="1587"/>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197" name="196 Conector recto"/>
            <p:cNvCxnSpPr/>
            <p:nvPr/>
          </p:nvCxnSpPr>
          <p:spPr bwMode="auto">
            <a:xfrm rot="5400000" flipH="1" flipV="1">
              <a:off x="5951718" y="3404394"/>
              <a:ext cx="3384574"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9" name="198 Conector recto"/>
            <p:cNvCxnSpPr/>
            <p:nvPr/>
          </p:nvCxnSpPr>
          <p:spPr bwMode="auto">
            <a:xfrm rot="5400000" flipH="1" flipV="1">
              <a:off x="5885153" y="2855115"/>
              <a:ext cx="857256"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1" name="200 Conector recto de flecha"/>
            <p:cNvCxnSpPr/>
            <p:nvPr/>
          </p:nvCxnSpPr>
          <p:spPr bwMode="auto">
            <a:xfrm>
              <a:off x="4541472" y="2570157"/>
              <a:ext cx="1763578" cy="1587"/>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203" name="202 Conector recto de flecha"/>
            <p:cNvCxnSpPr/>
            <p:nvPr/>
          </p:nvCxnSpPr>
          <p:spPr bwMode="auto">
            <a:xfrm>
              <a:off x="6287589" y="2570157"/>
              <a:ext cx="1357209" cy="1587"/>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204" name="203 Conector recto"/>
            <p:cNvCxnSpPr/>
            <p:nvPr/>
          </p:nvCxnSpPr>
          <p:spPr bwMode="auto">
            <a:xfrm rot="5400000" flipH="1" flipV="1">
              <a:off x="6575538" y="3431382"/>
              <a:ext cx="3851302"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6" name="205 Conector recto de flecha"/>
            <p:cNvCxnSpPr/>
            <p:nvPr/>
          </p:nvCxnSpPr>
          <p:spPr bwMode="auto">
            <a:xfrm>
              <a:off x="1001617" y="1570025"/>
              <a:ext cx="7500366" cy="1587"/>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208" name="207 Conector recto de flecha"/>
            <p:cNvCxnSpPr/>
            <p:nvPr/>
          </p:nvCxnSpPr>
          <p:spPr bwMode="auto">
            <a:xfrm>
              <a:off x="6716182" y="3070222"/>
              <a:ext cx="928616" cy="1588"/>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210" name="209 Conector recto de flecha"/>
            <p:cNvCxnSpPr/>
            <p:nvPr/>
          </p:nvCxnSpPr>
          <p:spPr bwMode="auto">
            <a:xfrm>
              <a:off x="7644798" y="3068635"/>
              <a:ext cx="857185" cy="1587"/>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211" name="210 Conector recto"/>
            <p:cNvCxnSpPr/>
            <p:nvPr/>
          </p:nvCxnSpPr>
          <p:spPr bwMode="auto">
            <a:xfrm rot="5400000" flipH="1" flipV="1">
              <a:off x="4237467" y="3013866"/>
              <a:ext cx="539754"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3" name="212 Conector recto de flecha"/>
            <p:cNvCxnSpPr/>
            <p:nvPr/>
          </p:nvCxnSpPr>
          <p:spPr bwMode="auto">
            <a:xfrm>
              <a:off x="4141453" y="2927346"/>
              <a:ext cx="360335" cy="1588"/>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15" name="214 Conector recto de flecha"/>
            <p:cNvCxnSpPr/>
            <p:nvPr/>
          </p:nvCxnSpPr>
          <p:spPr bwMode="auto">
            <a:xfrm rot="10800000">
              <a:off x="4558933" y="2927346"/>
              <a:ext cx="360336" cy="1588"/>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17" name="216 Conector recto"/>
            <p:cNvCxnSpPr/>
            <p:nvPr/>
          </p:nvCxnSpPr>
          <p:spPr bwMode="auto">
            <a:xfrm rot="10800000" flipH="1">
              <a:off x="977805" y="4143380"/>
              <a:ext cx="7524177" cy="0"/>
            </a:xfrm>
            <a:prstGeom prst="line">
              <a:avLst/>
            </a:prstGeom>
            <a:noFill/>
            <a:ln w="19050">
              <a:headEnd type="none" w="med" len="med"/>
              <a:tailEnd type="none" w="med" len="med"/>
            </a:ln>
          </p:spPr>
          <p:style>
            <a:lnRef idx="2">
              <a:schemeClr val="accent2"/>
            </a:lnRef>
            <a:fillRef idx="1">
              <a:schemeClr val="lt1"/>
            </a:fillRef>
            <a:effectRef idx="0">
              <a:schemeClr val="accent2"/>
            </a:effectRef>
            <a:fontRef idx="minor">
              <a:schemeClr val="dk1"/>
            </a:fontRef>
          </p:style>
        </p:cxnSp>
        <p:sp>
          <p:nvSpPr>
            <p:cNvPr id="218" name="217 Rectángulo"/>
            <p:cNvSpPr/>
            <p:nvPr/>
          </p:nvSpPr>
          <p:spPr bwMode="auto">
            <a:xfrm>
              <a:off x="7501934" y="4111630"/>
              <a:ext cx="142864" cy="714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useBgFill="1">
          <p:nvSpPr>
            <p:cNvPr id="160790" name="30 CuadroTexto"/>
            <p:cNvSpPr txBox="1">
              <a:spLocks noChangeArrowheads="1"/>
            </p:cNvSpPr>
            <p:nvPr/>
          </p:nvSpPr>
          <p:spPr bwMode="auto">
            <a:xfrm>
              <a:off x="4585773" y="1388576"/>
              <a:ext cx="558525" cy="36933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10m</a:t>
              </a:r>
            </a:p>
            <a:p>
              <a:pPr algn="ctr" eaLnBrk="1" hangingPunct="1"/>
              <a:r>
                <a:rPr lang="es-MX" sz="1200" b="0">
                  <a:solidFill>
                    <a:srgbClr val="000000"/>
                  </a:solidFill>
                </a:rPr>
                <a:t>(34ft)</a:t>
              </a:r>
            </a:p>
          </p:txBody>
        </p:sp>
        <p:sp useBgFill="1">
          <p:nvSpPr>
            <p:cNvPr id="160791" name="30 CuadroTexto"/>
            <p:cNvSpPr txBox="1">
              <a:spLocks noChangeArrowheads="1"/>
            </p:cNvSpPr>
            <p:nvPr/>
          </p:nvSpPr>
          <p:spPr bwMode="auto">
            <a:xfrm>
              <a:off x="3215472" y="1744461"/>
              <a:ext cx="928694" cy="36933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9.34m</a:t>
              </a:r>
            </a:p>
            <a:p>
              <a:pPr algn="ctr" eaLnBrk="1" hangingPunct="1"/>
              <a:r>
                <a:rPr lang="es-MX" sz="1200" b="0">
                  <a:solidFill>
                    <a:srgbClr val="000000"/>
                  </a:solidFill>
                </a:rPr>
                <a:t>(367.766 In</a:t>
              </a:r>
            </a:p>
          </p:txBody>
        </p:sp>
        <p:sp useBgFill="1">
          <p:nvSpPr>
            <p:cNvPr id="160792" name="30 CuadroTexto"/>
            <p:cNvSpPr txBox="1">
              <a:spLocks noChangeArrowheads="1"/>
            </p:cNvSpPr>
            <p:nvPr/>
          </p:nvSpPr>
          <p:spPr bwMode="auto">
            <a:xfrm>
              <a:off x="5001422" y="2284868"/>
              <a:ext cx="857256" cy="55399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259.588 cm</a:t>
              </a:r>
            </a:p>
            <a:p>
              <a:pPr algn="ctr" eaLnBrk="1" hangingPunct="1"/>
              <a:r>
                <a:rPr lang="es-MX" sz="1200" b="0">
                  <a:solidFill>
                    <a:srgbClr val="000000"/>
                  </a:solidFill>
                </a:rPr>
                <a:t>(102.200 In)</a:t>
              </a:r>
            </a:p>
            <a:p>
              <a:pPr algn="ctr" eaLnBrk="1" hangingPunct="1"/>
              <a:r>
                <a:rPr lang="es-MX" sz="1200" b="0">
                  <a:solidFill>
                    <a:srgbClr val="000000"/>
                  </a:solidFill>
                </a:rPr>
                <a:t>(3PL)</a:t>
              </a:r>
            </a:p>
          </p:txBody>
        </p:sp>
        <p:sp>
          <p:nvSpPr>
            <p:cNvPr id="160793" name="30 CuadroTexto"/>
            <p:cNvSpPr txBox="1">
              <a:spLocks noChangeArrowheads="1"/>
            </p:cNvSpPr>
            <p:nvPr/>
          </p:nvSpPr>
          <p:spPr bwMode="auto">
            <a:xfrm>
              <a:off x="6644496" y="2143297"/>
              <a:ext cx="1000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158.156 cm</a:t>
              </a:r>
            </a:p>
            <a:p>
              <a:pPr algn="ctr" eaLnBrk="1" hangingPunct="1"/>
              <a:r>
                <a:rPr lang="es-MX" sz="1200" b="0">
                  <a:solidFill>
                    <a:srgbClr val="000000"/>
                  </a:solidFill>
                </a:rPr>
                <a:t>(62.266 In)</a:t>
              </a:r>
            </a:p>
          </p:txBody>
        </p:sp>
        <p:sp>
          <p:nvSpPr>
            <p:cNvPr id="160794" name="30 CuadroTexto"/>
            <p:cNvSpPr txBox="1">
              <a:spLocks noChangeArrowheads="1"/>
            </p:cNvSpPr>
            <p:nvPr/>
          </p:nvSpPr>
          <p:spPr bwMode="auto">
            <a:xfrm>
              <a:off x="6684837" y="2629916"/>
              <a:ext cx="1000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111.15 cm</a:t>
              </a:r>
            </a:p>
            <a:p>
              <a:pPr algn="ctr" eaLnBrk="1" hangingPunct="1"/>
              <a:r>
                <a:rPr lang="es-MX" sz="1200" b="0">
                  <a:solidFill>
                    <a:srgbClr val="000000"/>
                  </a:solidFill>
                </a:rPr>
                <a:t>(43.266 In)</a:t>
              </a:r>
            </a:p>
          </p:txBody>
        </p:sp>
        <p:sp>
          <p:nvSpPr>
            <p:cNvPr id="160795" name="30 CuadroTexto"/>
            <p:cNvSpPr txBox="1">
              <a:spLocks noChangeArrowheads="1"/>
            </p:cNvSpPr>
            <p:nvPr/>
          </p:nvSpPr>
          <p:spPr bwMode="auto">
            <a:xfrm>
              <a:off x="7573190" y="2642058"/>
              <a:ext cx="1000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114.3 cm</a:t>
              </a:r>
            </a:p>
            <a:p>
              <a:pPr algn="ctr" eaLnBrk="1" hangingPunct="1"/>
              <a:r>
                <a:rPr lang="es-MX" sz="1200" b="0">
                  <a:solidFill>
                    <a:srgbClr val="000000"/>
                  </a:solidFill>
                </a:rPr>
                <a:t>45.0 In)</a:t>
              </a:r>
            </a:p>
          </p:txBody>
        </p:sp>
        <p:cxnSp>
          <p:nvCxnSpPr>
            <p:cNvPr id="229" name="228 Conector recto"/>
            <p:cNvCxnSpPr/>
            <p:nvPr/>
          </p:nvCxnSpPr>
          <p:spPr bwMode="auto">
            <a:xfrm>
              <a:off x="7644798" y="3284537"/>
              <a:ext cx="857185" cy="1587"/>
            </a:xfrm>
            <a:prstGeom prst="line">
              <a:avLst/>
            </a:prstGeom>
            <a:noFill/>
            <a:ln w="1905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230" name="229 Conector recto"/>
            <p:cNvCxnSpPr/>
            <p:nvPr/>
          </p:nvCxnSpPr>
          <p:spPr bwMode="auto">
            <a:xfrm>
              <a:off x="7644798" y="5068899"/>
              <a:ext cx="857185" cy="1587"/>
            </a:xfrm>
            <a:prstGeom prst="line">
              <a:avLst/>
            </a:prstGeom>
            <a:noFill/>
            <a:ln w="19050">
              <a:headEnd type="none" w="med" len="med"/>
              <a:tailEnd type="none" w="med" len="med"/>
            </a:ln>
          </p:spPr>
          <p:style>
            <a:lnRef idx="2">
              <a:schemeClr val="accent2"/>
            </a:lnRef>
            <a:fillRef idx="1">
              <a:schemeClr val="lt1"/>
            </a:fillRef>
            <a:effectRef idx="0">
              <a:schemeClr val="accent2"/>
            </a:effectRef>
            <a:fontRef idx="minor">
              <a:schemeClr val="dk1"/>
            </a:fontRef>
          </p:style>
        </p:cxnSp>
        <p:sp>
          <p:nvSpPr>
            <p:cNvPr id="160798" name="30 CuadroTexto"/>
            <p:cNvSpPr txBox="1">
              <a:spLocks noChangeArrowheads="1"/>
            </p:cNvSpPr>
            <p:nvPr/>
          </p:nvSpPr>
          <p:spPr bwMode="auto">
            <a:xfrm>
              <a:off x="2215340" y="2659564"/>
              <a:ext cx="20002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2.794 cm</a:t>
              </a:r>
            </a:p>
            <a:p>
              <a:pPr eaLnBrk="1" hangingPunct="1"/>
              <a:r>
                <a:rPr lang="es-MX" sz="1200" b="0">
                  <a:solidFill>
                    <a:srgbClr val="000000"/>
                  </a:solidFill>
                </a:rPr>
                <a:t>(1.100 In) Hinge C/L to edge of panel (all locations)</a:t>
              </a:r>
            </a:p>
          </p:txBody>
        </p:sp>
        <p:sp>
          <p:nvSpPr>
            <p:cNvPr id="160799" name="30 CuadroTexto"/>
            <p:cNvSpPr txBox="1">
              <a:spLocks noChangeArrowheads="1"/>
            </p:cNvSpPr>
            <p:nvPr/>
          </p:nvSpPr>
          <p:spPr bwMode="auto">
            <a:xfrm>
              <a:off x="4045834" y="2185087"/>
              <a:ext cx="1000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Hinge C/L</a:t>
              </a:r>
            </a:p>
          </p:txBody>
        </p:sp>
        <p:sp>
          <p:nvSpPr>
            <p:cNvPr id="160800" name="30 CuadroTexto"/>
            <p:cNvSpPr txBox="1">
              <a:spLocks noChangeArrowheads="1"/>
            </p:cNvSpPr>
            <p:nvPr/>
          </p:nvSpPr>
          <p:spPr bwMode="auto">
            <a:xfrm>
              <a:off x="142844" y="3098704"/>
              <a:ext cx="571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STA 82.500</a:t>
              </a:r>
            </a:p>
          </p:txBody>
        </p:sp>
        <p:sp>
          <p:nvSpPr>
            <p:cNvPr id="160801" name="30 CuadroTexto"/>
            <p:cNvSpPr txBox="1">
              <a:spLocks noChangeArrowheads="1"/>
            </p:cNvSpPr>
            <p:nvPr/>
          </p:nvSpPr>
          <p:spPr bwMode="auto">
            <a:xfrm>
              <a:off x="8001786" y="1071546"/>
              <a:ext cx="1000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Spacecraft</a:t>
              </a:r>
            </a:p>
            <a:p>
              <a:pPr algn="ctr" eaLnBrk="1" hangingPunct="1"/>
              <a:r>
                <a:rPr lang="es-MX" sz="1200" b="0">
                  <a:solidFill>
                    <a:srgbClr val="000000"/>
                  </a:solidFill>
                </a:rPr>
                <a:t>Centerline</a:t>
              </a:r>
            </a:p>
          </p:txBody>
        </p:sp>
        <p:cxnSp>
          <p:nvCxnSpPr>
            <p:cNvPr id="237" name="236 Conector recto"/>
            <p:cNvCxnSpPr/>
            <p:nvPr/>
          </p:nvCxnSpPr>
          <p:spPr bwMode="auto">
            <a:xfrm rot="10800000">
              <a:off x="714301" y="3286124"/>
              <a:ext cx="252394"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8" name="237 Conector recto"/>
            <p:cNvCxnSpPr/>
            <p:nvPr/>
          </p:nvCxnSpPr>
          <p:spPr bwMode="auto">
            <a:xfrm rot="10800000">
              <a:off x="714301" y="4141793"/>
              <a:ext cx="252394"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9" name="238 Conector recto"/>
            <p:cNvCxnSpPr/>
            <p:nvPr/>
          </p:nvCxnSpPr>
          <p:spPr bwMode="auto">
            <a:xfrm rot="10800000">
              <a:off x="714301" y="5043499"/>
              <a:ext cx="252394"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60805" name="30 CuadroTexto"/>
            <p:cNvSpPr txBox="1">
              <a:spLocks noChangeArrowheads="1"/>
            </p:cNvSpPr>
            <p:nvPr/>
          </p:nvSpPr>
          <p:spPr bwMode="auto">
            <a:xfrm>
              <a:off x="6215074" y="1285860"/>
              <a:ext cx="1000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BVL C/L</a:t>
              </a:r>
            </a:p>
          </p:txBody>
        </p:sp>
        <p:sp>
          <p:nvSpPr>
            <p:cNvPr id="160806" name="30 CuadroTexto"/>
            <p:cNvSpPr txBox="1">
              <a:spLocks noChangeArrowheads="1"/>
            </p:cNvSpPr>
            <p:nvPr/>
          </p:nvSpPr>
          <p:spPr bwMode="auto">
            <a:xfrm>
              <a:off x="142844" y="3942513"/>
              <a:ext cx="571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STA 40.000</a:t>
              </a:r>
            </a:p>
          </p:txBody>
        </p:sp>
        <p:sp>
          <p:nvSpPr>
            <p:cNvPr id="160807" name="30 CuadroTexto"/>
            <p:cNvSpPr txBox="1">
              <a:spLocks noChangeArrowheads="1"/>
            </p:cNvSpPr>
            <p:nvPr/>
          </p:nvSpPr>
          <p:spPr bwMode="auto">
            <a:xfrm>
              <a:off x="142844" y="4845618"/>
              <a:ext cx="571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STA -2.500</a:t>
              </a:r>
            </a:p>
          </p:txBody>
        </p:sp>
        <p:sp>
          <p:nvSpPr>
            <p:cNvPr id="243" name="242 Elipse"/>
            <p:cNvSpPr/>
            <p:nvPr/>
          </p:nvSpPr>
          <p:spPr bwMode="auto">
            <a:xfrm>
              <a:off x="8416264" y="4054479"/>
              <a:ext cx="144452" cy="144464"/>
            </a:xfrm>
            <a:prstGeom prst="ellipse">
              <a:avLst/>
            </a:prstGeom>
            <a:noFill/>
            <a:ln w="19050">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160809" name="30 CuadroTexto"/>
            <p:cNvSpPr txBox="1">
              <a:spLocks noChangeArrowheads="1"/>
            </p:cNvSpPr>
            <p:nvPr/>
          </p:nvSpPr>
          <p:spPr bwMode="auto">
            <a:xfrm>
              <a:off x="8559081" y="3875134"/>
              <a:ext cx="5715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+Z</a:t>
              </a:r>
            </a:p>
            <a:p>
              <a:pPr algn="ctr" eaLnBrk="1" hangingPunct="1"/>
              <a:r>
                <a:rPr lang="es-MX" sz="1200" b="0">
                  <a:solidFill>
                    <a:srgbClr val="000000"/>
                  </a:solidFill>
                </a:rPr>
                <a:t>(Out of Page)</a:t>
              </a:r>
            </a:p>
          </p:txBody>
        </p:sp>
        <p:sp>
          <p:nvSpPr>
            <p:cNvPr id="160810" name="30 CuadroTexto"/>
            <p:cNvSpPr txBox="1">
              <a:spLocks noChangeArrowheads="1"/>
            </p:cNvSpPr>
            <p:nvPr/>
          </p:nvSpPr>
          <p:spPr bwMode="auto">
            <a:xfrm>
              <a:off x="1000100" y="5917188"/>
              <a:ext cx="1000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Solar Panels</a:t>
              </a:r>
            </a:p>
            <a:p>
              <a:pPr eaLnBrk="1" hangingPunct="1"/>
              <a:r>
                <a:rPr lang="es-MX" sz="1200" b="0">
                  <a:solidFill>
                    <a:srgbClr val="000000"/>
                  </a:solidFill>
                </a:rPr>
                <a:t>(3 per wing)</a:t>
              </a:r>
            </a:p>
          </p:txBody>
        </p:sp>
        <p:cxnSp>
          <p:nvCxnSpPr>
            <p:cNvPr id="247" name="246 Conector recto de flecha"/>
            <p:cNvCxnSpPr/>
            <p:nvPr/>
          </p:nvCxnSpPr>
          <p:spPr bwMode="auto">
            <a:xfrm rot="16200000" flipV="1">
              <a:off x="857133" y="5357834"/>
              <a:ext cx="785818" cy="214297"/>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160812" name="30 CuadroTexto"/>
            <p:cNvSpPr txBox="1">
              <a:spLocks noChangeArrowheads="1"/>
            </p:cNvSpPr>
            <p:nvPr/>
          </p:nvSpPr>
          <p:spPr bwMode="auto">
            <a:xfrm>
              <a:off x="1928794" y="5559998"/>
              <a:ext cx="12858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Sheaar fittings</a:t>
              </a:r>
            </a:p>
            <a:p>
              <a:pPr eaLnBrk="1" hangingPunct="1"/>
              <a:r>
                <a:rPr lang="es-MX" sz="1200" b="0">
                  <a:solidFill>
                    <a:srgbClr val="000000"/>
                  </a:solidFill>
                </a:rPr>
                <a:t>(6 pairs per panel)</a:t>
              </a:r>
            </a:p>
          </p:txBody>
        </p:sp>
        <p:sp>
          <p:nvSpPr>
            <p:cNvPr id="160813" name="30 CuadroTexto"/>
            <p:cNvSpPr txBox="1">
              <a:spLocks noChangeArrowheads="1"/>
            </p:cNvSpPr>
            <p:nvPr/>
          </p:nvSpPr>
          <p:spPr bwMode="auto">
            <a:xfrm>
              <a:off x="3286116" y="5857892"/>
              <a:ext cx="15001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Coordination cables</a:t>
              </a:r>
            </a:p>
            <a:p>
              <a:pPr eaLnBrk="1" hangingPunct="1"/>
              <a:r>
                <a:rPr lang="es-MX" sz="1200" b="0">
                  <a:solidFill>
                    <a:srgbClr val="000000"/>
                  </a:solidFill>
                </a:rPr>
                <a:t>(3 PL)</a:t>
              </a:r>
            </a:p>
          </p:txBody>
        </p:sp>
        <p:sp>
          <p:nvSpPr>
            <p:cNvPr id="160814" name="30 CuadroTexto"/>
            <p:cNvSpPr txBox="1">
              <a:spLocks noChangeArrowheads="1"/>
            </p:cNvSpPr>
            <p:nvPr/>
          </p:nvSpPr>
          <p:spPr bwMode="auto">
            <a:xfrm>
              <a:off x="4643438" y="5357826"/>
              <a:ext cx="1071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Panel Hinges</a:t>
              </a:r>
            </a:p>
            <a:p>
              <a:pPr eaLnBrk="1" hangingPunct="1"/>
              <a:r>
                <a:rPr lang="es-MX" sz="1200" b="0">
                  <a:solidFill>
                    <a:srgbClr val="000000"/>
                  </a:solidFill>
                </a:rPr>
                <a:t>(4 PL)</a:t>
              </a:r>
            </a:p>
          </p:txBody>
        </p:sp>
        <p:sp>
          <p:nvSpPr>
            <p:cNvPr id="160815" name="30 CuadroTexto"/>
            <p:cNvSpPr txBox="1">
              <a:spLocks noChangeArrowheads="1"/>
            </p:cNvSpPr>
            <p:nvPr/>
          </p:nvSpPr>
          <p:spPr bwMode="auto">
            <a:xfrm>
              <a:off x="2071670" y="5072074"/>
              <a:ext cx="7143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PANEL 1</a:t>
              </a:r>
            </a:p>
          </p:txBody>
        </p:sp>
        <p:sp>
          <p:nvSpPr>
            <p:cNvPr id="160816" name="30 CuadroTexto"/>
            <p:cNvSpPr txBox="1">
              <a:spLocks noChangeArrowheads="1"/>
            </p:cNvSpPr>
            <p:nvPr/>
          </p:nvSpPr>
          <p:spPr bwMode="auto">
            <a:xfrm>
              <a:off x="3357554" y="5072074"/>
              <a:ext cx="7143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PANEL 2</a:t>
              </a:r>
            </a:p>
          </p:txBody>
        </p:sp>
        <p:sp>
          <p:nvSpPr>
            <p:cNvPr id="160817" name="30 CuadroTexto"/>
            <p:cNvSpPr txBox="1">
              <a:spLocks noChangeArrowheads="1"/>
            </p:cNvSpPr>
            <p:nvPr/>
          </p:nvSpPr>
          <p:spPr bwMode="auto">
            <a:xfrm>
              <a:off x="5072066" y="5072074"/>
              <a:ext cx="7143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PANEL 3</a:t>
              </a:r>
            </a:p>
          </p:txBody>
        </p:sp>
        <p:sp>
          <p:nvSpPr>
            <p:cNvPr id="255" name="254 Rectángulo"/>
            <p:cNvSpPr/>
            <p:nvPr/>
          </p:nvSpPr>
          <p:spPr bwMode="auto">
            <a:xfrm>
              <a:off x="1825466" y="3286124"/>
              <a:ext cx="36510"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56" name="255 Rectángulo"/>
            <p:cNvSpPr/>
            <p:nvPr/>
          </p:nvSpPr>
          <p:spPr bwMode="auto">
            <a:xfrm>
              <a:off x="1142893" y="3571876"/>
              <a:ext cx="36510"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57" name="256 Rectángulo"/>
            <p:cNvSpPr/>
            <p:nvPr/>
          </p:nvSpPr>
          <p:spPr bwMode="auto">
            <a:xfrm>
              <a:off x="1142893" y="4606933"/>
              <a:ext cx="36510"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58" name="257 Rectángulo"/>
            <p:cNvSpPr/>
            <p:nvPr/>
          </p:nvSpPr>
          <p:spPr bwMode="auto">
            <a:xfrm>
              <a:off x="1820704" y="4973649"/>
              <a:ext cx="36509" cy="7143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59" name="258 Rectángulo"/>
            <p:cNvSpPr/>
            <p:nvPr/>
          </p:nvSpPr>
          <p:spPr bwMode="auto">
            <a:xfrm>
              <a:off x="2642967" y="3463925"/>
              <a:ext cx="36509"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0" name="259 Rectángulo"/>
            <p:cNvSpPr/>
            <p:nvPr/>
          </p:nvSpPr>
          <p:spPr bwMode="auto">
            <a:xfrm>
              <a:off x="2642967" y="4606933"/>
              <a:ext cx="36509"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1" name="260 Rectángulo"/>
            <p:cNvSpPr/>
            <p:nvPr/>
          </p:nvSpPr>
          <p:spPr bwMode="auto">
            <a:xfrm>
              <a:off x="3576346" y="3335337"/>
              <a:ext cx="36509" cy="7302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2" name="261 Rectángulo"/>
            <p:cNvSpPr/>
            <p:nvPr/>
          </p:nvSpPr>
          <p:spPr bwMode="auto">
            <a:xfrm>
              <a:off x="2892185" y="3621089"/>
              <a:ext cx="36510" cy="7302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3" name="262 Rectángulo"/>
            <p:cNvSpPr/>
            <p:nvPr/>
          </p:nvSpPr>
          <p:spPr bwMode="auto">
            <a:xfrm>
              <a:off x="2892185" y="4656146"/>
              <a:ext cx="36510" cy="7143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4" name="263 Rectángulo"/>
            <p:cNvSpPr/>
            <p:nvPr/>
          </p:nvSpPr>
          <p:spPr bwMode="auto">
            <a:xfrm>
              <a:off x="3571583" y="4973649"/>
              <a:ext cx="36510" cy="7143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5" name="264 Rectángulo"/>
            <p:cNvSpPr/>
            <p:nvPr/>
          </p:nvSpPr>
          <p:spPr bwMode="auto">
            <a:xfrm>
              <a:off x="4393845" y="3513138"/>
              <a:ext cx="34922" cy="7143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6" name="265 Rectángulo"/>
            <p:cNvSpPr/>
            <p:nvPr/>
          </p:nvSpPr>
          <p:spPr bwMode="auto">
            <a:xfrm>
              <a:off x="4393845" y="4656146"/>
              <a:ext cx="34922" cy="7143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7" name="266 Rectángulo"/>
            <p:cNvSpPr/>
            <p:nvPr/>
          </p:nvSpPr>
          <p:spPr bwMode="auto">
            <a:xfrm>
              <a:off x="5327224" y="3286124"/>
              <a:ext cx="34922"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8" name="267 Rectángulo"/>
            <p:cNvSpPr/>
            <p:nvPr/>
          </p:nvSpPr>
          <p:spPr bwMode="auto">
            <a:xfrm>
              <a:off x="4643065" y="3571876"/>
              <a:ext cx="36509"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9" name="268 Rectángulo"/>
            <p:cNvSpPr/>
            <p:nvPr/>
          </p:nvSpPr>
          <p:spPr bwMode="auto">
            <a:xfrm>
              <a:off x="4643065" y="4606933"/>
              <a:ext cx="36509"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70" name="269 Rectángulo"/>
            <p:cNvSpPr/>
            <p:nvPr/>
          </p:nvSpPr>
          <p:spPr bwMode="auto">
            <a:xfrm>
              <a:off x="5322463" y="4924435"/>
              <a:ext cx="34922"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71" name="270 Rectángulo"/>
            <p:cNvSpPr/>
            <p:nvPr/>
          </p:nvSpPr>
          <p:spPr bwMode="auto">
            <a:xfrm>
              <a:off x="6143137" y="3463925"/>
              <a:ext cx="36510"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72" name="271 Rectángulo"/>
            <p:cNvSpPr/>
            <p:nvPr/>
          </p:nvSpPr>
          <p:spPr bwMode="auto">
            <a:xfrm>
              <a:off x="6143137" y="4606933"/>
              <a:ext cx="36510" cy="7143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cxnSp>
          <p:nvCxnSpPr>
            <p:cNvPr id="276" name="275 Conector recto de flecha"/>
            <p:cNvCxnSpPr>
              <a:endCxn id="258" idx="3"/>
            </p:cNvCxnSpPr>
            <p:nvPr/>
          </p:nvCxnSpPr>
          <p:spPr bwMode="auto">
            <a:xfrm rot="16200000" flipV="1">
              <a:off x="1682579" y="5183208"/>
              <a:ext cx="563566" cy="214297"/>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79" name="278 Conector recto de flecha"/>
            <p:cNvCxnSpPr/>
            <p:nvPr/>
          </p:nvCxnSpPr>
          <p:spPr bwMode="auto">
            <a:xfrm rot="16200000" flipV="1">
              <a:off x="3071526" y="5072107"/>
              <a:ext cx="785818" cy="785752"/>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82" name="281 Conector recto de flecha"/>
            <p:cNvCxnSpPr/>
            <p:nvPr/>
          </p:nvCxnSpPr>
          <p:spPr bwMode="auto">
            <a:xfrm rot="16200000" flipV="1">
              <a:off x="4565270" y="5065736"/>
              <a:ext cx="298452" cy="285728"/>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84" name="283 Conector recto"/>
            <p:cNvCxnSpPr/>
            <p:nvPr/>
          </p:nvCxnSpPr>
          <p:spPr bwMode="auto">
            <a:xfrm rot="5400000" flipH="1" flipV="1">
              <a:off x="4366846" y="5178437"/>
              <a:ext cx="357191"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60840" name="30 CuadroTexto"/>
            <p:cNvSpPr txBox="1">
              <a:spLocks noChangeArrowheads="1"/>
            </p:cNvSpPr>
            <p:nvPr/>
          </p:nvSpPr>
          <p:spPr bwMode="auto">
            <a:xfrm>
              <a:off x="5143504" y="5702874"/>
              <a:ext cx="1071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Yoke Hinges</a:t>
              </a:r>
            </a:p>
            <a:p>
              <a:pPr eaLnBrk="1" hangingPunct="1"/>
              <a:r>
                <a:rPr lang="es-MX" sz="1200" b="0">
                  <a:solidFill>
                    <a:srgbClr val="000000"/>
                  </a:solidFill>
                </a:rPr>
                <a:t>(2PL)</a:t>
              </a:r>
            </a:p>
          </p:txBody>
        </p:sp>
        <p:sp>
          <p:nvSpPr>
            <p:cNvPr id="160841" name="30 CuadroTexto"/>
            <p:cNvSpPr txBox="1">
              <a:spLocks noChangeArrowheads="1"/>
            </p:cNvSpPr>
            <p:nvPr/>
          </p:nvSpPr>
          <p:spPr bwMode="auto">
            <a:xfrm>
              <a:off x="5715008" y="5988626"/>
              <a:ext cx="9286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Bus Voltage Limiter</a:t>
              </a:r>
            </a:p>
          </p:txBody>
        </p:sp>
        <p:sp>
          <p:nvSpPr>
            <p:cNvPr id="160842" name="30 CuadroTexto"/>
            <p:cNvSpPr txBox="1">
              <a:spLocks noChangeArrowheads="1"/>
            </p:cNvSpPr>
            <p:nvPr/>
          </p:nvSpPr>
          <p:spPr bwMode="auto">
            <a:xfrm>
              <a:off x="6500826" y="6202940"/>
              <a:ext cx="785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Yoke Assembly</a:t>
              </a:r>
            </a:p>
          </p:txBody>
        </p:sp>
        <p:sp>
          <p:nvSpPr>
            <p:cNvPr id="160843" name="30 CuadroTexto"/>
            <p:cNvSpPr txBox="1">
              <a:spLocks noChangeArrowheads="1"/>
            </p:cNvSpPr>
            <p:nvPr/>
          </p:nvSpPr>
          <p:spPr bwMode="auto">
            <a:xfrm>
              <a:off x="6929454" y="5774312"/>
              <a:ext cx="857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Solar Wing Actuator</a:t>
              </a:r>
            </a:p>
          </p:txBody>
        </p:sp>
        <p:sp>
          <p:nvSpPr>
            <p:cNvPr id="160844" name="30 CuadroTexto"/>
            <p:cNvSpPr txBox="1">
              <a:spLocks noChangeArrowheads="1"/>
            </p:cNvSpPr>
            <p:nvPr/>
          </p:nvSpPr>
          <p:spPr bwMode="auto">
            <a:xfrm>
              <a:off x="7858148" y="5572140"/>
              <a:ext cx="85725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Tiedwon Brackets </a:t>
              </a:r>
            </a:p>
            <a:p>
              <a:pPr eaLnBrk="1" hangingPunct="1"/>
              <a:r>
                <a:rPr lang="es-MX" sz="1200" b="0">
                  <a:solidFill>
                    <a:srgbClr val="000000"/>
                  </a:solidFill>
                </a:rPr>
                <a:t>(6 PL)</a:t>
              </a:r>
            </a:p>
          </p:txBody>
        </p:sp>
        <p:cxnSp>
          <p:nvCxnSpPr>
            <p:cNvPr id="300" name="299 Conector recto de flecha"/>
            <p:cNvCxnSpPr>
              <a:stCxn id="160840" idx="0"/>
              <a:endCxn id="183" idx="4"/>
            </p:cNvCxnSpPr>
            <p:nvPr/>
          </p:nvCxnSpPr>
          <p:spPr bwMode="auto">
            <a:xfrm rot="5400000" flipH="1" flipV="1">
              <a:off x="5661339" y="5031619"/>
              <a:ext cx="688980" cy="652413"/>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02" name="301 Conector recto de flecha"/>
            <p:cNvCxnSpPr>
              <a:stCxn id="160841" idx="0"/>
              <a:endCxn id="184" idx="1"/>
            </p:cNvCxnSpPr>
            <p:nvPr/>
          </p:nvCxnSpPr>
          <p:spPr bwMode="auto">
            <a:xfrm rot="5400000" flipH="1" flipV="1">
              <a:off x="5862918" y="5157027"/>
              <a:ext cx="1147770" cy="514311"/>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05" name="304 Conector recto de flecha"/>
            <p:cNvCxnSpPr>
              <a:endCxn id="183" idx="5"/>
            </p:cNvCxnSpPr>
            <p:nvPr/>
          </p:nvCxnSpPr>
          <p:spPr bwMode="auto">
            <a:xfrm rot="5400000" flipH="1" flipV="1">
              <a:off x="6065287" y="5305447"/>
              <a:ext cx="1630375" cy="188898"/>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12" name="311 Conector recto de flecha"/>
            <p:cNvCxnSpPr>
              <a:endCxn id="218" idx="2"/>
            </p:cNvCxnSpPr>
            <p:nvPr/>
          </p:nvCxnSpPr>
          <p:spPr bwMode="auto">
            <a:xfrm rot="5400000" flipH="1" flipV="1">
              <a:off x="6592299" y="4805387"/>
              <a:ext cx="1603386" cy="358748"/>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314" name="313 Conector recto de flecha"/>
            <p:cNvCxnSpPr/>
            <p:nvPr/>
          </p:nvCxnSpPr>
          <p:spPr bwMode="auto">
            <a:xfrm rot="16200000" flipV="1">
              <a:off x="7571756" y="5072091"/>
              <a:ext cx="571504" cy="428592"/>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318" name="317 Rectángulo"/>
            <p:cNvSpPr/>
            <p:nvPr/>
          </p:nvSpPr>
          <p:spPr bwMode="auto">
            <a:xfrm>
              <a:off x="7568604" y="3392487"/>
              <a:ext cx="71433" cy="3651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319" name="318 Rectángulo"/>
            <p:cNvSpPr/>
            <p:nvPr/>
          </p:nvSpPr>
          <p:spPr bwMode="auto">
            <a:xfrm>
              <a:off x="7571779" y="3500438"/>
              <a:ext cx="71433" cy="3651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320" name="319 Rectángulo"/>
            <p:cNvSpPr/>
            <p:nvPr/>
          </p:nvSpPr>
          <p:spPr bwMode="auto">
            <a:xfrm>
              <a:off x="7571779" y="3749677"/>
              <a:ext cx="71433" cy="3651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321" name="320 Rectángulo"/>
            <p:cNvSpPr/>
            <p:nvPr/>
          </p:nvSpPr>
          <p:spPr bwMode="auto">
            <a:xfrm>
              <a:off x="7571779" y="4606933"/>
              <a:ext cx="71433" cy="3651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322" name="321 Rectángulo"/>
            <p:cNvSpPr/>
            <p:nvPr/>
          </p:nvSpPr>
          <p:spPr bwMode="auto">
            <a:xfrm>
              <a:off x="7571779" y="5000636"/>
              <a:ext cx="71433" cy="3651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323" name="322 Rectángulo"/>
            <p:cNvSpPr/>
            <p:nvPr/>
          </p:nvSpPr>
          <p:spPr bwMode="auto">
            <a:xfrm>
              <a:off x="7571779" y="4892685"/>
              <a:ext cx="71433" cy="3651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Typical</a:t>
            </a:r>
            <a:r>
              <a:rPr lang="es-MX" dirty="0" smtClean="0"/>
              <a:t> Solar Panel </a:t>
            </a:r>
            <a:r>
              <a:rPr lang="es-MX" dirty="0" err="1" smtClean="0"/>
              <a:t>Layout</a:t>
            </a:r>
            <a:endParaRPr lang="es-MX" dirty="0" smtClean="0"/>
          </a:p>
        </p:txBody>
      </p:sp>
      <p:pic>
        <p:nvPicPr>
          <p:cNvPr id="161795" name="2 Imagen" descr="SolarPanel.jpg"/>
          <p:cNvPicPr>
            <a:picLocks noChangeAspect="1"/>
          </p:cNvPicPr>
          <p:nvPr/>
        </p:nvPicPr>
        <p:blipFill>
          <a:blip r:embed="rId2">
            <a:clrChange>
              <a:clrFrom>
                <a:srgbClr val="C3C5D1"/>
              </a:clrFrom>
              <a:clrTo>
                <a:srgbClr val="C3C5D1">
                  <a:alpha val="0"/>
                </a:srgbClr>
              </a:clrTo>
            </a:clrChange>
            <a:extLst>
              <a:ext uri="{28A0092B-C50C-407E-A947-70E740481C1C}">
                <a14:useLocalDpi xmlns:a14="http://schemas.microsoft.com/office/drawing/2010/main" val="0"/>
              </a:ext>
            </a:extLst>
          </a:blip>
          <a:srcRect/>
          <a:stretch>
            <a:fillRect/>
          </a:stretch>
        </p:blipFill>
        <p:spPr bwMode="auto">
          <a:xfrm>
            <a:off x="1071563" y="1214438"/>
            <a:ext cx="7056437"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smtClean="0"/>
              <a:t>Solar </a:t>
            </a:r>
            <a:r>
              <a:rPr lang="es-MX" dirty="0" err="1" smtClean="0"/>
              <a:t>Wing</a:t>
            </a:r>
            <a:r>
              <a:rPr lang="es-MX" dirty="0" smtClean="0"/>
              <a:t> </a:t>
            </a:r>
            <a:r>
              <a:rPr lang="es-MX" dirty="0" err="1" smtClean="0"/>
              <a:t>Deployment</a:t>
            </a:r>
            <a:r>
              <a:rPr lang="es-MX" dirty="0" smtClean="0"/>
              <a:t> </a:t>
            </a:r>
            <a:r>
              <a:rPr lang="es-MX" dirty="0" err="1" smtClean="0"/>
              <a:t>Mechanism</a:t>
            </a:r>
            <a:endParaRPr lang="es-MX" dirty="0" smtClean="0"/>
          </a:p>
        </p:txBody>
      </p:sp>
      <p:grpSp>
        <p:nvGrpSpPr>
          <p:cNvPr id="162819" name="473 Grupo"/>
          <p:cNvGrpSpPr>
            <a:grpSpLocks/>
          </p:cNvGrpSpPr>
          <p:nvPr/>
        </p:nvGrpSpPr>
        <p:grpSpPr bwMode="auto">
          <a:xfrm>
            <a:off x="404813" y="1500188"/>
            <a:ext cx="8167687" cy="4462462"/>
            <a:chOff x="0" y="1500174"/>
            <a:chExt cx="8167472" cy="4462193"/>
          </a:xfrm>
        </p:grpSpPr>
        <p:grpSp>
          <p:nvGrpSpPr>
            <p:cNvPr id="162820" name="293 Grupo"/>
            <p:cNvGrpSpPr>
              <a:grpSpLocks noChangeAspect="1"/>
            </p:cNvGrpSpPr>
            <p:nvPr/>
          </p:nvGrpSpPr>
          <p:grpSpPr bwMode="auto">
            <a:xfrm flipH="1">
              <a:off x="571472" y="2500306"/>
              <a:ext cx="7596000" cy="2361797"/>
              <a:chOff x="1357258" y="1592552"/>
              <a:chExt cx="4185990" cy="1301474"/>
            </a:xfrm>
          </p:grpSpPr>
          <p:grpSp>
            <p:nvGrpSpPr>
              <p:cNvPr id="162842" name="41 Grupo"/>
              <p:cNvGrpSpPr>
                <a:grpSpLocks/>
              </p:cNvGrpSpPr>
              <p:nvPr/>
            </p:nvGrpSpPr>
            <p:grpSpPr bwMode="auto">
              <a:xfrm>
                <a:off x="1357258" y="1681504"/>
                <a:ext cx="1079227" cy="1104351"/>
                <a:chOff x="2143076" y="1626181"/>
                <a:chExt cx="1079227" cy="1104351"/>
              </a:xfrm>
            </p:grpSpPr>
            <p:sp>
              <p:nvSpPr>
                <p:cNvPr id="135" name="2 Rectángulo"/>
                <p:cNvSpPr/>
                <p:nvPr/>
              </p:nvSpPr>
              <p:spPr bwMode="auto">
                <a:xfrm>
                  <a:off x="2143076" y="1643036"/>
                  <a:ext cx="1079520" cy="107855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36" name="4 Conector recto"/>
                <p:cNvCxnSpPr/>
                <p:nvPr/>
              </p:nvCxnSpPr>
              <p:spPr bwMode="auto">
                <a:xfrm rot="16200000" flipH="1">
                  <a:off x="2142682" y="2182315"/>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37" name="5 Conector recto"/>
                <p:cNvCxnSpPr/>
                <p:nvPr/>
              </p:nvCxnSpPr>
              <p:spPr bwMode="auto">
                <a:xfrm rot="16200000" flipH="1">
                  <a:off x="2420872" y="2181440"/>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38" name="6 Conector recto"/>
                <p:cNvCxnSpPr/>
                <p:nvPr/>
              </p:nvCxnSpPr>
              <p:spPr bwMode="auto">
                <a:xfrm rot="16200000" flipH="1">
                  <a:off x="2476861" y="2182315"/>
                  <a:ext cx="1078558"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39" name="7 Conector recto"/>
                <p:cNvCxnSpPr/>
                <p:nvPr/>
              </p:nvCxnSpPr>
              <p:spPr bwMode="auto">
                <a:xfrm rot="16200000" flipH="1">
                  <a:off x="2531099" y="2181440"/>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0" name="8 Conector recto"/>
                <p:cNvCxnSpPr/>
                <p:nvPr/>
              </p:nvCxnSpPr>
              <p:spPr bwMode="auto">
                <a:xfrm rot="16200000" flipH="1">
                  <a:off x="2579214" y="2189313"/>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1" name="9 Conector recto"/>
                <p:cNvCxnSpPr/>
                <p:nvPr/>
              </p:nvCxnSpPr>
              <p:spPr bwMode="auto">
                <a:xfrm rot="16200000" flipH="1">
                  <a:off x="2632140" y="2181877"/>
                  <a:ext cx="1078558" cy="8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2" name="10 Conector recto"/>
                <p:cNvCxnSpPr/>
                <p:nvPr/>
              </p:nvCxnSpPr>
              <p:spPr bwMode="auto">
                <a:xfrm rot="16200000" flipH="1">
                  <a:off x="2364884" y="2181440"/>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3" name="11 Conector recto"/>
                <p:cNvCxnSpPr/>
                <p:nvPr/>
              </p:nvCxnSpPr>
              <p:spPr bwMode="auto">
                <a:xfrm rot="16200000" flipH="1">
                  <a:off x="2311521" y="2181440"/>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4" name="12 Conector recto"/>
                <p:cNvCxnSpPr/>
                <p:nvPr/>
              </p:nvCxnSpPr>
              <p:spPr bwMode="auto">
                <a:xfrm rot="16200000" flipH="1">
                  <a:off x="2254658" y="2181440"/>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5" name="13 Conector recto"/>
                <p:cNvCxnSpPr/>
                <p:nvPr/>
              </p:nvCxnSpPr>
              <p:spPr bwMode="auto">
                <a:xfrm rot="16200000" flipH="1">
                  <a:off x="2198670" y="2181440"/>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6" name="14 Conector recto"/>
                <p:cNvCxnSpPr/>
                <p:nvPr/>
              </p:nvCxnSpPr>
              <p:spPr bwMode="auto">
                <a:xfrm rot="16200000" flipH="1">
                  <a:off x="1877613" y="2165694"/>
                  <a:ext cx="1080307"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7" name="15 Conector recto"/>
                <p:cNvCxnSpPr/>
                <p:nvPr/>
              </p:nvCxnSpPr>
              <p:spPr bwMode="auto">
                <a:xfrm rot="16200000" flipH="1">
                  <a:off x="1932727" y="2165694"/>
                  <a:ext cx="1080307"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8" name="16 Conector recto"/>
                <p:cNvCxnSpPr/>
                <p:nvPr/>
              </p:nvCxnSpPr>
              <p:spPr bwMode="auto">
                <a:xfrm rot="16200000" flipH="1">
                  <a:off x="1986965" y="2166569"/>
                  <a:ext cx="108030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49" name="17 Conector recto"/>
                <p:cNvCxnSpPr/>
                <p:nvPr/>
              </p:nvCxnSpPr>
              <p:spPr bwMode="auto">
                <a:xfrm rot="16200000" flipH="1">
                  <a:off x="2035955" y="2173567"/>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0" name="18 Conector recto"/>
                <p:cNvCxnSpPr/>
                <p:nvPr/>
              </p:nvCxnSpPr>
              <p:spPr bwMode="auto">
                <a:xfrm rot="16200000" flipH="1">
                  <a:off x="2089318" y="2165694"/>
                  <a:ext cx="1080307"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1" name="19 Conector recto"/>
                <p:cNvCxnSpPr/>
                <p:nvPr/>
              </p:nvCxnSpPr>
              <p:spPr bwMode="auto">
                <a:xfrm rot="16200000" flipH="1">
                  <a:off x="1821625" y="2165694"/>
                  <a:ext cx="1080307"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2" name="20 Conector recto"/>
                <p:cNvCxnSpPr/>
                <p:nvPr/>
              </p:nvCxnSpPr>
              <p:spPr bwMode="auto">
                <a:xfrm rot="16200000" flipH="1">
                  <a:off x="1766512" y="2165694"/>
                  <a:ext cx="1080307"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3" name="21 Conector recto"/>
                <p:cNvCxnSpPr/>
                <p:nvPr/>
              </p:nvCxnSpPr>
              <p:spPr bwMode="auto">
                <a:xfrm rot="16200000" flipH="1">
                  <a:off x="1711399" y="2165694"/>
                  <a:ext cx="1080307"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4" name="22 Conector recto"/>
                <p:cNvCxnSpPr/>
                <p:nvPr/>
              </p:nvCxnSpPr>
              <p:spPr bwMode="auto">
                <a:xfrm rot="16200000" flipH="1">
                  <a:off x="1654536" y="2166569"/>
                  <a:ext cx="1080307"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5" name="24 Conector recto"/>
                <p:cNvCxnSpPr/>
                <p:nvPr/>
              </p:nvCxnSpPr>
              <p:spPr bwMode="auto">
                <a:xfrm rot="10800000" flipH="1">
                  <a:off x="2143076" y="2183627"/>
                  <a:ext cx="1079520"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6" name="25 Conector recto"/>
                <p:cNvCxnSpPr/>
                <p:nvPr/>
              </p:nvCxnSpPr>
              <p:spPr bwMode="auto">
                <a:xfrm rot="10800000" flipH="1">
                  <a:off x="2143076" y="2247483"/>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7" name="26 Conector recto"/>
                <p:cNvCxnSpPr/>
                <p:nvPr/>
              </p:nvCxnSpPr>
              <p:spPr bwMode="auto">
                <a:xfrm rot="10800000" flipH="1">
                  <a:off x="2143076" y="2307840"/>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8" name="27 Conector recto"/>
                <p:cNvCxnSpPr/>
                <p:nvPr/>
              </p:nvCxnSpPr>
              <p:spPr bwMode="auto">
                <a:xfrm rot="10800000" flipH="1">
                  <a:off x="2143076" y="2362949"/>
                  <a:ext cx="1079520"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59" name="28 Conector recto"/>
                <p:cNvCxnSpPr/>
                <p:nvPr/>
              </p:nvCxnSpPr>
              <p:spPr bwMode="auto">
                <a:xfrm rot="10800000" flipH="1">
                  <a:off x="2143076" y="2421557"/>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0" name="29 Conector recto"/>
                <p:cNvCxnSpPr/>
                <p:nvPr/>
              </p:nvCxnSpPr>
              <p:spPr bwMode="auto">
                <a:xfrm rot="10800000" flipH="1">
                  <a:off x="2143076" y="2478415"/>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1" name="30 Conector recto"/>
                <p:cNvCxnSpPr/>
                <p:nvPr/>
              </p:nvCxnSpPr>
              <p:spPr bwMode="auto">
                <a:xfrm rot="10800000" flipH="1">
                  <a:off x="2143076" y="2536148"/>
                  <a:ext cx="1079520" cy="874"/>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2" name="31 Conector recto"/>
                <p:cNvCxnSpPr/>
                <p:nvPr/>
              </p:nvCxnSpPr>
              <p:spPr bwMode="auto">
                <a:xfrm rot="10800000" flipH="1">
                  <a:off x="2143076" y="2597380"/>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3" name="32 Conector recto"/>
                <p:cNvCxnSpPr/>
                <p:nvPr/>
              </p:nvCxnSpPr>
              <p:spPr bwMode="auto">
                <a:xfrm rot="10800000" flipH="1">
                  <a:off x="2143076" y="2656863"/>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4" name="33 Conector recto"/>
                <p:cNvCxnSpPr/>
                <p:nvPr/>
              </p:nvCxnSpPr>
              <p:spPr bwMode="auto">
                <a:xfrm rot="10800000" flipH="1">
                  <a:off x="2143076" y="1706892"/>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5" name="34 Conector recto"/>
                <p:cNvCxnSpPr/>
                <p:nvPr/>
              </p:nvCxnSpPr>
              <p:spPr bwMode="auto">
                <a:xfrm rot="10800000" flipH="1">
                  <a:off x="2143076" y="1767249"/>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6" name="35 Conector recto"/>
                <p:cNvCxnSpPr/>
                <p:nvPr/>
              </p:nvCxnSpPr>
              <p:spPr bwMode="auto">
                <a:xfrm rot="10800000" flipH="1">
                  <a:off x="2143076" y="1820609"/>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7" name="36 Conector recto"/>
                <p:cNvCxnSpPr/>
                <p:nvPr/>
              </p:nvCxnSpPr>
              <p:spPr bwMode="auto">
                <a:xfrm rot="10800000" flipH="1">
                  <a:off x="2143076" y="1881841"/>
                  <a:ext cx="1079520" cy="874"/>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8" name="37 Conector recto"/>
                <p:cNvCxnSpPr/>
                <p:nvPr/>
              </p:nvCxnSpPr>
              <p:spPr bwMode="auto">
                <a:xfrm rot="10800000" flipH="1">
                  <a:off x="2143076" y="1938699"/>
                  <a:ext cx="1079520"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69" name="38 Conector recto"/>
                <p:cNvCxnSpPr/>
                <p:nvPr/>
              </p:nvCxnSpPr>
              <p:spPr bwMode="auto">
                <a:xfrm rot="10800000" flipH="1">
                  <a:off x="2143076" y="1995557"/>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0" name="39 Conector recto"/>
                <p:cNvCxnSpPr/>
                <p:nvPr/>
              </p:nvCxnSpPr>
              <p:spPr bwMode="auto">
                <a:xfrm rot="10800000" flipH="1">
                  <a:off x="2143076" y="2057664"/>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71" name="40 Conector recto"/>
                <p:cNvCxnSpPr/>
                <p:nvPr/>
              </p:nvCxnSpPr>
              <p:spPr bwMode="auto">
                <a:xfrm rot="10800000" flipH="1">
                  <a:off x="2143076" y="2116272"/>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62843" name="42 Grupo"/>
              <p:cNvGrpSpPr>
                <a:grpSpLocks/>
              </p:cNvGrpSpPr>
              <p:nvPr/>
            </p:nvGrpSpPr>
            <p:grpSpPr bwMode="auto">
              <a:xfrm>
                <a:off x="2564046" y="1681504"/>
                <a:ext cx="1079226" cy="1104352"/>
                <a:chOff x="2143849" y="1626181"/>
                <a:chExt cx="1079226" cy="1104352"/>
              </a:xfrm>
            </p:grpSpPr>
            <p:sp>
              <p:nvSpPr>
                <p:cNvPr id="98" name="97 Rectángulo"/>
                <p:cNvSpPr/>
                <p:nvPr/>
              </p:nvSpPr>
              <p:spPr bwMode="auto">
                <a:xfrm>
                  <a:off x="2143429" y="1643036"/>
                  <a:ext cx="1079520" cy="107855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99" name="98 Conector recto"/>
                <p:cNvCxnSpPr>
                  <a:stCxn id="98" idx="0"/>
                  <a:endCxn id="98" idx="2"/>
                </p:cNvCxnSpPr>
                <p:nvPr/>
              </p:nvCxnSpPr>
              <p:spPr bwMode="auto">
                <a:xfrm rot="16200000" flipH="1">
                  <a:off x="2143035" y="2182315"/>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0" name="99 Conector recto"/>
                <p:cNvCxnSpPr/>
                <p:nvPr/>
              </p:nvCxnSpPr>
              <p:spPr bwMode="auto">
                <a:xfrm rot="16200000" flipH="1">
                  <a:off x="2421225" y="2181440"/>
                  <a:ext cx="107855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1" name="100 Conector recto"/>
                <p:cNvCxnSpPr/>
                <p:nvPr/>
              </p:nvCxnSpPr>
              <p:spPr bwMode="auto">
                <a:xfrm rot="16200000" flipH="1">
                  <a:off x="2477213" y="2182315"/>
                  <a:ext cx="1078559"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2" name="101 Conector recto"/>
                <p:cNvCxnSpPr/>
                <p:nvPr/>
              </p:nvCxnSpPr>
              <p:spPr bwMode="auto">
                <a:xfrm rot="16200000" flipH="1">
                  <a:off x="2531452" y="2181440"/>
                  <a:ext cx="107855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3" name="102 Conector recto"/>
                <p:cNvCxnSpPr/>
                <p:nvPr/>
              </p:nvCxnSpPr>
              <p:spPr bwMode="auto">
                <a:xfrm rot="16200000" flipH="1">
                  <a:off x="2579567" y="2189313"/>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4" name="103 Conector recto"/>
                <p:cNvCxnSpPr/>
                <p:nvPr/>
              </p:nvCxnSpPr>
              <p:spPr bwMode="auto">
                <a:xfrm rot="16200000" flipH="1">
                  <a:off x="2632493" y="2181877"/>
                  <a:ext cx="1078559" cy="8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5" name="104 Conector recto"/>
                <p:cNvCxnSpPr/>
                <p:nvPr/>
              </p:nvCxnSpPr>
              <p:spPr bwMode="auto">
                <a:xfrm rot="16200000" flipH="1">
                  <a:off x="2365237" y="2181440"/>
                  <a:ext cx="107855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6" name="105 Conector recto"/>
                <p:cNvCxnSpPr/>
                <p:nvPr/>
              </p:nvCxnSpPr>
              <p:spPr bwMode="auto">
                <a:xfrm rot="16200000" flipH="1">
                  <a:off x="2311873" y="2181440"/>
                  <a:ext cx="107855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7" name="106 Conector recto"/>
                <p:cNvCxnSpPr/>
                <p:nvPr/>
              </p:nvCxnSpPr>
              <p:spPr bwMode="auto">
                <a:xfrm rot="16200000" flipH="1">
                  <a:off x="2255011" y="2181440"/>
                  <a:ext cx="107855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8" name="107 Conector recto"/>
                <p:cNvCxnSpPr/>
                <p:nvPr/>
              </p:nvCxnSpPr>
              <p:spPr bwMode="auto">
                <a:xfrm rot="16200000" flipH="1">
                  <a:off x="2199023" y="2181440"/>
                  <a:ext cx="107855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09" name="108 Conector recto"/>
                <p:cNvCxnSpPr/>
                <p:nvPr/>
              </p:nvCxnSpPr>
              <p:spPr bwMode="auto">
                <a:xfrm rot="16200000" flipH="1">
                  <a:off x="1877967" y="2165695"/>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0" name="109 Conector recto"/>
                <p:cNvCxnSpPr/>
                <p:nvPr/>
              </p:nvCxnSpPr>
              <p:spPr bwMode="auto">
                <a:xfrm rot="16200000" flipH="1">
                  <a:off x="1933080" y="2165695"/>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1" name="110 Conector recto"/>
                <p:cNvCxnSpPr/>
                <p:nvPr/>
              </p:nvCxnSpPr>
              <p:spPr bwMode="auto">
                <a:xfrm rot="16200000" flipH="1">
                  <a:off x="1987319" y="2166570"/>
                  <a:ext cx="1080308"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2" name="111 Conector recto"/>
                <p:cNvCxnSpPr/>
                <p:nvPr/>
              </p:nvCxnSpPr>
              <p:spPr bwMode="auto">
                <a:xfrm rot="16200000" flipH="1">
                  <a:off x="2036308" y="2173567"/>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3" name="112 Conector recto"/>
                <p:cNvCxnSpPr/>
                <p:nvPr/>
              </p:nvCxnSpPr>
              <p:spPr bwMode="auto">
                <a:xfrm rot="16200000" flipH="1">
                  <a:off x="2089671" y="2165695"/>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4" name="113 Conector recto"/>
                <p:cNvCxnSpPr/>
                <p:nvPr/>
              </p:nvCxnSpPr>
              <p:spPr bwMode="auto">
                <a:xfrm rot="16200000" flipH="1">
                  <a:off x="1821979" y="2165695"/>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5" name="114 Conector recto"/>
                <p:cNvCxnSpPr/>
                <p:nvPr/>
              </p:nvCxnSpPr>
              <p:spPr bwMode="auto">
                <a:xfrm rot="16200000" flipH="1">
                  <a:off x="1766865" y="2165695"/>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6" name="115 Conector recto"/>
                <p:cNvCxnSpPr/>
                <p:nvPr/>
              </p:nvCxnSpPr>
              <p:spPr bwMode="auto">
                <a:xfrm rot="16200000" flipH="1">
                  <a:off x="1711752" y="2165695"/>
                  <a:ext cx="108030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7" name="116 Conector recto"/>
                <p:cNvCxnSpPr/>
                <p:nvPr/>
              </p:nvCxnSpPr>
              <p:spPr bwMode="auto">
                <a:xfrm rot="16200000" flipH="1">
                  <a:off x="1654889" y="2166570"/>
                  <a:ext cx="1080308"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8" name="117 Conector recto"/>
                <p:cNvCxnSpPr>
                  <a:stCxn id="98" idx="1"/>
                  <a:endCxn id="98" idx="3"/>
                </p:cNvCxnSpPr>
                <p:nvPr/>
              </p:nvCxnSpPr>
              <p:spPr bwMode="auto">
                <a:xfrm rot="10800000" flipH="1">
                  <a:off x="2143429" y="2183627"/>
                  <a:ext cx="1079520"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19" name="118 Conector recto"/>
                <p:cNvCxnSpPr/>
                <p:nvPr/>
              </p:nvCxnSpPr>
              <p:spPr bwMode="auto">
                <a:xfrm rot="10800000" flipH="1">
                  <a:off x="2143429" y="2247483"/>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0" name="119 Conector recto"/>
                <p:cNvCxnSpPr/>
                <p:nvPr/>
              </p:nvCxnSpPr>
              <p:spPr bwMode="auto">
                <a:xfrm rot="10800000" flipH="1">
                  <a:off x="2143429" y="2307841"/>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1" name="120 Conector recto"/>
                <p:cNvCxnSpPr/>
                <p:nvPr/>
              </p:nvCxnSpPr>
              <p:spPr bwMode="auto">
                <a:xfrm rot="10800000" flipH="1">
                  <a:off x="2143429" y="2362950"/>
                  <a:ext cx="1079520"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2" name="121 Conector recto"/>
                <p:cNvCxnSpPr/>
                <p:nvPr/>
              </p:nvCxnSpPr>
              <p:spPr bwMode="auto">
                <a:xfrm rot="10800000" flipH="1">
                  <a:off x="2143429" y="2421557"/>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3" name="122 Conector recto"/>
                <p:cNvCxnSpPr/>
                <p:nvPr/>
              </p:nvCxnSpPr>
              <p:spPr bwMode="auto">
                <a:xfrm rot="10800000" flipH="1">
                  <a:off x="2143429" y="2478416"/>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4" name="123 Conector recto"/>
                <p:cNvCxnSpPr/>
                <p:nvPr/>
              </p:nvCxnSpPr>
              <p:spPr bwMode="auto">
                <a:xfrm rot="10800000" flipH="1">
                  <a:off x="2143429" y="2536149"/>
                  <a:ext cx="1079520" cy="874"/>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5" name="124 Conector recto"/>
                <p:cNvCxnSpPr/>
                <p:nvPr/>
              </p:nvCxnSpPr>
              <p:spPr bwMode="auto">
                <a:xfrm rot="10800000" flipH="1">
                  <a:off x="2143429" y="2597381"/>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6" name="125 Conector recto"/>
                <p:cNvCxnSpPr/>
                <p:nvPr/>
              </p:nvCxnSpPr>
              <p:spPr bwMode="auto">
                <a:xfrm rot="10800000" flipH="1">
                  <a:off x="2143429" y="2656863"/>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7" name="126 Conector recto"/>
                <p:cNvCxnSpPr/>
                <p:nvPr/>
              </p:nvCxnSpPr>
              <p:spPr bwMode="auto">
                <a:xfrm rot="10800000" flipH="1">
                  <a:off x="2143429" y="1706892"/>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8" name="127 Conector recto"/>
                <p:cNvCxnSpPr/>
                <p:nvPr/>
              </p:nvCxnSpPr>
              <p:spPr bwMode="auto">
                <a:xfrm rot="10800000" flipH="1">
                  <a:off x="2143429" y="1767249"/>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29" name="128 Conector recto"/>
                <p:cNvCxnSpPr/>
                <p:nvPr/>
              </p:nvCxnSpPr>
              <p:spPr bwMode="auto">
                <a:xfrm rot="10800000" flipH="1">
                  <a:off x="2143429" y="1820609"/>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30" name="129 Conector recto"/>
                <p:cNvCxnSpPr/>
                <p:nvPr/>
              </p:nvCxnSpPr>
              <p:spPr bwMode="auto">
                <a:xfrm rot="10800000" flipH="1">
                  <a:off x="2143429" y="1881841"/>
                  <a:ext cx="1079520" cy="874"/>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31" name="130 Conector recto"/>
                <p:cNvCxnSpPr/>
                <p:nvPr/>
              </p:nvCxnSpPr>
              <p:spPr bwMode="auto">
                <a:xfrm rot="10800000" flipH="1">
                  <a:off x="2143429" y="1938699"/>
                  <a:ext cx="1079520"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32" name="131 Conector recto"/>
                <p:cNvCxnSpPr/>
                <p:nvPr/>
              </p:nvCxnSpPr>
              <p:spPr bwMode="auto">
                <a:xfrm rot="10800000" flipH="1">
                  <a:off x="2143429" y="1995557"/>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33" name="132 Conector recto"/>
                <p:cNvCxnSpPr/>
                <p:nvPr/>
              </p:nvCxnSpPr>
              <p:spPr bwMode="auto">
                <a:xfrm rot="10800000" flipH="1">
                  <a:off x="2143429" y="2057664"/>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134" name="133 Conector recto"/>
                <p:cNvCxnSpPr/>
                <p:nvPr/>
              </p:nvCxnSpPr>
              <p:spPr bwMode="auto">
                <a:xfrm rot="10800000" flipH="1">
                  <a:off x="2143429" y="2116272"/>
                  <a:ext cx="1079520"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62844" name="80 Grupo"/>
              <p:cNvGrpSpPr>
                <a:grpSpLocks/>
              </p:cNvGrpSpPr>
              <p:nvPr/>
            </p:nvGrpSpPr>
            <p:grpSpPr bwMode="auto">
              <a:xfrm>
                <a:off x="3777546" y="1681504"/>
                <a:ext cx="1080905" cy="1102674"/>
                <a:chOff x="2142903" y="1627290"/>
                <a:chExt cx="1080905" cy="1102674"/>
              </a:xfrm>
            </p:grpSpPr>
            <p:sp>
              <p:nvSpPr>
                <p:cNvPr id="61" name="60 Rectángulo"/>
                <p:cNvSpPr/>
                <p:nvPr/>
              </p:nvSpPr>
              <p:spPr bwMode="auto">
                <a:xfrm>
                  <a:off x="2143224" y="1644145"/>
                  <a:ext cx="1080395" cy="107680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62" name="61 Conector recto"/>
                <p:cNvCxnSpPr>
                  <a:stCxn id="61" idx="0"/>
                  <a:endCxn id="61" idx="2"/>
                </p:cNvCxnSpPr>
                <p:nvPr/>
              </p:nvCxnSpPr>
              <p:spPr bwMode="auto">
                <a:xfrm rot="16200000" flipH="1">
                  <a:off x="2144579" y="2183424"/>
                  <a:ext cx="1078559"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3" name="62 Conector recto"/>
                <p:cNvCxnSpPr/>
                <p:nvPr/>
              </p:nvCxnSpPr>
              <p:spPr bwMode="auto">
                <a:xfrm rot="16200000" flipH="1">
                  <a:off x="2422770" y="2181674"/>
                  <a:ext cx="107680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4" name="63 Conector recto"/>
                <p:cNvCxnSpPr/>
                <p:nvPr/>
              </p:nvCxnSpPr>
              <p:spPr bwMode="auto">
                <a:xfrm rot="16200000" flipH="1">
                  <a:off x="2477884" y="2181674"/>
                  <a:ext cx="107680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5" name="64 Conector recto"/>
                <p:cNvCxnSpPr/>
                <p:nvPr/>
              </p:nvCxnSpPr>
              <p:spPr bwMode="auto">
                <a:xfrm rot="16200000" flipH="1">
                  <a:off x="2532997" y="2181674"/>
                  <a:ext cx="107680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6" name="65 Conector recto"/>
                <p:cNvCxnSpPr/>
                <p:nvPr/>
              </p:nvCxnSpPr>
              <p:spPr bwMode="auto">
                <a:xfrm rot="16200000" flipH="1">
                  <a:off x="2581111" y="2189547"/>
                  <a:ext cx="107855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7" name="66 Conector recto"/>
                <p:cNvCxnSpPr/>
                <p:nvPr/>
              </p:nvCxnSpPr>
              <p:spPr bwMode="auto">
                <a:xfrm rot="16200000" flipH="1">
                  <a:off x="2634038" y="2182112"/>
                  <a:ext cx="1076809" cy="875"/>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8" name="67 Conector recto"/>
                <p:cNvCxnSpPr/>
                <p:nvPr/>
              </p:nvCxnSpPr>
              <p:spPr bwMode="auto">
                <a:xfrm rot="16200000" flipH="1">
                  <a:off x="2367657" y="2181674"/>
                  <a:ext cx="107680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69" name="68 Conector recto"/>
                <p:cNvCxnSpPr/>
                <p:nvPr/>
              </p:nvCxnSpPr>
              <p:spPr bwMode="auto">
                <a:xfrm rot="16200000" flipH="1">
                  <a:off x="2311669" y="2181674"/>
                  <a:ext cx="107680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0" name="69 Conector recto"/>
                <p:cNvCxnSpPr/>
                <p:nvPr/>
              </p:nvCxnSpPr>
              <p:spPr bwMode="auto">
                <a:xfrm rot="16200000" flipH="1">
                  <a:off x="2256555" y="2181674"/>
                  <a:ext cx="107680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1" name="70 Conector recto"/>
                <p:cNvCxnSpPr/>
                <p:nvPr/>
              </p:nvCxnSpPr>
              <p:spPr bwMode="auto">
                <a:xfrm rot="16200000" flipH="1">
                  <a:off x="2200568" y="2182549"/>
                  <a:ext cx="1076809" cy="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2" name="71 Conector recto"/>
                <p:cNvCxnSpPr/>
                <p:nvPr/>
              </p:nvCxnSpPr>
              <p:spPr bwMode="auto">
                <a:xfrm rot="16200000" flipH="1">
                  <a:off x="1878636" y="2165929"/>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3" name="72 Conector recto"/>
                <p:cNvCxnSpPr/>
                <p:nvPr/>
              </p:nvCxnSpPr>
              <p:spPr bwMode="auto">
                <a:xfrm rot="16200000" flipH="1">
                  <a:off x="1933749" y="2165929"/>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4" name="73 Conector recto"/>
                <p:cNvCxnSpPr/>
                <p:nvPr/>
              </p:nvCxnSpPr>
              <p:spPr bwMode="auto">
                <a:xfrm rot="16200000" flipH="1">
                  <a:off x="1988863" y="2165929"/>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5" name="74 Conector recto"/>
                <p:cNvCxnSpPr/>
                <p:nvPr/>
              </p:nvCxnSpPr>
              <p:spPr bwMode="auto">
                <a:xfrm rot="16200000" flipH="1">
                  <a:off x="2038727" y="2173801"/>
                  <a:ext cx="1076809"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6" name="75 Conector recto"/>
                <p:cNvCxnSpPr/>
                <p:nvPr/>
              </p:nvCxnSpPr>
              <p:spPr bwMode="auto">
                <a:xfrm rot="16200000" flipH="1">
                  <a:off x="2089466" y="2165929"/>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7" name="76 Conector recto"/>
                <p:cNvCxnSpPr/>
                <p:nvPr/>
              </p:nvCxnSpPr>
              <p:spPr bwMode="auto">
                <a:xfrm rot="16200000" flipH="1">
                  <a:off x="1822648" y="2165929"/>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8" name="77 Conector recto"/>
                <p:cNvCxnSpPr/>
                <p:nvPr/>
              </p:nvCxnSpPr>
              <p:spPr bwMode="auto">
                <a:xfrm rot="16200000" flipH="1">
                  <a:off x="1767535" y="2165929"/>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79" name="78 Conector recto"/>
                <p:cNvCxnSpPr/>
                <p:nvPr/>
              </p:nvCxnSpPr>
              <p:spPr bwMode="auto">
                <a:xfrm rot="16200000" flipH="1">
                  <a:off x="1712422" y="2165929"/>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0" name="79 Conector recto"/>
                <p:cNvCxnSpPr/>
                <p:nvPr/>
              </p:nvCxnSpPr>
              <p:spPr bwMode="auto">
                <a:xfrm rot="16200000" flipH="1">
                  <a:off x="1656434" y="2165929"/>
                  <a:ext cx="1078558" cy="1750"/>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1" name="80 Conector recto"/>
                <p:cNvCxnSpPr>
                  <a:stCxn id="61" idx="1"/>
                  <a:endCxn id="61" idx="3"/>
                </p:cNvCxnSpPr>
                <p:nvPr/>
              </p:nvCxnSpPr>
              <p:spPr bwMode="auto">
                <a:xfrm rot="10800000" flipH="1">
                  <a:off x="2143224" y="2182986"/>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2" name="81 Conector recto"/>
                <p:cNvCxnSpPr/>
                <p:nvPr/>
              </p:nvCxnSpPr>
              <p:spPr bwMode="auto">
                <a:xfrm rot="10800000" flipH="1">
                  <a:off x="2143224" y="2248592"/>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3" name="82 Conector recto"/>
                <p:cNvCxnSpPr/>
                <p:nvPr/>
              </p:nvCxnSpPr>
              <p:spPr bwMode="auto">
                <a:xfrm rot="10800000" flipH="1">
                  <a:off x="2143224" y="2308949"/>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4" name="83 Conector recto"/>
                <p:cNvCxnSpPr/>
                <p:nvPr/>
              </p:nvCxnSpPr>
              <p:spPr bwMode="auto">
                <a:xfrm rot="10800000" flipH="1">
                  <a:off x="2143224" y="2362309"/>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5" name="84 Conector recto"/>
                <p:cNvCxnSpPr/>
                <p:nvPr/>
              </p:nvCxnSpPr>
              <p:spPr bwMode="auto">
                <a:xfrm rot="10800000" flipH="1">
                  <a:off x="2143224" y="2420917"/>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6" name="85 Conector recto"/>
                <p:cNvCxnSpPr/>
                <p:nvPr/>
              </p:nvCxnSpPr>
              <p:spPr bwMode="auto">
                <a:xfrm rot="10800000" flipH="1">
                  <a:off x="2143224" y="2477775"/>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7" name="86 Conector recto"/>
                <p:cNvCxnSpPr/>
                <p:nvPr/>
              </p:nvCxnSpPr>
              <p:spPr bwMode="auto">
                <a:xfrm rot="10800000" flipH="1">
                  <a:off x="2143224" y="2535508"/>
                  <a:ext cx="1080395" cy="874"/>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8" name="87 Conector recto"/>
                <p:cNvCxnSpPr/>
                <p:nvPr/>
              </p:nvCxnSpPr>
              <p:spPr bwMode="auto">
                <a:xfrm rot="10800000" flipH="1">
                  <a:off x="2143224" y="2596740"/>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89" name="88 Conector recto"/>
                <p:cNvCxnSpPr/>
                <p:nvPr/>
              </p:nvCxnSpPr>
              <p:spPr bwMode="auto">
                <a:xfrm rot="10800000" flipH="1">
                  <a:off x="2143224" y="2656223"/>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0" name="89 Conector recto"/>
                <p:cNvCxnSpPr/>
                <p:nvPr/>
              </p:nvCxnSpPr>
              <p:spPr bwMode="auto">
                <a:xfrm rot="10800000" flipH="1">
                  <a:off x="2143224" y="1708001"/>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1" name="90 Conector recto"/>
                <p:cNvCxnSpPr/>
                <p:nvPr/>
              </p:nvCxnSpPr>
              <p:spPr bwMode="auto">
                <a:xfrm rot="10800000" flipH="1">
                  <a:off x="2143224" y="1768358"/>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2" name="91 Conector recto"/>
                <p:cNvCxnSpPr/>
                <p:nvPr/>
              </p:nvCxnSpPr>
              <p:spPr bwMode="auto">
                <a:xfrm rot="10800000" flipH="1">
                  <a:off x="2143224" y="1821718"/>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3" name="92 Conector recto"/>
                <p:cNvCxnSpPr/>
                <p:nvPr/>
              </p:nvCxnSpPr>
              <p:spPr bwMode="auto">
                <a:xfrm rot="10800000" flipH="1">
                  <a:off x="2143224" y="1882950"/>
                  <a:ext cx="1080395" cy="874"/>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4" name="93 Conector recto"/>
                <p:cNvCxnSpPr/>
                <p:nvPr/>
              </p:nvCxnSpPr>
              <p:spPr bwMode="auto">
                <a:xfrm rot="10800000" flipH="1">
                  <a:off x="2143224" y="1938058"/>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5" name="94 Conector recto"/>
                <p:cNvCxnSpPr/>
                <p:nvPr/>
              </p:nvCxnSpPr>
              <p:spPr bwMode="auto">
                <a:xfrm rot="10800000" flipH="1">
                  <a:off x="2143224" y="1996666"/>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6" name="95 Conector recto"/>
                <p:cNvCxnSpPr/>
                <p:nvPr/>
              </p:nvCxnSpPr>
              <p:spPr bwMode="auto">
                <a:xfrm rot="10800000" flipH="1">
                  <a:off x="2143224" y="2058773"/>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cxnSp>
              <p:nvCxnSpPr>
                <p:cNvPr id="97" name="96 Conector recto"/>
                <p:cNvCxnSpPr/>
                <p:nvPr/>
              </p:nvCxnSpPr>
              <p:spPr bwMode="auto">
                <a:xfrm rot="10800000" flipH="1">
                  <a:off x="2143224" y="2115631"/>
                  <a:ext cx="1080395" cy="1749"/>
                </a:xfrm>
                <a:prstGeom prst="line">
                  <a:avLst/>
                </a:prstGeom>
                <a:ln w="12700">
                  <a:headEnd type="none" w="med" len="med"/>
                  <a:tailEnd type="none" w="med" len="med"/>
                </a:ln>
              </p:spPr>
              <p:style>
                <a:lnRef idx="2">
                  <a:schemeClr val="accent2"/>
                </a:lnRef>
                <a:fillRef idx="1">
                  <a:schemeClr val="lt1"/>
                </a:fillRef>
                <a:effectRef idx="0">
                  <a:schemeClr val="accent2"/>
                </a:effectRef>
                <a:fontRef idx="minor">
                  <a:schemeClr val="dk1"/>
                </a:fontRef>
              </p:style>
            </p:cxnSp>
          </p:grpSp>
          <p:grpSp>
            <p:nvGrpSpPr>
              <p:cNvPr id="162845" name="121 Grupo"/>
              <p:cNvGrpSpPr>
                <a:grpSpLocks/>
              </p:cNvGrpSpPr>
              <p:nvPr/>
            </p:nvGrpSpPr>
            <p:grpSpPr bwMode="auto">
              <a:xfrm>
                <a:off x="3643272" y="1592552"/>
                <a:ext cx="142667" cy="144338"/>
                <a:chOff x="3643272" y="1571612"/>
                <a:chExt cx="142667" cy="144338"/>
              </a:xfrm>
            </p:grpSpPr>
            <p:sp>
              <p:nvSpPr>
                <p:cNvPr id="59" name="58 Rectángulo"/>
                <p:cNvSpPr/>
                <p:nvPr/>
              </p:nvSpPr>
              <p:spPr bwMode="auto">
                <a:xfrm>
                  <a:off x="3643146" y="1571575"/>
                  <a:ext cx="142595" cy="71729"/>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60" name="59 Conector recto"/>
                <p:cNvCxnSpPr>
                  <a:stCxn id="59" idx="2"/>
                </p:cNvCxnSpPr>
                <p:nvPr/>
              </p:nvCxnSpPr>
              <p:spPr bwMode="auto">
                <a:xfrm rot="5400000">
                  <a:off x="3678579" y="1679606"/>
                  <a:ext cx="71729" cy="875"/>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2846" name="122 Grupo"/>
              <p:cNvGrpSpPr>
                <a:grpSpLocks/>
              </p:cNvGrpSpPr>
              <p:nvPr/>
            </p:nvGrpSpPr>
            <p:grpSpPr bwMode="auto">
              <a:xfrm>
                <a:off x="2428092" y="1592552"/>
                <a:ext cx="144345" cy="144337"/>
                <a:chOff x="3642538" y="1571612"/>
                <a:chExt cx="144345" cy="144337"/>
              </a:xfrm>
            </p:grpSpPr>
            <p:sp>
              <p:nvSpPr>
                <p:cNvPr id="57" name="56 Rectángulo"/>
                <p:cNvSpPr/>
                <p:nvPr/>
              </p:nvSpPr>
              <p:spPr bwMode="auto">
                <a:xfrm>
                  <a:off x="3642476" y="1571575"/>
                  <a:ext cx="144344" cy="71729"/>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58" name="57 Conector recto"/>
                <p:cNvCxnSpPr>
                  <a:stCxn id="57" idx="2"/>
                </p:cNvCxnSpPr>
                <p:nvPr/>
              </p:nvCxnSpPr>
              <p:spPr bwMode="auto">
                <a:xfrm rot="5400000">
                  <a:off x="3678783" y="1679606"/>
                  <a:ext cx="72604" cy="0"/>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2847" name="125 Grupo"/>
              <p:cNvGrpSpPr>
                <a:grpSpLocks/>
              </p:cNvGrpSpPr>
              <p:nvPr/>
            </p:nvGrpSpPr>
            <p:grpSpPr bwMode="auto">
              <a:xfrm flipV="1">
                <a:off x="3643272" y="2748932"/>
                <a:ext cx="142667" cy="144336"/>
                <a:chOff x="3643272" y="1571534"/>
                <a:chExt cx="142667" cy="144336"/>
              </a:xfrm>
            </p:grpSpPr>
            <p:sp>
              <p:nvSpPr>
                <p:cNvPr id="55" name="54 Rectángulo"/>
                <p:cNvSpPr/>
                <p:nvPr/>
              </p:nvSpPr>
              <p:spPr bwMode="auto">
                <a:xfrm>
                  <a:off x="3643146" y="1571544"/>
                  <a:ext cx="142595" cy="71729"/>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56" name="55 Conector recto"/>
                <p:cNvCxnSpPr>
                  <a:stCxn id="55" idx="2"/>
                </p:cNvCxnSpPr>
                <p:nvPr/>
              </p:nvCxnSpPr>
              <p:spPr bwMode="auto">
                <a:xfrm rot="5400000">
                  <a:off x="3678141" y="1679138"/>
                  <a:ext cx="72603" cy="875"/>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2848" name="128 Grupo"/>
              <p:cNvGrpSpPr>
                <a:grpSpLocks/>
              </p:cNvGrpSpPr>
              <p:nvPr/>
            </p:nvGrpSpPr>
            <p:grpSpPr bwMode="auto">
              <a:xfrm flipV="1">
                <a:off x="2428092" y="2748932"/>
                <a:ext cx="144345" cy="144336"/>
                <a:chOff x="3642538" y="1571534"/>
                <a:chExt cx="144345" cy="144336"/>
              </a:xfrm>
            </p:grpSpPr>
            <p:sp>
              <p:nvSpPr>
                <p:cNvPr id="53" name="52 Rectángulo"/>
                <p:cNvSpPr/>
                <p:nvPr/>
              </p:nvSpPr>
              <p:spPr bwMode="auto">
                <a:xfrm>
                  <a:off x="3642476" y="1571544"/>
                  <a:ext cx="144344" cy="71729"/>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54" name="53 Conector recto"/>
                <p:cNvCxnSpPr>
                  <a:stCxn id="53" idx="2"/>
                </p:cNvCxnSpPr>
                <p:nvPr/>
              </p:nvCxnSpPr>
              <p:spPr bwMode="auto">
                <a:xfrm rot="5400000">
                  <a:off x="3678783" y="1679575"/>
                  <a:ext cx="72603" cy="0"/>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2849" name="131 Grupo"/>
              <p:cNvGrpSpPr>
                <a:grpSpLocks/>
              </p:cNvGrpSpPr>
              <p:nvPr/>
            </p:nvGrpSpPr>
            <p:grpSpPr bwMode="auto">
              <a:xfrm>
                <a:off x="4858451" y="1592552"/>
                <a:ext cx="142667" cy="144338"/>
                <a:chOff x="3644005" y="1571612"/>
                <a:chExt cx="142667" cy="144338"/>
              </a:xfrm>
            </p:grpSpPr>
            <p:sp>
              <p:nvSpPr>
                <p:cNvPr id="51" name="50 Rectángulo"/>
                <p:cNvSpPr/>
                <p:nvPr/>
              </p:nvSpPr>
              <p:spPr bwMode="auto">
                <a:xfrm>
                  <a:off x="3643816" y="1571575"/>
                  <a:ext cx="142594" cy="71729"/>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52" name="51 Conector recto"/>
                <p:cNvCxnSpPr>
                  <a:stCxn id="51" idx="2"/>
                </p:cNvCxnSpPr>
                <p:nvPr/>
              </p:nvCxnSpPr>
              <p:spPr bwMode="auto">
                <a:xfrm rot="5400000">
                  <a:off x="3679249" y="1679606"/>
                  <a:ext cx="71729" cy="875"/>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162850" name="134 Grupo"/>
              <p:cNvGrpSpPr>
                <a:grpSpLocks/>
              </p:cNvGrpSpPr>
              <p:nvPr/>
            </p:nvGrpSpPr>
            <p:grpSpPr bwMode="auto">
              <a:xfrm flipV="1">
                <a:off x="4858451" y="2748932"/>
                <a:ext cx="142667" cy="144336"/>
                <a:chOff x="3644005" y="1571534"/>
                <a:chExt cx="142667" cy="144336"/>
              </a:xfrm>
            </p:grpSpPr>
            <p:sp>
              <p:nvSpPr>
                <p:cNvPr id="49" name="48 Rectángulo"/>
                <p:cNvSpPr/>
                <p:nvPr/>
              </p:nvSpPr>
              <p:spPr bwMode="auto">
                <a:xfrm>
                  <a:off x="3643816" y="1571544"/>
                  <a:ext cx="142594" cy="71729"/>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50" name="49 Conector recto"/>
                <p:cNvCxnSpPr>
                  <a:stCxn id="49" idx="2"/>
                </p:cNvCxnSpPr>
                <p:nvPr/>
              </p:nvCxnSpPr>
              <p:spPr bwMode="auto">
                <a:xfrm rot="5400000">
                  <a:off x="3678811" y="1679137"/>
                  <a:ext cx="72603" cy="875"/>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45" name="44 Conector recto"/>
              <p:cNvCxnSpPr>
                <a:stCxn id="51" idx="3"/>
                <a:endCxn id="49" idx="3"/>
              </p:cNvCxnSpPr>
              <p:nvPr/>
            </p:nvCxnSpPr>
            <p:spPr bwMode="auto">
              <a:xfrm>
                <a:off x="5000856" y="1627505"/>
                <a:ext cx="1750" cy="1230763"/>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6" name="45 Conector recto"/>
              <p:cNvCxnSpPr>
                <a:cxnSpLocks noChangeAspect="1"/>
              </p:cNvCxnSpPr>
              <p:nvPr/>
            </p:nvCxnSpPr>
            <p:spPr bwMode="auto">
              <a:xfrm rot="60000" flipV="1">
                <a:off x="5000856" y="2226704"/>
                <a:ext cx="538885" cy="60794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7" name="46 Conector recto"/>
              <p:cNvCxnSpPr>
                <a:cxnSpLocks noChangeAspect="1"/>
                <a:stCxn id="51" idx="3"/>
              </p:cNvCxnSpPr>
              <p:nvPr/>
            </p:nvCxnSpPr>
            <p:spPr bwMode="auto">
              <a:xfrm>
                <a:off x="5000856" y="1627505"/>
                <a:ext cx="542384" cy="62281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8" name="47 Conector recto"/>
              <p:cNvCxnSpPr/>
              <p:nvPr/>
            </p:nvCxnSpPr>
            <p:spPr bwMode="auto">
              <a:xfrm rot="16200000" flipH="1">
                <a:off x="3107323" y="2285700"/>
                <a:ext cx="1749" cy="1215116"/>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sp>
          <p:nvSpPr>
            <p:cNvPr id="162821" name="430 CuadroTexto"/>
            <p:cNvSpPr txBox="1">
              <a:spLocks noChangeArrowheads="1"/>
            </p:cNvSpPr>
            <p:nvPr/>
          </p:nvSpPr>
          <p:spPr bwMode="auto">
            <a:xfrm>
              <a:off x="0" y="1928802"/>
              <a:ext cx="1643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SOLAR WING ACTUATOR</a:t>
              </a:r>
            </a:p>
          </p:txBody>
        </p:sp>
        <p:sp>
          <p:nvSpPr>
            <p:cNvPr id="162822" name="430 CuadroTexto"/>
            <p:cNvSpPr txBox="1">
              <a:spLocks noChangeArrowheads="1"/>
            </p:cNvSpPr>
            <p:nvPr/>
          </p:nvSpPr>
          <p:spPr bwMode="auto">
            <a:xfrm>
              <a:off x="214282" y="4572008"/>
              <a:ext cx="857256"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YOKE</a:t>
              </a:r>
            </a:p>
          </p:txBody>
        </p:sp>
        <p:sp>
          <p:nvSpPr>
            <p:cNvPr id="162823" name="430 CuadroTexto"/>
            <p:cNvSpPr txBox="1">
              <a:spLocks noChangeArrowheads="1"/>
            </p:cNvSpPr>
            <p:nvPr/>
          </p:nvSpPr>
          <p:spPr bwMode="auto">
            <a:xfrm>
              <a:off x="1571604" y="1571612"/>
              <a:ext cx="1857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FEMALE YOKE HINGE</a:t>
              </a:r>
            </a:p>
          </p:txBody>
        </p:sp>
        <p:sp>
          <p:nvSpPr>
            <p:cNvPr id="162824" name="430 CuadroTexto"/>
            <p:cNvSpPr txBox="1">
              <a:spLocks noChangeArrowheads="1"/>
            </p:cNvSpPr>
            <p:nvPr/>
          </p:nvSpPr>
          <p:spPr bwMode="auto">
            <a:xfrm>
              <a:off x="3643306" y="1571612"/>
              <a:ext cx="1285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PANEL HINGE</a:t>
              </a:r>
            </a:p>
          </p:txBody>
        </p:sp>
        <p:sp>
          <p:nvSpPr>
            <p:cNvPr id="162825" name="430 CuadroTexto"/>
            <p:cNvSpPr txBox="1">
              <a:spLocks noChangeArrowheads="1"/>
            </p:cNvSpPr>
            <p:nvPr/>
          </p:nvSpPr>
          <p:spPr bwMode="auto">
            <a:xfrm>
              <a:off x="142876" y="5500702"/>
              <a:ext cx="1285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COMBINATION CABLE</a:t>
              </a:r>
            </a:p>
          </p:txBody>
        </p:sp>
        <p:cxnSp>
          <p:nvCxnSpPr>
            <p:cNvPr id="444" name="443 Conector recto"/>
            <p:cNvCxnSpPr/>
            <p:nvPr/>
          </p:nvCxnSpPr>
          <p:spPr bwMode="auto">
            <a:xfrm rot="5400000">
              <a:off x="2785195" y="1399337"/>
              <a:ext cx="3175" cy="2204980"/>
            </a:xfrm>
            <a:prstGeom prst="line">
              <a:avLst/>
            </a:prstGeom>
            <a:ln w="15875">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445" name="444 Rectángulo"/>
            <p:cNvSpPr/>
            <p:nvPr/>
          </p:nvSpPr>
          <p:spPr bwMode="auto">
            <a:xfrm rot="16200000" flipH="1" flipV="1">
              <a:off x="378613" y="3609038"/>
              <a:ext cx="258746" cy="130172"/>
            </a:xfrm>
            <a:prstGeom prst="rect">
              <a:avLst/>
            </a:prstGeom>
            <a:ln w="158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162828" name="430 CuadroTexto"/>
            <p:cNvSpPr txBox="1">
              <a:spLocks noChangeArrowheads="1"/>
            </p:cNvSpPr>
            <p:nvPr/>
          </p:nvSpPr>
          <p:spPr bwMode="auto">
            <a:xfrm>
              <a:off x="5786446" y="1500174"/>
              <a:ext cx="1285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PANEL HINGE</a:t>
              </a:r>
            </a:p>
          </p:txBody>
        </p:sp>
        <p:sp>
          <p:nvSpPr>
            <p:cNvPr id="162829" name="430 CuadroTexto"/>
            <p:cNvSpPr txBox="1">
              <a:spLocks noChangeArrowheads="1"/>
            </p:cNvSpPr>
            <p:nvPr/>
          </p:nvSpPr>
          <p:spPr bwMode="auto">
            <a:xfrm>
              <a:off x="1357290" y="5500702"/>
              <a:ext cx="1857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MALE YOKE HINGE</a:t>
              </a:r>
            </a:p>
          </p:txBody>
        </p:sp>
        <p:sp>
          <p:nvSpPr>
            <p:cNvPr id="162830" name="430 CuadroTexto"/>
            <p:cNvSpPr txBox="1">
              <a:spLocks noChangeArrowheads="1"/>
            </p:cNvSpPr>
            <p:nvPr/>
          </p:nvSpPr>
          <p:spPr bwMode="auto">
            <a:xfrm>
              <a:off x="3428992" y="5509455"/>
              <a:ext cx="1285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PANEL HINGE</a:t>
              </a:r>
            </a:p>
          </p:txBody>
        </p:sp>
        <p:sp>
          <p:nvSpPr>
            <p:cNvPr id="162831" name="430 CuadroTexto"/>
            <p:cNvSpPr txBox="1">
              <a:spLocks noChangeArrowheads="1"/>
            </p:cNvSpPr>
            <p:nvPr/>
          </p:nvSpPr>
          <p:spPr bwMode="auto">
            <a:xfrm>
              <a:off x="5786446" y="5509455"/>
              <a:ext cx="1285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PANEL HINGE</a:t>
              </a:r>
            </a:p>
          </p:txBody>
        </p:sp>
        <p:cxnSp>
          <p:nvCxnSpPr>
            <p:cNvPr id="452" name="451 Conector recto"/>
            <p:cNvCxnSpPr>
              <a:stCxn id="445" idx="0"/>
            </p:cNvCxnSpPr>
            <p:nvPr/>
          </p:nvCxnSpPr>
          <p:spPr bwMode="auto">
            <a:xfrm>
              <a:off x="573072" y="3673330"/>
              <a:ext cx="993749" cy="121277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57" name="456 Conector recto de flecha"/>
            <p:cNvCxnSpPr>
              <a:stCxn id="162821" idx="2"/>
              <a:endCxn id="445" idx="1"/>
            </p:cNvCxnSpPr>
            <p:nvPr/>
          </p:nvCxnSpPr>
          <p:spPr bwMode="auto">
            <a:xfrm rot="5400000">
              <a:off x="88123" y="2810571"/>
              <a:ext cx="1154043" cy="314317"/>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59" name="458 Conector recto de flecha"/>
            <p:cNvCxnSpPr>
              <a:stCxn id="162823" idx="2"/>
              <a:endCxn id="51" idx="0"/>
            </p:cNvCxnSpPr>
            <p:nvPr/>
          </p:nvCxnSpPr>
          <p:spPr bwMode="auto">
            <a:xfrm rot="5400000">
              <a:off x="1766852" y="1766844"/>
              <a:ext cx="650836" cy="815954"/>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61" name="460 Conector recto de flecha"/>
            <p:cNvCxnSpPr>
              <a:stCxn id="162824" idx="2"/>
              <a:endCxn id="59" idx="0"/>
            </p:cNvCxnSpPr>
            <p:nvPr/>
          </p:nvCxnSpPr>
          <p:spPr bwMode="auto">
            <a:xfrm rot="5400000">
              <a:off x="3762287" y="1976389"/>
              <a:ext cx="650836" cy="396865"/>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63" name="462 Conector recto de flecha"/>
            <p:cNvCxnSpPr>
              <a:stCxn id="162828" idx="2"/>
              <a:endCxn id="57" idx="0"/>
            </p:cNvCxnSpPr>
            <p:nvPr/>
          </p:nvCxnSpPr>
          <p:spPr bwMode="auto">
            <a:xfrm rot="5400000">
              <a:off x="5899007" y="1970040"/>
              <a:ext cx="723856" cy="336541"/>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65" name="464 Conector recto de flecha"/>
            <p:cNvCxnSpPr>
              <a:stCxn id="162822" idx="0"/>
            </p:cNvCxnSpPr>
            <p:nvPr/>
          </p:nvCxnSpPr>
          <p:spPr bwMode="auto">
            <a:xfrm rot="5400000" flipH="1" flipV="1">
              <a:off x="464346" y="3893176"/>
              <a:ext cx="857198" cy="500050"/>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67" name="466 Conector recto de flecha"/>
            <p:cNvCxnSpPr/>
            <p:nvPr/>
          </p:nvCxnSpPr>
          <p:spPr bwMode="auto">
            <a:xfrm rot="5400000" flipH="1" flipV="1">
              <a:off x="571501" y="4786091"/>
              <a:ext cx="928632" cy="500050"/>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69" name="468 Conector recto de flecha"/>
            <p:cNvCxnSpPr>
              <a:stCxn id="162829" idx="0"/>
              <a:endCxn id="49" idx="0"/>
            </p:cNvCxnSpPr>
            <p:nvPr/>
          </p:nvCxnSpPr>
          <p:spPr bwMode="auto">
            <a:xfrm rot="16200000" flipV="1">
              <a:off x="1665254" y="4879747"/>
              <a:ext cx="639724" cy="601647"/>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71" name="470 Conector recto de flecha"/>
            <p:cNvCxnSpPr>
              <a:stCxn id="162830" idx="0"/>
              <a:endCxn id="55" idx="0"/>
            </p:cNvCxnSpPr>
            <p:nvPr/>
          </p:nvCxnSpPr>
          <p:spPr bwMode="auto">
            <a:xfrm rot="16200000" flipV="1">
              <a:off x="3655927" y="5094054"/>
              <a:ext cx="649249" cy="182557"/>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73" name="472 Conector recto de flecha"/>
            <p:cNvCxnSpPr>
              <a:stCxn id="162831" idx="0"/>
              <a:endCxn id="53" idx="0"/>
            </p:cNvCxnSpPr>
            <p:nvPr/>
          </p:nvCxnSpPr>
          <p:spPr bwMode="auto">
            <a:xfrm rot="16200000" flipV="1">
              <a:off x="5936311" y="5017062"/>
              <a:ext cx="649249" cy="336541"/>
            </a:xfrm>
            <a:prstGeom prst="straightConnector1">
              <a:avLst/>
            </a:prstGeom>
            <a:ln w="2540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gr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Predicted</a:t>
            </a:r>
            <a:r>
              <a:rPr lang="es-MX" dirty="0" smtClean="0"/>
              <a:t> Solar </a:t>
            </a:r>
            <a:r>
              <a:rPr lang="es-MX" dirty="0" err="1" smtClean="0"/>
              <a:t>Array</a:t>
            </a:r>
            <a:r>
              <a:rPr lang="es-MX" dirty="0" smtClean="0"/>
              <a:t> </a:t>
            </a:r>
            <a:r>
              <a:rPr lang="es-MX" dirty="0" err="1" smtClean="0"/>
              <a:t>Power</a:t>
            </a:r>
            <a:r>
              <a:rPr lang="es-MX" dirty="0" smtClean="0"/>
              <a:t/>
            </a:r>
            <a:br>
              <a:rPr lang="es-MX" dirty="0" smtClean="0"/>
            </a:br>
            <a:r>
              <a:rPr lang="es-MX" dirty="0" err="1" smtClean="0"/>
              <a:t>Mission</a:t>
            </a:r>
            <a:r>
              <a:rPr lang="es-MX" dirty="0" smtClean="0"/>
              <a:t> </a:t>
            </a:r>
            <a:r>
              <a:rPr lang="es-MX" dirty="0" err="1" smtClean="0"/>
              <a:t>Profile</a:t>
            </a:r>
            <a:endParaRPr lang="es-MX" dirty="0" smtClean="0"/>
          </a:p>
        </p:txBody>
      </p:sp>
      <p:pic>
        <p:nvPicPr>
          <p:cNvPr id="163843" name="3 Marcador de contenido" descr="p16 f4.jpg"/>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611188" y="1268413"/>
            <a:ext cx="8112125" cy="4968875"/>
          </a:xfr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Battery</a:t>
            </a:r>
            <a:r>
              <a:rPr lang="es-MX" dirty="0" smtClean="0"/>
              <a:t> </a:t>
            </a:r>
            <a:r>
              <a:rPr lang="es-MX" dirty="0" err="1" smtClean="0"/>
              <a:t>Cell</a:t>
            </a:r>
            <a:r>
              <a:rPr lang="es-MX" dirty="0" smtClean="0"/>
              <a:t> </a:t>
            </a:r>
            <a:r>
              <a:rPr lang="es-MX" dirty="0" err="1" smtClean="0"/>
              <a:t>Location</a:t>
            </a:r>
            <a:endParaRPr lang="es-MX" dirty="0" smtClean="0"/>
          </a:p>
        </p:txBody>
      </p:sp>
      <p:grpSp>
        <p:nvGrpSpPr>
          <p:cNvPr id="164867" name="47 Grupo"/>
          <p:cNvGrpSpPr>
            <a:grpSpLocks/>
          </p:cNvGrpSpPr>
          <p:nvPr/>
        </p:nvGrpSpPr>
        <p:grpSpPr bwMode="auto">
          <a:xfrm>
            <a:off x="1071563" y="1143000"/>
            <a:ext cx="6715125" cy="5143500"/>
            <a:chOff x="1071538" y="1142984"/>
            <a:chExt cx="6715172" cy="5143536"/>
          </a:xfrm>
        </p:grpSpPr>
        <p:sp>
          <p:nvSpPr>
            <p:cNvPr id="3" name="2 Rectángulo"/>
            <p:cNvSpPr/>
            <p:nvPr/>
          </p:nvSpPr>
          <p:spPr bwMode="auto">
            <a:xfrm>
              <a:off x="1857355" y="1428736"/>
              <a:ext cx="5000660" cy="450059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4" name="3 Elipse"/>
            <p:cNvSpPr/>
            <p:nvPr/>
          </p:nvSpPr>
          <p:spPr bwMode="auto">
            <a:xfrm>
              <a:off x="2916226" y="2236780"/>
              <a:ext cx="2879745" cy="287974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sp>
          <p:nvSpPr>
            <p:cNvPr id="5" name="4 Rectángulo"/>
            <p:cNvSpPr/>
            <p:nvPr/>
          </p:nvSpPr>
          <p:spPr bwMode="auto">
            <a:xfrm>
              <a:off x="1857355" y="1428736"/>
              <a:ext cx="144464" cy="100013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6" name="5 Rectángulo"/>
            <p:cNvSpPr/>
            <p:nvPr/>
          </p:nvSpPr>
          <p:spPr bwMode="auto">
            <a:xfrm>
              <a:off x="6713552" y="1428736"/>
              <a:ext cx="144463" cy="100013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7" name="6 Rectángulo"/>
            <p:cNvSpPr/>
            <p:nvPr/>
          </p:nvSpPr>
          <p:spPr bwMode="auto">
            <a:xfrm>
              <a:off x="1857355" y="4929199"/>
              <a:ext cx="144464" cy="100013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8" name="7 Rectángulo"/>
            <p:cNvSpPr/>
            <p:nvPr/>
          </p:nvSpPr>
          <p:spPr bwMode="auto">
            <a:xfrm>
              <a:off x="6713552" y="4929199"/>
              <a:ext cx="144463" cy="100013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11" name="10 Rectángulo"/>
            <p:cNvSpPr/>
            <p:nvPr/>
          </p:nvSpPr>
          <p:spPr bwMode="auto">
            <a:xfrm>
              <a:off x="2951151" y="1428736"/>
              <a:ext cx="144463" cy="9001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16" name="15 Rectángulo"/>
            <p:cNvSpPr/>
            <p:nvPr/>
          </p:nvSpPr>
          <p:spPr bwMode="auto">
            <a:xfrm rot="-2400000">
              <a:off x="3087677" y="2216142"/>
              <a:ext cx="144463" cy="5032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cxnSp>
          <p:nvCxnSpPr>
            <p:cNvPr id="18" name="17 Conector recto"/>
            <p:cNvCxnSpPr/>
            <p:nvPr/>
          </p:nvCxnSpPr>
          <p:spPr bwMode="auto">
            <a:xfrm>
              <a:off x="2004995" y="2298692"/>
              <a:ext cx="971557" cy="1588"/>
            </a:xfrm>
            <a:prstGeom prst="lin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sp>
          <p:nvSpPr>
            <p:cNvPr id="164878" name="23 CuadroTexto"/>
            <p:cNvSpPr txBox="1">
              <a:spLocks noChangeArrowheads="1"/>
            </p:cNvSpPr>
            <p:nvPr/>
          </p:nvSpPr>
          <p:spPr bwMode="auto">
            <a:xfrm>
              <a:off x="2071670" y="1619896"/>
              <a:ext cx="785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6 Cell Pack</a:t>
              </a:r>
            </a:p>
          </p:txBody>
        </p:sp>
        <p:grpSp>
          <p:nvGrpSpPr>
            <p:cNvPr id="164879" name="26 Grupo"/>
            <p:cNvGrpSpPr>
              <a:grpSpLocks/>
            </p:cNvGrpSpPr>
            <p:nvPr/>
          </p:nvGrpSpPr>
          <p:grpSpPr bwMode="auto">
            <a:xfrm flipH="1">
              <a:off x="5460353" y="1428736"/>
              <a:ext cx="280331" cy="1291375"/>
              <a:chOff x="5932481" y="1428736"/>
              <a:chExt cx="280331" cy="1291375"/>
            </a:xfrm>
          </p:grpSpPr>
          <p:sp>
            <p:nvSpPr>
              <p:cNvPr id="25" name="24 Rectángulo"/>
              <p:cNvSpPr/>
              <p:nvPr/>
            </p:nvSpPr>
            <p:spPr bwMode="auto">
              <a:xfrm>
                <a:off x="5932757" y="1428736"/>
                <a:ext cx="142876" cy="9001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26" name="25 Rectángulo"/>
              <p:cNvSpPr/>
              <p:nvPr/>
            </p:nvSpPr>
            <p:spPr bwMode="auto">
              <a:xfrm rot="-2400000">
                <a:off x="6069283" y="2216141"/>
                <a:ext cx="142876" cy="5032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grpSp>
        <p:cxnSp>
          <p:nvCxnSpPr>
            <p:cNvPr id="28" name="27 Conector recto"/>
            <p:cNvCxnSpPr/>
            <p:nvPr/>
          </p:nvCxnSpPr>
          <p:spPr bwMode="auto">
            <a:xfrm>
              <a:off x="5741996" y="2303455"/>
              <a:ext cx="971557" cy="1587"/>
            </a:xfrm>
            <a:prstGeom prst="lin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sp>
          <p:nvSpPr>
            <p:cNvPr id="164881" name="28 CuadroTexto"/>
            <p:cNvSpPr txBox="1">
              <a:spLocks noChangeArrowheads="1"/>
            </p:cNvSpPr>
            <p:nvPr/>
          </p:nvSpPr>
          <p:spPr bwMode="auto">
            <a:xfrm>
              <a:off x="5830990" y="1619896"/>
              <a:ext cx="785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7 Cell Pack</a:t>
              </a:r>
            </a:p>
          </p:txBody>
        </p:sp>
        <p:sp>
          <p:nvSpPr>
            <p:cNvPr id="164882" name="29 CuadroTexto"/>
            <p:cNvSpPr txBox="1">
              <a:spLocks noChangeArrowheads="1"/>
            </p:cNvSpPr>
            <p:nvPr/>
          </p:nvSpPr>
          <p:spPr bwMode="auto">
            <a:xfrm>
              <a:off x="2106970" y="5263234"/>
              <a:ext cx="785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7 Cell Pack</a:t>
              </a:r>
            </a:p>
          </p:txBody>
        </p:sp>
        <p:sp>
          <p:nvSpPr>
            <p:cNvPr id="164883" name="30 CuadroTexto"/>
            <p:cNvSpPr txBox="1">
              <a:spLocks noChangeArrowheads="1"/>
            </p:cNvSpPr>
            <p:nvPr/>
          </p:nvSpPr>
          <p:spPr bwMode="auto">
            <a:xfrm>
              <a:off x="5857884" y="5263234"/>
              <a:ext cx="785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7 Cell Pack</a:t>
              </a:r>
            </a:p>
          </p:txBody>
        </p:sp>
        <p:grpSp>
          <p:nvGrpSpPr>
            <p:cNvPr id="164884" name="31 Grupo"/>
            <p:cNvGrpSpPr>
              <a:grpSpLocks/>
            </p:cNvGrpSpPr>
            <p:nvPr/>
          </p:nvGrpSpPr>
          <p:grpSpPr bwMode="auto">
            <a:xfrm flipH="1" flipV="1">
              <a:off x="5483044" y="4637955"/>
              <a:ext cx="280331" cy="1291375"/>
              <a:chOff x="5932481" y="1428736"/>
              <a:chExt cx="280331" cy="1291375"/>
            </a:xfrm>
          </p:grpSpPr>
          <p:sp>
            <p:nvSpPr>
              <p:cNvPr id="33" name="32 Rectángulo"/>
              <p:cNvSpPr/>
              <p:nvPr/>
            </p:nvSpPr>
            <p:spPr bwMode="auto">
              <a:xfrm>
                <a:off x="5933223" y="1428736"/>
                <a:ext cx="142876" cy="9001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34" name="33 Rectángulo"/>
              <p:cNvSpPr/>
              <p:nvPr/>
            </p:nvSpPr>
            <p:spPr bwMode="auto">
              <a:xfrm rot="-2400000">
                <a:off x="6069749" y="2216141"/>
                <a:ext cx="142876" cy="5032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grpSp>
        <p:cxnSp>
          <p:nvCxnSpPr>
            <p:cNvPr id="35" name="34 Conector recto"/>
            <p:cNvCxnSpPr/>
            <p:nvPr/>
          </p:nvCxnSpPr>
          <p:spPr bwMode="auto">
            <a:xfrm>
              <a:off x="5756283" y="5072075"/>
              <a:ext cx="971557" cy="1587"/>
            </a:xfrm>
            <a:prstGeom prst="lin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36" name="35 Conector recto"/>
            <p:cNvCxnSpPr/>
            <p:nvPr/>
          </p:nvCxnSpPr>
          <p:spPr bwMode="auto">
            <a:xfrm>
              <a:off x="2000231" y="5070486"/>
              <a:ext cx="971557" cy="1588"/>
            </a:xfrm>
            <a:prstGeom prst="lin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grpSp>
          <p:nvGrpSpPr>
            <p:cNvPr id="164887" name="36 Grupo"/>
            <p:cNvGrpSpPr>
              <a:grpSpLocks/>
            </p:cNvGrpSpPr>
            <p:nvPr/>
          </p:nvGrpSpPr>
          <p:grpSpPr bwMode="auto">
            <a:xfrm flipV="1">
              <a:off x="2978891" y="4643446"/>
              <a:ext cx="280331" cy="1291375"/>
              <a:chOff x="5932481" y="1428736"/>
              <a:chExt cx="280331" cy="1291375"/>
            </a:xfrm>
          </p:grpSpPr>
          <p:sp>
            <p:nvSpPr>
              <p:cNvPr id="38" name="37 Rectángulo"/>
              <p:cNvSpPr/>
              <p:nvPr/>
            </p:nvSpPr>
            <p:spPr bwMode="auto">
              <a:xfrm>
                <a:off x="5931728" y="1429465"/>
                <a:ext cx="144464" cy="90011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sp>
            <p:nvSpPr>
              <p:cNvPr id="39" name="38 Rectángulo"/>
              <p:cNvSpPr/>
              <p:nvPr/>
            </p:nvSpPr>
            <p:spPr bwMode="auto">
              <a:xfrm rot="-2400000">
                <a:off x="6068254" y="2216870"/>
                <a:ext cx="144464" cy="5032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MX" sz="950" b="0">
                  <a:solidFill>
                    <a:schemeClr val="dk1"/>
                  </a:solidFill>
                </a:endParaRPr>
              </a:p>
            </p:txBody>
          </p:sp>
        </p:grpSp>
        <p:sp>
          <p:nvSpPr>
            <p:cNvPr id="164888" name="42 CuadroTexto"/>
            <p:cNvSpPr txBox="1">
              <a:spLocks noChangeArrowheads="1"/>
            </p:cNvSpPr>
            <p:nvPr/>
          </p:nvSpPr>
          <p:spPr bwMode="auto">
            <a:xfrm>
              <a:off x="3116346" y="3500438"/>
              <a:ext cx="25003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AFT SIDE OF BUS PANEL</a:t>
              </a:r>
            </a:p>
          </p:txBody>
        </p:sp>
        <p:sp>
          <p:nvSpPr>
            <p:cNvPr id="164889" name="43 CuadroTexto"/>
            <p:cNvSpPr txBox="1">
              <a:spLocks noChangeArrowheads="1"/>
            </p:cNvSpPr>
            <p:nvPr/>
          </p:nvSpPr>
          <p:spPr bwMode="auto">
            <a:xfrm>
              <a:off x="7000892" y="3505307"/>
              <a:ext cx="7858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EAST</a:t>
              </a:r>
            </a:p>
          </p:txBody>
        </p:sp>
        <p:sp>
          <p:nvSpPr>
            <p:cNvPr id="164890" name="44 CuadroTexto"/>
            <p:cNvSpPr txBox="1">
              <a:spLocks noChangeArrowheads="1"/>
            </p:cNvSpPr>
            <p:nvPr/>
          </p:nvSpPr>
          <p:spPr bwMode="auto">
            <a:xfrm>
              <a:off x="1071538" y="3500438"/>
              <a:ext cx="7858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WEST</a:t>
              </a:r>
            </a:p>
          </p:txBody>
        </p:sp>
        <p:sp>
          <p:nvSpPr>
            <p:cNvPr id="164891" name="45 CuadroTexto"/>
            <p:cNvSpPr txBox="1">
              <a:spLocks noChangeArrowheads="1"/>
            </p:cNvSpPr>
            <p:nvPr/>
          </p:nvSpPr>
          <p:spPr bwMode="auto">
            <a:xfrm>
              <a:off x="3857620" y="1142984"/>
              <a:ext cx="928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NORTH</a:t>
              </a:r>
            </a:p>
          </p:txBody>
        </p:sp>
        <p:sp>
          <p:nvSpPr>
            <p:cNvPr id="164892" name="46 CuadroTexto"/>
            <p:cNvSpPr txBox="1">
              <a:spLocks noChangeArrowheads="1"/>
            </p:cNvSpPr>
            <p:nvPr/>
          </p:nvSpPr>
          <p:spPr bwMode="auto">
            <a:xfrm>
              <a:off x="3857620" y="5978743"/>
              <a:ext cx="928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SOUTH</a:t>
              </a:r>
            </a:p>
          </p:txBody>
        </p:sp>
      </p:grpSp>
      <p:sp>
        <p:nvSpPr>
          <p:cNvPr id="164868" name="48 CuadroTexto"/>
          <p:cNvSpPr txBox="1">
            <a:spLocks noChangeArrowheads="1"/>
          </p:cNvSpPr>
          <p:nvPr/>
        </p:nvSpPr>
        <p:spPr bwMode="auto">
          <a:xfrm>
            <a:off x="1581150" y="6264275"/>
            <a:ext cx="4776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All four packs mounted in standard (corner) position</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Battery</a:t>
            </a:r>
            <a:r>
              <a:rPr lang="es-MX" dirty="0" smtClean="0"/>
              <a:t> </a:t>
            </a:r>
            <a:r>
              <a:rPr lang="es-MX" dirty="0" err="1" smtClean="0"/>
              <a:t>Parameters</a:t>
            </a:r>
            <a:endParaRPr lang="es-MX" dirty="0" smtClean="0"/>
          </a:p>
        </p:txBody>
      </p:sp>
      <p:graphicFrame>
        <p:nvGraphicFramePr>
          <p:cNvPr id="3" name="3 Marcador de contenido"/>
          <p:cNvGraphicFramePr>
            <a:graphicFrameLocks/>
          </p:cNvGraphicFramePr>
          <p:nvPr/>
        </p:nvGraphicFramePr>
        <p:xfrm>
          <a:off x="1571625" y="1928813"/>
          <a:ext cx="6500813" cy="3497262"/>
        </p:xfrm>
        <a:graphic>
          <a:graphicData uri="http://schemas.openxmlformats.org/drawingml/2006/table">
            <a:tbl>
              <a:tblPr>
                <a:tableStyleId>{912C8C85-51F0-491E-9774-3900AFEF0FD7}</a:tableStyleId>
              </a:tblPr>
              <a:tblGrid>
                <a:gridCol w="3287753"/>
                <a:gridCol w="3213060"/>
              </a:tblGrid>
              <a:tr h="349726">
                <a:tc>
                  <a:txBody>
                    <a:bodyPr/>
                    <a:lstStyle/>
                    <a:p>
                      <a:r>
                        <a:rPr lang="es-MX" sz="1500" dirty="0" err="1" smtClean="0">
                          <a:solidFill>
                            <a:srgbClr val="000090"/>
                          </a:solidFill>
                        </a:rPr>
                        <a:t>Nameplate</a:t>
                      </a:r>
                      <a:r>
                        <a:rPr lang="es-MX" sz="1500" baseline="0" dirty="0" smtClean="0">
                          <a:solidFill>
                            <a:srgbClr val="000090"/>
                          </a:solidFill>
                        </a:rPr>
                        <a:t> </a:t>
                      </a:r>
                      <a:r>
                        <a:rPr lang="es-MX" sz="1500" baseline="0" dirty="0" err="1" smtClean="0">
                          <a:solidFill>
                            <a:srgbClr val="000090"/>
                          </a:solidFill>
                        </a:rPr>
                        <a:t>capacity</a:t>
                      </a:r>
                      <a:endParaRPr lang="es-MX" sz="1500" dirty="0">
                        <a:solidFill>
                          <a:srgbClr val="000090"/>
                        </a:solidFill>
                      </a:endParaRPr>
                    </a:p>
                  </a:txBody>
                  <a:tcPr marL="91439" marR="91439" marT="45725" marB="45725"/>
                </a:tc>
                <a:tc>
                  <a:txBody>
                    <a:bodyPr/>
                    <a:lstStyle/>
                    <a:p>
                      <a:r>
                        <a:rPr lang="es-MX" sz="1500" dirty="0" smtClean="0">
                          <a:solidFill>
                            <a:srgbClr val="000090"/>
                          </a:solidFill>
                        </a:rPr>
                        <a:t>160 A-</a:t>
                      </a:r>
                      <a:r>
                        <a:rPr lang="es-MX" sz="1500" dirty="0" err="1" smtClean="0">
                          <a:solidFill>
                            <a:srgbClr val="000090"/>
                          </a:solidFill>
                        </a:rPr>
                        <a:t>hr</a:t>
                      </a:r>
                      <a:endParaRPr lang="es-MX" sz="1500" dirty="0">
                        <a:solidFill>
                          <a:srgbClr val="000090"/>
                        </a:solidFill>
                      </a:endParaRPr>
                    </a:p>
                  </a:txBody>
                  <a:tcPr marL="91439" marR="91439" marT="45725" marB="45725"/>
                </a:tc>
              </a:tr>
              <a:tr h="349726">
                <a:tc>
                  <a:txBody>
                    <a:bodyPr/>
                    <a:lstStyle/>
                    <a:p>
                      <a:r>
                        <a:rPr lang="es-MX" sz="1500" dirty="0" err="1" smtClean="0">
                          <a:solidFill>
                            <a:srgbClr val="000090"/>
                          </a:solidFill>
                        </a:rPr>
                        <a:t>Number</a:t>
                      </a:r>
                      <a:r>
                        <a:rPr lang="es-MX" sz="1500" baseline="0" dirty="0" smtClean="0">
                          <a:solidFill>
                            <a:srgbClr val="000090"/>
                          </a:solidFill>
                        </a:rPr>
                        <a:t> of </a:t>
                      </a:r>
                      <a:r>
                        <a:rPr lang="es-MX" sz="1500" baseline="0" dirty="0" err="1" smtClean="0">
                          <a:solidFill>
                            <a:srgbClr val="000090"/>
                          </a:solidFill>
                        </a:rPr>
                        <a:t>cells</a:t>
                      </a:r>
                      <a:r>
                        <a:rPr lang="es-MX" sz="1500" baseline="0" dirty="0" smtClean="0">
                          <a:solidFill>
                            <a:srgbClr val="000090"/>
                          </a:solidFill>
                        </a:rPr>
                        <a:t> in series</a:t>
                      </a:r>
                      <a:endParaRPr lang="es-MX" sz="1500" dirty="0">
                        <a:solidFill>
                          <a:srgbClr val="000090"/>
                        </a:solidFill>
                      </a:endParaRPr>
                    </a:p>
                  </a:txBody>
                  <a:tcPr marL="91439" marR="91439" marT="45725" marB="45725"/>
                </a:tc>
                <a:tc>
                  <a:txBody>
                    <a:bodyPr/>
                    <a:lstStyle/>
                    <a:p>
                      <a:r>
                        <a:rPr lang="es-MX" sz="1500" dirty="0" smtClean="0">
                          <a:solidFill>
                            <a:srgbClr val="000090"/>
                          </a:solidFill>
                        </a:rPr>
                        <a:t>27</a:t>
                      </a:r>
                      <a:endParaRPr lang="es-MX" sz="1500" dirty="0">
                        <a:solidFill>
                          <a:srgbClr val="000090"/>
                        </a:solidFill>
                      </a:endParaRPr>
                    </a:p>
                  </a:txBody>
                  <a:tcPr marL="91439" marR="91439" marT="45725" marB="45725"/>
                </a:tc>
              </a:tr>
              <a:tr h="349726">
                <a:tc>
                  <a:txBody>
                    <a:bodyPr/>
                    <a:lstStyle/>
                    <a:p>
                      <a:r>
                        <a:rPr lang="es-MX" sz="1500" dirty="0" err="1" smtClean="0">
                          <a:solidFill>
                            <a:srgbClr val="000090"/>
                          </a:solidFill>
                        </a:rPr>
                        <a:t>Number</a:t>
                      </a:r>
                      <a:r>
                        <a:rPr lang="es-MX" sz="1500" dirty="0" smtClean="0">
                          <a:solidFill>
                            <a:srgbClr val="000090"/>
                          </a:solidFill>
                        </a:rPr>
                        <a:t> of</a:t>
                      </a:r>
                      <a:r>
                        <a:rPr lang="es-MX" sz="1500" baseline="0" dirty="0" smtClean="0">
                          <a:solidFill>
                            <a:srgbClr val="000090"/>
                          </a:solidFill>
                        </a:rPr>
                        <a:t> </a:t>
                      </a:r>
                      <a:r>
                        <a:rPr lang="es-MX" sz="1500" baseline="0" dirty="0" err="1" smtClean="0">
                          <a:solidFill>
                            <a:srgbClr val="000090"/>
                          </a:solidFill>
                        </a:rPr>
                        <a:t>cells</a:t>
                      </a:r>
                      <a:r>
                        <a:rPr lang="es-MX" sz="1500" baseline="0" dirty="0" smtClean="0">
                          <a:solidFill>
                            <a:srgbClr val="000090"/>
                          </a:solidFill>
                        </a:rPr>
                        <a:t> per pack</a:t>
                      </a:r>
                      <a:endParaRPr lang="es-MX" sz="1500" dirty="0">
                        <a:solidFill>
                          <a:srgbClr val="000090"/>
                        </a:solidFill>
                      </a:endParaRPr>
                    </a:p>
                  </a:txBody>
                  <a:tcPr marL="91439" marR="91439" marT="45725" marB="45725"/>
                </a:tc>
                <a:tc>
                  <a:txBody>
                    <a:bodyPr/>
                    <a:lstStyle/>
                    <a:p>
                      <a:r>
                        <a:rPr lang="es-MX" sz="1500" dirty="0" smtClean="0">
                          <a:solidFill>
                            <a:srgbClr val="000090"/>
                          </a:solidFill>
                        </a:rPr>
                        <a:t>6, 7, 7,</a:t>
                      </a:r>
                      <a:r>
                        <a:rPr lang="es-MX" sz="1500" baseline="0" dirty="0" smtClean="0">
                          <a:solidFill>
                            <a:srgbClr val="000090"/>
                          </a:solidFill>
                        </a:rPr>
                        <a:t> 7</a:t>
                      </a:r>
                      <a:endParaRPr lang="es-MX" sz="1500" dirty="0">
                        <a:solidFill>
                          <a:srgbClr val="000090"/>
                        </a:solidFill>
                      </a:endParaRPr>
                    </a:p>
                  </a:txBody>
                  <a:tcPr marL="91439" marR="91439" marT="45725" marB="45725"/>
                </a:tc>
              </a:tr>
              <a:tr h="349726">
                <a:tc>
                  <a:txBody>
                    <a:bodyPr/>
                    <a:lstStyle/>
                    <a:p>
                      <a:r>
                        <a:rPr lang="es-MX" sz="1500" dirty="0" err="1" smtClean="0">
                          <a:solidFill>
                            <a:srgbClr val="000090"/>
                          </a:solidFill>
                        </a:rPr>
                        <a:t>Heater</a:t>
                      </a:r>
                      <a:r>
                        <a:rPr lang="es-MX" sz="1500" baseline="0" dirty="0" smtClean="0">
                          <a:solidFill>
                            <a:srgbClr val="000090"/>
                          </a:solidFill>
                        </a:rPr>
                        <a:t> </a:t>
                      </a:r>
                      <a:r>
                        <a:rPr lang="es-MX" sz="1500" baseline="0" dirty="0" err="1" smtClean="0">
                          <a:solidFill>
                            <a:srgbClr val="000090"/>
                          </a:solidFill>
                        </a:rPr>
                        <a:t>size</a:t>
                      </a:r>
                      <a:endParaRPr lang="es-MX" sz="1500" dirty="0">
                        <a:solidFill>
                          <a:srgbClr val="000090"/>
                        </a:solidFill>
                      </a:endParaRPr>
                    </a:p>
                  </a:txBody>
                  <a:tcPr marL="91439" marR="91439" marT="45725" marB="45725"/>
                </a:tc>
                <a:tc>
                  <a:txBody>
                    <a:bodyPr/>
                    <a:lstStyle/>
                    <a:p>
                      <a:r>
                        <a:rPr lang="es-MX" sz="1500" dirty="0" smtClean="0">
                          <a:solidFill>
                            <a:srgbClr val="000090"/>
                          </a:solidFill>
                        </a:rPr>
                        <a:t>2 x 14 W </a:t>
                      </a:r>
                      <a:r>
                        <a:rPr lang="es-MX" sz="1500" dirty="0" err="1" smtClean="0">
                          <a:solidFill>
                            <a:srgbClr val="000090"/>
                          </a:solidFill>
                        </a:rPr>
                        <a:t>maximum</a:t>
                      </a:r>
                      <a:endParaRPr lang="es-MX" sz="1500" dirty="0">
                        <a:solidFill>
                          <a:srgbClr val="000090"/>
                        </a:solidFill>
                      </a:endParaRPr>
                    </a:p>
                  </a:txBody>
                  <a:tcPr marL="91439" marR="91439" marT="45725" marB="45725"/>
                </a:tc>
              </a:tr>
              <a:tr h="349726">
                <a:tc>
                  <a:txBody>
                    <a:bodyPr/>
                    <a:lstStyle/>
                    <a:p>
                      <a:pPr lvl="0"/>
                      <a:r>
                        <a:rPr lang="es-MX" sz="1500" dirty="0" err="1" smtClean="0">
                          <a:solidFill>
                            <a:srgbClr val="000090"/>
                          </a:solidFill>
                        </a:rPr>
                        <a:t>Heater</a:t>
                      </a:r>
                      <a:r>
                        <a:rPr lang="es-MX" sz="1500" baseline="0" dirty="0" smtClean="0">
                          <a:solidFill>
                            <a:srgbClr val="000090"/>
                          </a:solidFill>
                        </a:rPr>
                        <a:t> control</a:t>
                      </a:r>
                      <a:endParaRPr lang="es-MX" sz="1500" dirty="0">
                        <a:solidFill>
                          <a:srgbClr val="000090"/>
                        </a:solidFill>
                      </a:endParaRPr>
                    </a:p>
                  </a:txBody>
                  <a:tcPr marL="91439" marR="91439" marT="45725" marB="45725"/>
                </a:tc>
                <a:tc>
                  <a:txBody>
                    <a:bodyPr/>
                    <a:lstStyle/>
                    <a:p>
                      <a:r>
                        <a:rPr lang="es-MX" sz="1500" dirty="0" smtClean="0">
                          <a:solidFill>
                            <a:srgbClr val="000090"/>
                          </a:solidFill>
                        </a:rPr>
                        <a:t>2 </a:t>
                      </a:r>
                      <a:r>
                        <a:rPr lang="es-MX" sz="1500" dirty="0" err="1" smtClean="0">
                          <a:solidFill>
                            <a:srgbClr val="000090"/>
                          </a:solidFill>
                        </a:rPr>
                        <a:t>electronics</a:t>
                      </a:r>
                      <a:r>
                        <a:rPr lang="es-MX" sz="1500" dirty="0" smtClean="0">
                          <a:solidFill>
                            <a:srgbClr val="000090"/>
                          </a:solidFill>
                        </a:rPr>
                        <a:t> </a:t>
                      </a:r>
                      <a:r>
                        <a:rPr lang="es-MX" sz="1500" dirty="0" err="1" smtClean="0">
                          <a:solidFill>
                            <a:srgbClr val="000090"/>
                          </a:solidFill>
                        </a:rPr>
                        <a:t>thermostats</a:t>
                      </a:r>
                      <a:endParaRPr lang="es-MX" sz="1500" dirty="0">
                        <a:solidFill>
                          <a:srgbClr val="000090"/>
                        </a:solidFill>
                      </a:endParaRPr>
                    </a:p>
                  </a:txBody>
                  <a:tcPr marL="91439" marR="91439" marT="45725" marB="45725"/>
                </a:tc>
              </a:tr>
              <a:tr h="349726">
                <a:tc>
                  <a:txBody>
                    <a:bodyPr/>
                    <a:lstStyle/>
                    <a:p>
                      <a:pPr lvl="0"/>
                      <a:r>
                        <a:rPr lang="es-MX" sz="1500" dirty="0" err="1" smtClean="0">
                          <a:solidFill>
                            <a:srgbClr val="000090"/>
                          </a:solidFill>
                        </a:rPr>
                        <a:t>Mounting</a:t>
                      </a:r>
                      <a:r>
                        <a:rPr lang="es-MX" sz="1500" baseline="0" dirty="0" smtClean="0">
                          <a:solidFill>
                            <a:srgbClr val="000090"/>
                          </a:solidFill>
                        </a:rPr>
                        <a:t> </a:t>
                      </a:r>
                      <a:r>
                        <a:rPr lang="es-MX" sz="1500" baseline="0" dirty="0" err="1" smtClean="0">
                          <a:solidFill>
                            <a:srgbClr val="000090"/>
                          </a:solidFill>
                        </a:rPr>
                        <a:t>locations</a:t>
                      </a:r>
                      <a:endParaRPr lang="es-MX" sz="1500" dirty="0">
                        <a:solidFill>
                          <a:srgbClr val="000090"/>
                        </a:solidFill>
                      </a:endParaRPr>
                    </a:p>
                  </a:txBody>
                  <a:tcPr marL="91439" marR="91439" marT="45725" marB="45725"/>
                </a:tc>
                <a:tc>
                  <a:txBody>
                    <a:bodyPr/>
                    <a:lstStyle/>
                    <a:p>
                      <a:endParaRPr lang="es-MX" sz="1500" dirty="0">
                        <a:solidFill>
                          <a:srgbClr val="000090"/>
                        </a:solidFill>
                      </a:endParaRPr>
                    </a:p>
                  </a:txBody>
                  <a:tcPr marL="91439" marR="91439" marT="45725" marB="45725"/>
                </a:tc>
              </a:tr>
              <a:tr h="349726">
                <a:tc>
                  <a:txBody>
                    <a:bodyPr/>
                    <a:lstStyle/>
                    <a:p>
                      <a:pPr lvl="1"/>
                      <a:r>
                        <a:rPr lang="es-MX" sz="1500" dirty="0" err="1" smtClean="0">
                          <a:solidFill>
                            <a:srgbClr val="000090"/>
                          </a:solidFill>
                        </a:rPr>
                        <a:t>Northeast</a:t>
                      </a:r>
                      <a:r>
                        <a:rPr lang="es-MX" sz="1500" dirty="0" smtClean="0">
                          <a:solidFill>
                            <a:srgbClr val="000090"/>
                          </a:solidFill>
                        </a:rPr>
                        <a:t> pack</a:t>
                      </a:r>
                      <a:endParaRPr lang="es-MX" sz="1500" dirty="0">
                        <a:solidFill>
                          <a:srgbClr val="000090"/>
                        </a:solidFill>
                      </a:endParaRPr>
                    </a:p>
                  </a:txBody>
                  <a:tcPr marL="91439" marR="91439" marT="45725" marB="45725"/>
                </a:tc>
                <a:tc>
                  <a:txBody>
                    <a:bodyPr/>
                    <a:lstStyle/>
                    <a:p>
                      <a:r>
                        <a:rPr lang="es-MX" sz="1500" dirty="0" smtClean="0">
                          <a:solidFill>
                            <a:srgbClr val="000090"/>
                          </a:solidFill>
                        </a:rPr>
                        <a:t>Standard position</a:t>
                      </a:r>
                      <a:endParaRPr lang="es-MX" sz="1500" dirty="0">
                        <a:solidFill>
                          <a:srgbClr val="000090"/>
                        </a:solidFill>
                      </a:endParaRPr>
                    </a:p>
                  </a:txBody>
                  <a:tcPr marL="91439" marR="91439" marT="45725" marB="45725"/>
                </a:tc>
              </a:tr>
              <a:tr h="349726">
                <a:tc>
                  <a:txBody>
                    <a:bodyPr/>
                    <a:lstStyle/>
                    <a:p>
                      <a:pPr lvl="1"/>
                      <a:r>
                        <a:rPr lang="es-MX" sz="1500" dirty="0" err="1" smtClean="0">
                          <a:solidFill>
                            <a:srgbClr val="000090"/>
                          </a:solidFill>
                        </a:rPr>
                        <a:t>Northwest</a:t>
                      </a:r>
                      <a:r>
                        <a:rPr lang="es-MX" sz="1500" baseline="0" dirty="0" smtClean="0">
                          <a:solidFill>
                            <a:srgbClr val="000090"/>
                          </a:solidFill>
                        </a:rPr>
                        <a:t> pack</a:t>
                      </a:r>
                      <a:endParaRPr lang="es-MX" sz="1500" dirty="0" smtClean="0">
                        <a:solidFill>
                          <a:srgbClr val="000090"/>
                        </a:solidFill>
                      </a:endParaRPr>
                    </a:p>
                  </a:txBody>
                  <a:tcPr marL="91439" marR="91439" marT="45725" marB="45725"/>
                </a:tc>
                <a:tc>
                  <a:txBody>
                    <a:bodyPr/>
                    <a:lstStyle/>
                    <a:p>
                      <a:r>
                        <a:rPr lang="es-MX" sz="1500" dirty="0" smtClean="0">
                          <a:solidFill>
                            <a:srgbClr val="000090"/>
                          </a:solidFill>
                        </a:rPr>
                        <a:t>Standard</a:t>
                      </a:r>
                      <a:r>
                        <a:rPr lang="es-MX" sz="1500" baseline="0" dirty="0" smtClean="0">
                          <a:solidFill>
                            <a:srgbClr val="000090"/>
                          </a:solidFill>
                        </a:rPr>
                        <a:t> position</a:t>
                      </a:r>
                      <a:endParaRPr lang="es-MX" sz="1500" dirty="0">
                        <a:solidFill>
                          <a:srgbClr val="000090"/>
                        </a:solidFill>
                      </a:endParaRPr>
                    </a:p>
                  </a:txBody>
                  <a:tcPr marL="91439" marR="91439" marT="45725" marB="45725"/>
                </a:tc>
              </a:tr>
              <a:tr h="349726">
                <a:tc>
                  <a:txBody>
                    <a:bodyPr/>
                    <a:lstStyle/>
                    <a:p>
                      <a:pPr lvl="1"/>
                      <a:r>
                        <a:rPr lang="es-MX" sz="1500" dirty="0" err="1" smtClean="0">
                          <a:solidFill>
                            <a:srgbClr val="000090"/>
                          </a:solidFill>
                        </a:rPr>
                        <a:t>Southwest</a:t>
                      </a:r>
                      <a:r>
                        <a:rPr lang="es-MX" sz="1500" baseline="0" dirty="0" smtClean="0">
                          <a:solidFill>
                            <a:srgbClr val="000090"/>
                          </a:solidFill>
                        </a:rPr>
                        <a:t> pack</a:t>
                      </a:r>
                      <a:endParaRPr lang="es-MX" sz="1500" dirty="0">
                        <a:solidFill>
                          <a:srgbClr val="000090"/>
                        </a:solidFill>
                      </a:endParaRPr>
                    </a:p>
                  </a:txBody>
                  <a:tcPr marL="91439" marR="91439" marT="45725" marB="457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500" dirty="0" smtClean="0">
                          <a:solidFill>
                            <a:srgbClr val="000090"/>
                          </a:solidFill>
                        </a:rPr>
                        <a:t>Standard</a:t>
                      </a:r>
                      <a:r>
                        <a:rPr lang="es-MX" sz="1500" baseline="0" dirty="0" smtClean="0">
                          <a:solidFill>
                            <a:srgbClr val="000090"/>
                          </a:solidFill>
                        </a:rPr>
                        <a:t> position</a:t>
                      </a:r>
                      <a:endParaRPr lang="es-MX" sz="1500" dirty="0" smtClean="0">
                        <a:solidFill>
                          <a:srgbClr val="000090"/>
                        </a:solidFill>
                      </a:endParaRPr>
                    </a:p>
                  </a:txBody>
                  <a:tcPr marL="91439" marR="91439" marT="45725" marB="45725"/>
                </a:tc>
              </a:tr>
              <a:tr h="349726">
                <a:tc>
                  <a:txBody>
                    <a:bodyPr/>
                    <a:lstStyle/>
                    <a:p>
                      <a:pPr lvl="1"/>
                      <a:r>
                        <a:rPr lang="es-MX" sz="1500" dirty="0" err="1" smtClean="0">
                          <a:solidFill>
                            <a:srgbClr val="000090"/>
                          </a:solidFill>
                        </a:rPr>
                        <a:t>Southeast</a:t>
                      </a:r>
                      <a:r>
                        <a:rPr lang="es-MX" sz="1500" baseline="0" dirty="0" smtClean="0">
                          <a:solidFill>
                            <a:srgbClr val="000090"/>
                          </a:solidFill>
                        </a:rPr>
                        <a:t> pack</a:t>
                      </a:r>
                      <a:endParaRPr lang="es-MX" sz="1500" dirty="0" smtClean="0">
                        <a:solidFill>
                          <a:srgbClr val="000090"/>
                        </a:solidFill>
                      </a:endParaRPr>
                    </a:p>
                  </a:txBody>
                  <a:tcPr marL="91439" marR="91439" marT="45725" marB="457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500" dirty="0" smtClean="0">
                          <a:solidFill>
                            <a:srgbClr val="000090"/>
                          </a:solidFill>
                        </a:rPr>
                        <a:t>Standard</a:t>
                      </a:r>
                      <a:r>
                        <a:rPr lang="es-MX" sz="1500" baseline="0" dirty="0" smtClean="0">
                          <a:solidFill>
                            <a:srgbClr val="000090"/>
                          </a:solidFill>
                        </a:rPr>
                        <a:t> position</a:t>
                      </a:r>
                      <a:endParaRPr lang="es-MX" sz="1500" dirty="0" smtClean="0">
                        <a:solidFill>
                          <a:srgbClr val="000090"/>
                        </a:solidFill>
                      </a:endParaRPr>
                    </a:p>
                  </a:txBody>
                  <a:tcPr marL="91439" marR="91439" marT="45725" marB="45725"/>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8" name="Rectangle 4"/>
          <p:cNvSpPr>
            <a:spLocks noGrp="1" noChangeArrowheads="1"/>
          </p:cNvSpPr>
          <p:nvPr>
            <p:ph type="title"/>
          </p:nvPr>
        </p:nvSpPr>
        <p:spPr>
          <a:xfrm>
            <a:off x="971550" y="188913"/>
            <a:ext cx="6985000" cy="865187"/>
          </a:xfrm>
        </p:spPr>
        <p:txBody>
          <a:bodyPr/>
          <a:lstStyle/>
          <a:p>
            <a:pPr eaLnBrk="1" hangingPunct="1">
              <a:defRPr/>
            </a:pPr>
            <a:r>
              <a:rPr lang="es-ES" dirty="0" err="1" smtClean="0"/>
              <a:t>Polarization</a:t>
            </a:r>
            <a:r>
              <a:rPr lang="es-ES" dirty="0" smtClean="0"/>
              <a:t> C band</a:t>
            </a:r>
          </a:p>
        </p:txBody>
      </p:sp>
      <p:graphicFrame>
        <p:nvGraphicFramePr>
          <p:cNvPr id="492571" name="Group 27"/>
          <p:cNvGraphicFramePr>
            <a:graphicFrameLocks noGrp="1"/>
          </p:cNvGraphicFramePr>
          <p:nvPr>
            <p:ph type="tbl" idx="1"/>
          </p:nvPr>
        </p:nvGraphicFramePr>
        <p:xfrm>
          <a:off x="539750" y="2636838"/>
          <a:ext cx="8229600" cy="2428875"/>
        </p:xfrm>
        <a:graphic>
          <a:graphicData uri="http://schemas.openxmlformats.org/drawingml/2006/table">
            <a:tbl>
              <a:tblPr/>
              <a:tblGrid>
                <a:gridCol w="2743200"/>
                <a:gridCol w="2743200"/>
                <a:gridCol w="2743200"/>
              </a:tblGrid>
              <a:tr h="1147662">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    Transponder</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Receive        Polarization</a:t>
                      </a:r>
                    </a:p>
                    <a:p>
                      <a:pPr marL="0" marR="0" lvl="0" indent="0" algn="l" defTabSz="914400" rtl="0" eaLnBrk="1" fontAlgn="base" latinLnBrk="0" hangingPunct="1">
                        <a:lnSpc>
                          <a:spcPct val="100000"/>
                        </a:lnSpc>
                        <a:spcBef>
                          <a:spcPct val="30000"/>
                        </a:spcBef>
                        <a:spcAft>
                          <a:spcPct val="0"/>
                        </a:spcAft>
                        <a:buClrTx/>
                        <a:buSzTx/>
                        <a:buFontTx/>
                        <a:buNone/>
                        <a:tabLst/>
                      </a:pPr>
                      <a:endParaRPr kumimoji="0" lang="es-ES" sz="2100" b="1" i="0" u="none" strike="noStrike" cap="none" normalizeH="0" baseline="0" smtClean="0">
                        <a:ln>
                          <a:noFill/>
                        </a:ln>
                        <a:solidFill>
                          <a:srgbClr val="000000"/>
                        </a:solidFill>
                        <a:effectLst/>
                        <a:latin typeface="Arial"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Transmit Polarization</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81213">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1-12(Narrow Band)</a:t>
                      </a:r>
                    </a:p>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1-6(Wide Band)</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Horizontal</a:t>
                      </a:r>
                    </a:p>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Vertical</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Vertical</a:t>
                      </a:r>
                    </a:p>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Horizontal</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Propulsion</a:t>
            </a:r>
            <a:r>
              <a:rPr lang="es-MX" dirty="0" smtClean="0"/>
              <a:t> </a:t>
            </a:r>
            <a:r>
              <a:rPr lang="es-MX" dirty="0" err="1" smtClean="0"/>
              <a:t>Subsystem</a:t>
            </a:r>
            <a:endParaRPr lang="es-MX" dirty="0" smtClean="0"/>
          </a:p>
        </p:txBody>
      </p:sp>
      <p:sp>
        <p:nvSpPr>
          <p:cNvPr id="166915" name="2 Marcador de contenido"/>
          <p:cNvSpPr>
            <a:spLocks noGrp="1"/>
          </p:cNvSpPr>
          <p:nvPr>
            <p:ph idx="4294967295"/>
          </p:nvPr>
        </p:nvSpPr>
        <p:spPr>
          <a:xfrm>
            <a:off x="539750" y="1412875"/>
            <a:ext cx="8229600" cy="4445000"/>
          </a:xfrm>
        </p:spPr>
        <p:txBody>
          <a:bodyPr/>
          <a:lstStyle/>
          <a:p>
            <a:pPr eaLnBrk="1" hangingPunct="1"/>
            <a:r>
              <a:rPr lang="en-US" sz="1800" i="1" smtClean="0"/>
              <a:t>Thrusters:</a:t>
            </a:r>
            <a:r>
              <a:rPr lang="en-US" sz="1800" b="0" smtClean="0"/>
              <a:t>   12 thrusters with a thrust of 22 Nw with the following distribution:   </a:t>
            </a:r>
          </a:p>
          <a:p>
            <a:pPr lvl="1" eaLnBrk="1" hangingPunct="1"/>
            <a:r>
              <a:rPr lang="en-US" sz="1800" smtClean="0"/>
              <a:t>4 axials</a:t>
            </a:r>
          </a:p>
          <a:p>
            <a:pPr lvl="1" eaLnBrk="1" hangingPunct="1"/>
            <a:r>
              <a:rPr lang="en-US" sz="1800" smtClean="0"/>
              <a:t>4 north-south  </a:t>
            </a:r>
          </a:p>
          <a:p>
            <a:pPr lvl="1" eaLnBrk="1" hangingPunct="1"/>
            <a:r>
              <a:rPr lang="en-US" sz="1800" smtClean="0"/>
              <a:t>4 east-west  </a:t>
            </a:r>
          </a:p>
          <a:p>
            <a:pPr eaLnBrk="1" hangingPunct="1"/>
            <a:endParaRPr lang="en-US" sz="1800" b="0" smtClean="0"/>
          </a:p>
          <a:p>
            <a:pPr eaLnBrk="1" hangingPunct="1"/>
            <a:r>
              <a:rPr lang="en-US" sz="1800" i="1" smtClean="0"/>
              <a:t>Helium tanks:  </a:t>
            </a:r>
            <a:r>
              <a:rPr lang="en-US" sz="1800" b="0" smtClean="0"/>
              <a:t>2 tanks of aluminum liner with graphite epoxy overwrap to support a maximum pressure of 4,200 psia and a capacity of 2650 In</a:t>
            </a:r>
            <a:r>
              <a:rPr lang="en-US" sz="1800" b="0" baseline="30000" smtClean="0"/>
              <a:t>3 </a:t>
            </a:r>
            <a:r>
              <a:rPr lang="en-US" sz="1800" b="0" smtClean="0"/>
              <a:t>min</a:t>
            </a:r>
          </a:p>
          <a:p>
            <a:pPr eaLnBrk="1" hangingPunct="1"/>
            <a:endParaRPr lang="en-US" sz="1800" b="0" smtClean="0"/>
          </a:p>
          <a:p>
            <a:pPr eaLnBrk="1" hangingPunct="1"/>
            <a:r>
              <a:rPr lang="en-US" sz="1800" i="1" smtClean="0"/>
              <a:t>Propellant tanks:   </a:t>
            </a:r>
            <a:r>
              <a:rPr lang="en-US" sz="1800" b="0" smtClean="0"/>
              <a:t>2 fuel tanks (monometyl hydrazine) and 2 oxidizer tanks (nitrogen tetroxide) to support a maximum pressure of 1,800Kpa and a capacity of  367,89 dm</a:t>
            </a:r>
            <a:r>
              <a:rPr lang="en-US" sz="1800" b="0" baseline="30000" smtClean="0"/>
              <a:t>3</a:t>
            </a:r>
            <a:endParaRPr lang="en-US" sz="1800" b="0" smtClean="0"/>
          </a:p>
          <a:p>
            <a:pPr eaLnBrk="1" hangingPunct="1"/>
            <a:endParaRPr lang="es-MX" sz="1800" b="0" smtClean="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Propulsion</a:t>
            </a:r>
            <a:r>
              <a:rPr lang="es-MX" dirty="0" smtClean="0"/>
              <a:t> </a:t>
            </a:r>
            <a:r>
              <a:rPr lang="es-MX" dirty="0" err="1" smtClean="0"/>
              <a:t>Subsystem</a:t>
            </a:r>
            <a:r>
              <a:rPr lang="es-MX" dirty="0" smtClean="0"/>
              <a:t> </a:t>
            </a:r>
            <a:r>
              <a:rPr lang="es-MX" dirty="0" err="1" smtClean="0"/>
              <a:t>Layout</a:t>
            </a:r>
            <a:endParaRPr lang="es-MX" dirty="0" smtClean="0"/>
          </a:p>
        </p:txBody>
      </p:sp>
      <p:grpSp>
        <p:nvGrpSpPr>
          <p:cNvPr id="167939" name="21 Grupo"/>
          <p:cNvGrpSpPr>
            <a:grpSpLocks/>
          </p:cNvGrpSpPr>
          <p:nvPr/>
        </p:nvGrpSpPr>
        <p:grpSpPr bwMode="auto">
          <a:xfrm>
            <a:off x="1571625" y="1143000"/>
            <a:ext cx="6000750" cy="4687888"/>
            <a:chOff x="1571604" y="1406711"/>
            <a:chExt cx="6000792" cy="4687520"/>
          </a:xfrm>
        </p:grpSpPr>
        <p:sp>
          <p:nvSpPr>
            <p:cNvPr id="3" name="2 Rectángulo"/>
            <p:cNvSpPr/>
            <p:nvPr/>
          </p:nvSpPr>
          <p:spPr bwMode="auto">
            <a:xfrm>
              <a:off x="2571736" y="1714662"/>
              <a:ext cx="4214843" cy="407161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1300" b="0"/>
            </a:p>
          </p:txBody>
        </p:sp>
        <p:sp>
          <p:nvSpPr>
            <p:cNvPr id="4" name="3 Elipse"/>
            <p:cNvSpPr/>
            <p:nvPr/>
          </p:nvSpPr>
          <p:spPr bwMode="auto">
            <a:xfrm>
              <a:off x="2571736" y="1714662"/>
              <a:ext cx="1079508" cy="107941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300" b="0" dirty="0"/>
                <a:t>FTK 2</a:t>
              </a:r>
            </a:p>
          </p:txBody>
        </p:sp>
        <p:sp>
          <p:nvSpPr>
            <p:cNvPr id="5" name="4 Elipse"/>
            <p:cNvSpPr/>
            <p:nvPr/>
          </p:nvSpPr>
          <p:spPr bwMode="auto">
            <a:xfrm>
              <a:off x="5715008" y="1714662"/>
              <a:ext cx="1079508" cy="107941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300" b="0" dirty="0"/>
                <a:t>OTK 1</a:t>
              </a:r>
            </a:p>
          </p:txBody>
        </p:sp>
        <p:sp>
          <p:nvSpPr>
            <p:cNvPr id="6" name="5 Elipse"/>
            <p:cNvSpPr/>
            <p:nvPr/>
          </p:nvSpPr>
          <p:spPr bwMode="auto">
            <a:xfrm>
              <a:off x="2563799" y="4706865"/>
              <a:ext cx="1079508" cy="107941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300" b="0" dirty="0"/>
                <a:t>OTK 2</a:t>
              </a:r>
            </a:p>
          </p:txBody>
        </p:sp>
        <p:sp>
          <p:nvSpPr>
            <p:cNvPr id="7" name="6 Elipse"/>
            <p:cNvSpPr/>
            <p:nvPr/>
          </p:nvSpPr>
          <p:spPr bwMode="auto">
            <a:xfrm>
              <a:off x="5715008" y="4706865"/>
              <a:ext cx="1079508" cy="107941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300" b="0" dirty="0"/>
                <a:t>FTK 1</a:t>
              </a:r>
            </a:p>
          </p:txBody>
        </p:sp>
        <p:cxnSp>
          <p:nvCxnSpPr>
            <p:cNvPr id="9" name="8 Conector recto"/>
            <p:cNvCxnSpPr>
              <a:stCxn id="3" idx="1"/>
              <a:endCxn id="3" idx="3"/>
            </p:cNvCxnSpPr>
            <p:nvPr/>
          </p:nvCxnSpPr>
          <p:spPr bwMode="auto">
            <a:xfrm rot="10800000" flipH="1">
              <a:off x="2571736" y="3751265"/>
              <a:ext cx="4214843" cy="1587"/>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0" name="9 Terminador"/>
            <p:cNvSpPr/>
            <p:nvPr/>
          </p:nvSpPr>
          <p:spPr bwMode="auto">
            <a:xfrm rot="5400000" flipV="1">
              <a:off x="3607630" y="2678971"/>
              <a:ext cx="1000046" cy="500067"/>
            </a:xfrm>
            <a:prstGeom prst="flowChartTerminato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 anchor="ctr"/>
            <a:lstStyle/>
            <a:p>
              <a:pPr algn="ctr">
                <a:defRPr/>
              </a:pPr>
              <a:r>
                <a:rPr lang="es-MX" sz="1300" b="0" dirty="0"/>
                <a:t>HT1</a:t>
              </a:r>
            </a:p>
          </p:txBody>
        </p:sp>
        <p:sp>
          <p:nvSpPr>
            <p:cNvPr id="11" name="10 Terminador"/>
            <p:cNvSpPr/>
            <p:nvPr/>
          </p:nvSpPr>
          <p:spPr bwMode="auto">
            <a:xfrm rot="5400000" flipV="1">
              <a:off x="4750638" y="4321905"/>
              <a:ext cx="1000046" cy="500067"/>
            </a:xfrm>
            <a:prstGeom prst="flowChartTerminato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 anchor="ctr"/>
            <a:lstStyle/>
            <a:p>
              <a:pPr algn="ctr">
                <a:defRPr/>
              </a:pPr>
              <a:r>
                <a:rPr lang="es-MX" sz="1300" b="0" dirty="0"/>
                <a:t>HT2</a:t>
              </a:r>
            </a:p>
          </p:txBody>
        </p:sp>
        <p:sp>
          <p:nvSpPr>
            <p:cNvPr id="12" name="11 Elipse"/>
            <p:cNvSpPr/>
            <p:nvPr/>
          </p:nvSpPr>
          <p:spPr bwMode="auto">
            <a:xfrm>
              <a:off x="4487862" y="3544906"/>
              <a:ext cx="395290" cy="3968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1300" b="0"/>
            </a:p>
          </p:txBody>
        </p:sp>
        <p:sp>
          <p:nvSpPr>
            <p:cNvPr id="167952" name="14 CuadroTexto"/>
            <p:cNvSpPr txBox="1">
              <a:spLocks noChangeArrowheads="1"/>
            </p:cNvSpPr>
            <p:nvPr/>
          </p:nvSpPr>
          <p:spPr bwMode="auto">
            <a:xfrm>
              <a:off x="6786578" y="3505307"/>
              <a:ext cx="7858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EAST</a:t>
              </a:r>
            </a:p>
          </p:txBody>
        </p:sp>
        <p:sp>
          <p:nvSpPr>
            <p:cNvPr id="167953" name="15 CuadroTexto"/>
            <p:cNvSpPr txBox="1">
              <a:spLocks noChangeArrowheads="1"/>
            </p:cNvSpPr>
            <p:nvPr/>
          </p:nvSpPr>
          <p:spPr bwMode="auto">
            <a:xfrm>
              <a:off x="1571604" y="3500438"/>
              <a:ext cx="7858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WEST</a:t>
              </a:r>
            </a:p>
          </p:txBody>
        </p:sp>
        <p:sp>
          <p:nvSpPr>
            <p:cNvPr id="167954" name="16 CuadroTexto"/>
            <p:cNvSpPr txBox="1">
              <a:spLocks noChangeArrowheads="1"/>
            </p:cNvSpPr>
            <p:nvPr/>
          </p:nvSpPr>
          <p:spPr bwMode="auto">
            <a:xfrm>
              <a:off x="4143372" y="1406711"/>
              <a:ext cx="928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NORTH</a:t>
              </a:r>
            </a:p>
          </p:txBody>
        </p:sp>
        <p:sp>
          <p:nvSpPr>
            <p:cNvPr id="167955" name="17 CuadroTexto"/>
            <p:cNvSpPr txBox="1">
              <a:spLocks noChangeArrowheads="1"/>
            </p:cNvSpPr>
            <p:nvPr/>
          </p:nvSpPr>
          <p:spPr bwMode="auto">
            <a:xfrm>
              <a:off x="4143372" y="5786454"/>
              <a:ext cx="928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SOUTH</a:t>
              </a:r>
            </a:p>
          </p:txBody>
        </p:sp>
      </p:grpSp>
      <p:sp>
        <p:nvSpPr>
          <p:cNvPr id="167940" name="22 CuadroTexto"/>
          <p:cNvSpPr txBox="1">
            <a:spLocks noChangeArrowheads="1"/>
          </p:cNvSpPr>
          <p:nvPr/>
        </p:nvSpPr>
        <p:spPr bwMode="auto">
          <a:xfrm>
            <a:off x="1643063" y="6121400"/>
            <a:ext cx="1571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400" b="0">
                <a:solidFill>
                  <a:srgbClr val="000000"/>
                </a:solidFill>
              </a:rPr>
              <a:t>FTK=Fuel Tank</a:t>
            </a:r>
          </a:p>
        </p:txBody>
      </p:sp>
      <p:sp>
        <p:nvSpPr>
          <p:cNvPr id="167941" name="23 CuadroTexto"/>
          <p:cNvSpPr txBox="1">
            <a:spLocks noChangeArrowheads="1"/>
          </p:cNvSpPr>
          <p:nvPr/>
        </p:nvSpPr>
        <p:spPr bwMode="auto">
          <a:xfrm>
            <a:off x="3643313" y="6121400"/>
            <a:ext cx="2071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400" b="0">
                <a:solidFill>
                  <a:srgbClr val="000000"/>
                </a:solidFill>
              </a:rPr>
              <a:t>OTK=Oxidant Tank</a:t>
            </a:r>
          </a:p>
        </p:txBody>
      </p:sp>
      <p:sp>
        <p:nvSpPr>
          <p:cNvPr id="167942" name="24 CuadroTexto"/>
          <p:cNvSpPr txBox="1">
            <a:spLocks noChangeArrowheads="1"/>
          </p:cNvSpPr>
          <p:nvPr/>
        </p:nvSpPr>
        <p:spPr bwMode="auto">
          <a:xfrm>
            <a:off x="6215063" y="6121400"/>
            <a:ext cx="1571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400" b="0">
                <a:solidFill>
                  <a:srgbClr val="000000"/>
                </a:solidFill>
              </a:rPr>
              <a:t>HT=Helio Tank</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0"/>
            <a:ext cx="6985000" cy="865188"/>
          </a:xfrm>
        </p:spPr>
        <p:txBody>
          <a:bodyPr/>
          <a:lstStyle/>
          <a:p>
            <a:pPr eaLnBrk="1" hangingPunct="1">
              <a:defRPr/>
            </a:pPr>
            <a:r>
              <a:rPr lang="es-MX" dirty="0" err="1" smtClean="0"/>
              <a:t>Propulsion</a:t>
            </a:r>
            <a:r>
              <a:rPr lang="es-MX" dirty="0" smtClean="0"/>
              <a:t> </a:t>
            </a:r>
            <a:r>
              <a:rPr lang="es-MX" dirty="0" err="1" smtClean="0"/>
              <a:t>Subsystem</a:t>
            </a:r>
            <a:r>
              <a:rPr lang="es-MX" dirty="0" smtClean="0"/>
              <a:t> </a:t>
            </a:r>
            <a:r>
              <a:rPr lang="es-MX" dirty="0" err="1" smtClean="0"/>
              <a:t>Schematic</a:t>
            </a:r>
            <a:endParaRPr lang="es-MX" dirty="0" smtClean="0"/>
          </a:p>
        </p:txBody>
      </p:sp>
      <p:pic>
        <p:nvPicPr>
          <p:cNvPr id="168963" name="3 Imagen" descr="Fig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071563"/>
            <a:ext cx="6215063"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0"/>
            <a:ext cx="6985000" cy="865188"/>
          </a:xfrm>
        </p:spPr>
        <p:txBody>
          <a:bodyPr/>
          <a:lstStyle/>
          <a:p>
            <a:pPr eaLnBrk="1" hangingPunct="1">
              <a:defRPr/>
            </a:pPr>
            <a:r>
              <a:rPr lang="es-MX" dirty="0" err="1" smtClean="0"/>
              <a:t>Propulsion</a:t>
            </a:r>
            <a:r>
              <a:rPr lang="es-MX" dirty="0" smtClean="0"/>
              <a:t> </a:t>
            </a:r>
            <a:r>
              <a:rPr lang="es-MX" dirty="0" err="1" smtClean="0"/>
              <a:t>Subsystem</a:t>
            </a:r>
            <a:r>
              <a:rPr lang="es-MX" dirty="0" smtClean="0"/>
              <a:t> </a:t>
            </a:r>
            <a:r>
              <a:rPr lang="es-MX" dirty="0" err="1" smtClean="0"/>
              <a:t>Layout</a:t>
            </a:r>
            <a:endParaRPr lang="es-MX" dirty="0" smtClean="0"/>
          </a:p>
        </p:txBody>
      </p:sp>
      <p:pic>
        <p:nvPicPr>
          <p:cNvPr id="169987" name="4 Imagen" descr="escanear015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1143000"/>
            <a:ext cx="5946775"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763713" y="188913"/>
            <a:ext cx="6985000" cy="865187"/>
          </a:xfrm>
        </p:spPr>
        <p:txBody>
          <a:bodyPr/>
          <a:lstStyle/>
          <a:p>
            <a:pPr eaLnBrk="1" hangingPunct="1">
              <a:defRPr/>
            </a:pPr>
            <a:r>
              <a:rPr lang="es-MX" dirty="0" err="1" smtClean="0"/>
              <a:t>Thruster</a:t>
            </a:r>
            <a:r>
              <a:rPr lang="es-MX" dirty="0" smtClean="0"/>
              <a:t> </a:t>
            </a:r>
            <a:r>
              <a:rPr lang="es-MX" dirty="0" err="1" smtClean="0"/>
              <a:t>Configuration</a:t>
            </a:r>
            <a:r>
              <a:rPr lang="es-MX" dirty="0" smtClean="0"/>
              <a:t> and </a:t>
            </a:r>
            <a:r>
              <a:rPr lang="es-MX" dirty="0" err="1" smtClean="0"/>
              <a:t>Usage</a:t>
            </a:r>
            <a:endParaRPr lang="es-MX" dirty="0" smtClean="0"/>
          </a:p>
        </p:txBody>
      </p:sp>
      <p:pic>
        <p:nvPicPr>
          <p:cNvPr id="171011" name="3 Imagen" descr="escanear015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165225"/>
            <a:ext cx="7127875" cy="533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0"/>
            <a:ext cx="6985000" cy="865188"/>
          </a:xfrm>
        </p:spPr>
        <p:txBody>
          <a:bodyPr/>
          <a:lstStyle/>
          <a:p>
            <a:pPr eaLnBrk="1" hangingPunct="1">
              <a:defRPr/>
            </a:pPr>
            <a:r>
              <a:rPr lang="es-MX" dirty="0" err="1" smtClean="0"/>
              <a:t>Thruster</a:t>
            </a:r>
            <a:r>
              <a:rPr lang="es-MX" dirty="0" smtClean="0"/>
              <a:t> </a:t>
            </a:r>
            <a:r>
              <a:rPr lang="es-MX" dirty="0" err="1" smtClean="0"/>
              <a:t>Configuration</a:t>
            </a:r>
            <a:r>
              <a:rPr lang="es-MX" dirty="0" smtClean="0"/>
              <a:t> and </a:t>
            </a:r>
            <a:r>
              <a:rPr lang="es-MX" dirty="0" err="1" smtClean="0"/>
              <a:t>Usage</a:t>
            </a:r>
            <a:r>
              <a:rPr lang="es-MX" dirty="0" smtClean="0"/>
              <a:t> </a:t>
            </a:r>
            <a:br>
              <a:rPr lang="es-MX" dirty="0" smtClean="0"/>
            </a:br>
            <a:r>
              <a:rPr lang="es-MX" dirty="0" smtClean="0"/>
              <a:t>(Cont.)</a:t>
            </a:r>
          </a:p>
        </p:txBody>
      </p:sp>
      <p:graphicFrame>
        <p:nvGraphicFramePr>
          <p:cNvPr id="3" name="3 Marcador de contenido"/>
          <p:cNvGraphicFramePr>
            <a:graphicFrameLocks noGrp="1"/>
          </p:cNvGraphicFramePr>
          <p:nvPr/>
        </p:nvGraphicFramePr>
        <p:xfrm>
          <a:off x="285750" y="1857375"/>
          <a:ext cx="8572500" cy="3484563"/>
        </p:xfrm>
        <a:graphic>
          <a:graphicData uri="http://schemas.openxmlformats.org/drawingml/2006/table">
            <a:tbl>
              <a:tblPr/>
              <a:tblGrid>
                <a:gridCol w="1214438"/>
                <a:gridCol w="1571625"/>
                <a:gridCol w="1571625"/>
                <a:gridCol w="4214812"/>
              </a:tblGrid>
              <a:tr h="285301">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FFFFF"/>
                          </a:solidFill>
                          <a:effectLst/>
                          <a:latin typeface="Arial" charset="0"/>
                        </a:rPr>
                        <a:t>Torque or </a:t>
                      </a:r>
                      <a:r>
                        <a:rPr kumimoji="0" lang="el-GR" sz="1400" b="1" i="0" u="none" strike="noStrike" cap="none" normalizeH="0" baseline="0" smtClean="0">
                          <a:ln>
                            <a:noFill/>
                          </a:ln>
                          <a:solidFill>
                            <a:srgbClr val="FFFFFF"/>
                          </a:solidFill>
                          <a:effectLst/>
                          <a:latin typeface="Arial" charset="0"/>
                        </a:rPr>
                        <a:t>Δ</a:t>
                      </a:r>
                      <a:r>
                        <a:rPr kumimoji="0" lang="es-MX" sz="1400" b="1" i="0" u="none" strike="noStrike" cap="none" normalizeH="0" baseline="0" smtClean="0">
                          <a:ln>
                            <a:noFill/>
                          </a:ln>
                          <a:solidFill>
                            <a:srgbClr val="FFFFFF"/>
                          </a:solidFill>
                          <a:effectLst/>
                          <a:latin typeface="Arial" charset="0"/>
                        </a:rPr>
                        <a:t>V</a:t>
                      </a:r>
                    </a:p>
                  </a:txBody>
                  <a:tcPr marL="90000" marR="90000" marT="35993" marB="35993"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1" i="0" u="none" strike="noStrike" cap="none" normalizeH="0" baseline="0" smtClean="0">
                        <a:ln>
                          <a:noFill/>
                        </a:ln>
                        <a:solidFill>
                          <a:srgbClr val="FFFFFF"/>
                        </a:solidFill>
                        <a:effectLst/>
                        <a:latin typeface="Arial" charset="0"/>
                      </a:endParaRPr>
                    </a:p>
                  </a:txBody>
                  <a:tcPr marL="90000" marR="90000" marT="35993" marB="35993"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FFFFF"/>
                          </a:solidFill>
                          <a:effectLst/>
                          <a:latin typeface="Arial" charset="0"/>
                        </a:rPr>
                        <a:t>Thruster Usage</a:t>
                      </a:r>
                    </a:p>
                  </a:txBody>
                  <a:tcPr marL="90000" marR="90000" marT="35993" marB="35993" anchor="ctr" horzOverflow="overflow">
                    <a:lnL w="12700" cap="flat" cmpd="sng" algn="ctr">
                      <a:solidFill>
                        <a:srgbClr val="F4F4F4"/>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hMerge="1">
                  <a:txBody>
                    <a:bodyPr/>
                    <a:lstStyle/>
                    <a:p>
                      <a:endParaRPr lang="es-ES"/>
                    </a:p>
                  </a:txBody>
                  <a:tcPr/>
                </a:tc>
              </a:tr>
              <a:tr h="498617">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90"/>
                          </a:solidFill>
                          <a:effectLst/>
                          <a:latin typeface="Arial" charset="0"/>
                        </a:rPr>
                        <a:t>Stationkeeping</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90"/>
                          </a:solidFill>
                          <a:effectLst/>
                          <a:latin typeface="Arial" charset="0"/>
                        </a:rPr>
                        <a:t>Non-Stationkeeping</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90"/>
                          </a:solidFill>
                          <a:effectLst/>
                          <a:latin typeface="Arial" charset="0"/>
                        </a:rPr>
                        <a:t>Backup options for thruster failures</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 ROLL</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N1 + N2</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A2 + A4</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N2 + E1: N1 + W1: N2 + W2: N1 + E2</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Char char="-"/>
                        <a:tabLst/>
                      </a:pPr>
                      <a:r>
                        <a:rPr kumimoji="0" lang="es-MX" sz="1300" b="0" i="0" u="none" strike="noStrike" cap="none" normalizeH="0" baseline="0" smtClean="0">
                          <a:ln>
                            <a:noFill/>
                          </a:ln>
                          <a:solidFill>
                            <a:srgbClr val="000090"/>
                          </a:solidFill>
                          <a:effectLst/>
                          <a:latin typeface="Arial" charset="0"/>
                        </a:rPr>
                        <a:t>ROLL</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N3 + N4</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A1 + A3</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N4 + E1: N3 + W1: N4 + W2: N3 + E2</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 PITCH</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A1 + A2</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A1 + A2</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A2+(N3+N4): A1+(N1+N2): A2+N4+E1: A1+N2+E1:…</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-PITCH</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A3 + A4</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A3 + A4</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A4+(N3+N4): A3+(N1+N2): A4+N4+E1: A3+N2+E1:…</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+YAW</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N2 + N4</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E2</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W1</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Char char="-"/>
                        <a:tabLst/>
                      </a:pPr>
                      <a:r>
                        <a:rPr kumimoji="0" lang="es-MX" sz="1300" b="0" i="0" u="none" strike="noStrike" cap="none" normalizeH="0" baseline="0" smtClean="0">
                          <a:ln>
                            <a:noFill/>
                          </a:ln>
                          <a:solidFill>
                            <a:srgbClr val="000090"/>
                          </a:solidFill>
                          <a:effectLst/>
                          <a:latin typeface="Arial" charset="0"/>
                        </a:rPr>
                        <a:t>YAW</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N1 + N3</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E1</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W2</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SOUTH </a:t>
                      </a:r>
                      <a:r>
                        <a:rPr kumimoji="0" lang="el-GR" sz="1300" b="0" i="0" u="none" strike="noStrike" cap="none" normalizeH="0" baseline="0" smtClean="0">
                          <a:ln>
                            <a:noFill/>
                          </a:ln>
                          <a:solidFill>
                            <a:srgbClr val="000090"/>
                          </a:solidFill>
                          <a:effectLst/>
                          <a:latin typeface="Arial" charset="0"/>
                        </a:rPr>
                        <a:t>Δ</a:t>
                      </a:r>
                      <a:r>
                        <a:rPr kumimoji="0" lang="es-MX" sz="1300" b="0" i="0" u="none" strike="noStrike" cap="none" normalizeH="0" baseline="0" smtClean="0">
                          <a:ln>
                            <a:noFill/>
                          </a:ln>
                          <a:solidFill>
                            <a:srgbClr val="000090"/>
                          </a:solidFill>
                          <a:effectLst/>
                          <a:latin typeface="Arial" charset="0"/>
                        </a:rPr>
                        <a:t>V</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N1 + N4</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N2 + N3</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EAST </a:t>
                      </a:r>
                      <a:r>
                        <a:rPr kumimoji="0" lang="el-GR" sz="1300" b="0" i="0" u="none" strike="noStrike" cap="none" normalizeH="0" baseline="0" smtClean="0">
                          <a:ln>
                            <a:noFill/>
                          </a:ln>
                          <a:solidFill>
                            <a:srgbClr val="000090"/>
                          </a:solidFill>
                          <a:effectLst/>
                          <a:latin typeface="Arial" charset="0"/>
                        </a:rPr>
                        <a:t>Δ</a:t>
                      </a:r>
                      <a:r>
                        <a:rPr kumimoji="0" lang="es-MX" sz="1300" b="0" i="0" u="none" strike="noStrike" cap="none" normalizeH="0" baseline="0" smtClean="0">
                          <a:ln>
                            <a:noFill/>
                          </a:ln>
                          <a:solidFill>
                            <a:srgbClr val="000090"/>
                          </a:solidFill>
                          <a:effectLst/>
                          <a:latin typeface="Arial" charset="0"/>
                        </a:rPr>
                        <a:t>V</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W1 + W2</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W1 + (N1 + N3): W2 (N2+N4)</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WEST </a:t>
                      </a:r>
                      <a:r>
                        <a:rPr kumimoji="0" lang="el-GR" sz="1300" b="0" i="0" u="none" strike="noStrike" cap="none" normalizeH="0" baseline="0" smtClean="0">
                          <a:ln>
                            <a:noFill/>
                          </a:ln>
                          <a:solidFill>
                            <a:srgbClr val="000090"/>
                          </a:solidFill>
                          <a:effectLst/>
                          <a:latin typeface="Arial" charset="0"/>
                        </a:rPr>
                        <a:t>Δ</a:t>
                      </a:r>
                      <a:r>
                        <a:rPr kumimoji="0" lang="es-MX" sz="1300" b="0" i="0" u="none" strike="noStrike" cap="none" normalizeH="0" baseline="0" smtClean="0">
                          <a:ln>
                            <a:noFill/>
                          </a:ln>
                          <a:solidFill>
                            <a:srgbClr val="000090"/>
                          </a:solidFill>
                          <a:effectLst/>
                          <a:latin typeface="Arial" charset="0"/>
                        </a:rPr>
                        <a:t>V</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E1 + E2</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E1 + (N2 + N4): E2 + (N1 + N3)</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700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SPINUP</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N2 ≠ N4</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N2: N4</a:t>
                      </a:r>
                    </a:p>
                  </a:txBody>
                  <a:tcPr marL="90000" marR="90000" marT="35993" marB="3599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Presurant</a:t>
            </a:r>
            <a:r>
              <a:rPr lang="es-MX" dirty="0" smtClean="0"/>
              <a:t> </a:t>
            </a:r>
            <a:r>
              <a:rPr lang="es-MX" dirty="0" err="1" smtClean="0"/>
              <a:t>Tank</a:t>
            </a:r>
            <a:r>
              <a:rPr lang="es-MX" dirty="0" smtClean="0"/>
              <a:t> and </a:t>
            </a:r>
            <a:r>
              <a:rPr lang="es-MX" dirty="0" err="1" smtClean="0"/>
              <a:t>Characteristics</a:t>
            </a:r>
            <a:endParaRPr lang="es-MX" dirty="0" smtClean="0"/>
          </a:p>
        </p:txBody>
      </p:sp>
      <p:graphicFrame>
        <p:nvGraphicFramePr>
          <p:cNvPr id="4" name="3 Marcador de contenido"/>
          <p:cNvGraphicFramePr>
            <a:graphicFrameLocks noGrp="1"/>
          </p:cNvGraphicFramePr>
          <p:nvPr/>
        </p:nvGraphicFramePr>
        <p:xfrm>
          <a:off x="4929188" y="1785938"/>
          <a:ext cx="3929062" cy="3763962"/>
        </p:xfrm>
        <a:graphic>
          <a:graphicData uri="http://schemas.openxmlformats.org/drawingml/2006/table">
            <a:tbl>
              <a:tblPr/>
              <a:tblGrid>
                <a:gridCol w="1838325"/>
                <a:gridCol w="2090737"/>
              </a:tblGrid>
              <a:tr h="289536">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s-MX" sz="1300" b="0" i="0" u="none" strike="noStrike" cap="none" normalizeH="0" baseline="0" smtClean="0">
                          <a:ln>
                            <a:noFill/>
                          </a:ln>
                          <a:solidFill>
                            <a:srgbClr val="000090"/>
                          </a:solidFill>
                          <a:effectLst/>
                          <a:latin typeface="Arial" charset="0"/>
                        </a:rPr>
                        <a:t>Manufacturer:</a:t>
                      </a:r>
                    </a:p>
                  </a:txBody>
                  <a:tcPr marT="45716" marB="45716" horzOverflow="overflow">
                    <a:lnL w="9525" cap="flat" cmpd="sng" algn="ctr">
                      <a:solidFill>
                        <a:srgbClr val="1D1D5D"/>
                      </a:solidFill>
                      <a:prstDash val="solid"/>
                      <a:round/>
                      <a:headEnd type="none" w="med" len="med"/>
                      <a:tailEnd type="none" w="med" len="med"/>
                    </a:lnL>
                    <a:lnR>
                      <a:noFill/>
                    </a:lnR>
                    <a:lnT w="9525" cap="flat" cmpd="sng" algn="ctr">
                      <a:solidFill>
                        <a:srgbClr val="1D1D5D"/>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Structural composites ind</a:t>
                      </a:r>
                    </a:p>
                  </a:txBody>
                  <a:tcPr marT="45716" marB="45716" horzOverflow="overflow">
                    <a:lnL>
                      <a:noFill/>
                    </a:lnL>
                    <a:lnR w="9525" cap="flat" cmpd="sng" algn="ctr">
                      <a:solidFill>
                        <a:srgbClr val="1D1D5D"/>
                      </a:solidFill>
                      <a:prstDash val="solid"/>
                      <a:round/>
                      <a:headEnd type="none" w="med" len="med"/>
                      <a:tailEnd type="none" w="med" len="med"/>
                    </a:lnR>
                    <a:lnT w="9525" cap="flat" cmpd="sng" algn="ctr">
                      <a:solidFill>
                        <a:srgbClr val="1D1D5D"/>
                      </a:solidFill>
                      <a:prstDash val="solid"/>
                      <a:round/>
                      <a:headEnd type="none" w="med" len="med"/>
                      <a:tailEnd type="none" w="med" len="med"/>
                    </a:lnT>
                    <a:lnB>
                      <a:noFill/>
                    </a:lnB>
                    <a:lnTlToBr>
                      <a:noFill/>
                    </a:lnTlToBr>
                    <a:lnBlToTr>
                      <a:noFill/>
                    </a:lnBlToTr>
                    <a:noFill/>
                  </a:tcPr>
                </a:tc>
              </a:tr>
              <a:tr h="289536">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s-MX" sz="1300" b="0" i="0" u="none" strike="noStrike" cap="none" normalizeH="0" baseline="0" smtClean="0">
                          <a:ln>
                            <a:noFill/>
                          </a:ln>
                          <a:solidFill>
                            <a:srgbClr val="000090"/>
                          </a:solidFill>
                          <a:effectLst/>
                          <a:latin typeface="Arial" charset="0"/>
                        </a:rPr>
                        <a:t>Safety Factor:</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1.5 to 1</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s-MX" sz="1300" b="0" i="0" u="none" strike="noStrike" cap="none" normalizeH="0" baseline="0" smtClean="0">
                          <a:ln>
                            <a:noFill/>
                          </a:ln>
                          <a:solidFill>
                            <a:srgbClr val="000090"/>
                          </a:solidFill>
                          <a:effectLst/>
                          <a:latin typeface="Arial" charset="0"/>
                        </a:rPr>
                        <a:t>Pressure range.</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MPa</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Operating</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28.95 (4200psi)</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Proof</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36.19 (5250psi)</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Burst</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43.43 (6300psi)</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s-MX" sz="1300" b="0" i="0" u="none" strike="noStrike" cap="none" normalizeH="0" baseline="0" smtClean="0">
                          <a:ln>
                            <a:noFill/>
                          </a:ln>
                          <a:solidFill>
                            <a:srgbClr val="000090"/>
                          </a:solidFill>
                          <a:effectLst/>
                          <a:latin typeface="Arial" charset="0"/>
                        </a:rPr>
                        <a:t>Temperature range</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-65 to 60°C</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(-85 to 140°F)</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s-MX" sz="1300" b="0" i="0" u="none" strike="noStrike" cap="none" normalizeH="0" baseline="0" smtClean="0">
                          <a:ln>
                            <a:noFill/>
                          </a:ln>
                          <a:solidFill>
                            <a:srgbClr val="000090"/>
                          </a:solidFill>
                          <a:effectLst/>
                          <a:latin typeface="Arial" charset="0"/>
                        </a:rPr>
                        <a:t>Volume</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43.42 liter (2650 in)</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s-MX" sz="1300" b="0" i="0" u="none" strike="noStrike" cap="none" normalizeH="0" baseline="0" smtClean="0">
                          <a:ln>
                            <a:noFill/>
                          </a:ln>
                          <a:solidFill>
                            <a:srgbClr val="000090"/>
                          </a:solidFill>
                          <a:effectLst/>
                          <a:latin typeface="Arial" charset="0"/>
                        </a:rPr>
                        <a:t>Weight</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7.44kg (16.40 lb)</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s-MX" sz="1300" b="0" i="0" u="none" strike="noStrike" cap="none" normalizeH="0" baseline="0" smtClean="0">
                          <a:ln>
                            <a:noFill/>
                          </a:ln>
                          <a:solidFill>
                            <a:srgbClr val="000090"/>
                          </a:solidFill>
                          <a:effectLst/>
                          <a:latin typeface="Arial" charset="0"/>
                        </a:rPr>
                        <a:t>Material</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Liner</a:t>
                      </a:r>
                    </a:p>
                  </a:txBody>
                  <a:tcPr marT="45716" marB="45716"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6061 aluminum</a:t>
                      </a:r>
                    </a:p>
                  </a:txBody>
                  <a:tcPr marT="45716" marB="45716"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5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Overwraps </a:t>
                      </a:r>
                    </a:p>
                  </a:txBody>
                  <a:tcPr marT="45716" marB="45716" horzOverflow="overflow">
                    <a:lnL w="9525" cap="flat" cmpd="sng" algn="ctr">
                      <a:solidFill>
                        <a:srgbClr val="1D1D5D"/>
                      </a:solidFill>
                      <a:prstDash val="solid"/>
                      <a:round/>
                      <a:headEnd type="none" w="med" len="med"/>
                      <a:tailEnd type="none" w="med" len="med"/>
                    </a:lnL>
                    <a:lnR>
                      <a:noFill/>
                    </a:lnR>
                    <a:lnT>
                      <a:noFill/>
                    </a:lnT>
                    <a:lnB w="9525" cap="flat" cmpd="sng" algn="ctr">
                      <a:solidFill>
                        <a:srgbClr val="1D1D5D"/>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Graphite/Carbon</a:t>
                      </a:r>
                    </a:p>
                  </a:txBody>
                  <a:tcPr marT="45716" marB="45716" horzOverflow="overflow">
                    <a:lnL>
                      <a:noFill/>
                    </a:lnL>
                    <a:lnR w="9525" cap="flat" cmpd="sng" algn="ctr">
                      <a:solidFill>
                        <a:srgbClr val="1D1D5D"/>
                      </a:solidFill>
                      <a:prstDash val="solid"/>
                      <a:round/>
                      <a:headEnd type="none" w="med" len="med"/>
                      <a:tailEnd type="none" w="med" len="med"/>
                    </a:lnR>
                    <a:lnT>
                      <a:noFill/>
                    </a:lnT>
                    <a:lnB w="9525" cap="flat" cmpd="sng" algn="ctr">
                      <a:solidFill>
                        <a:srgbClr val="1D1D5D"/>
                      </a:solidFill>
                      <a:prstDash val="solid"/>
                      <a:round/>
                      <a:headEnd type="none" w="med" len="med"/>
                      <a:tailEnd type="none" w="med" len="med"/>
                    </a:lnB>
                    <a:lnTlToBr>
                      <a:noFill/>
                    </a:lnTlToBr>
                    <a:lnBlToTr>
                      <a:noFill/>
                    </a:lnBlToTr>
                    <a:noFill/>
                  </a:tcPr>
                </a:tc>
              </a:tr>
            </a:tbl>
          </a:graphicData>
        </a:graphic>
      </p:graphicFrame>
      <p:grpSp>
        <p:nvGrpSpPr>
          <p:cNvPr id="173090" name="32 Grupo"/>
          <p:cNvGrpSpPr>
            <a:grpSpLocks/>
          </p:cNvGrpSpPr>
          <p:nvPr/>
        </p:nvGrpSpPr>
        <p:grpSpPr bwMode="auto">
          <a:xfrm>
            <a:off x="155575" y="2273300"/>
            <a:ext cx="4527550" cy="2870200"/>
            <a:chOff x="156291" y="2272553"/>
            <a:chExt cx="4527488" cy="2870958"/>
          </a:xfrm>
        </p:grpSpPr>
        <p:sp>
          <p:nvSpPr>
            <p:cNvPr id="3" name="2 Terminador"/>
            <p:cNvSpPr/>
            <p:nvPr/>
          </p:nvSpPr>
          <p:spPr bwMode="auto">
            <a:xfrm>
              <a:off x="572210" y="2285256"/>
              <a:ext cx="3357517" cy="1857866"/>
            </a:xfrm>
            <a:prstGeom prst="flowChartTerminato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6" name="5 Conector recto"/>
            <p:cNvCxnSpPr>
              <a:stCxn id="3" idx="1"/>
              <a:endCxn id="3" idx="3"/>
            </p:cNvCxnSpPr>
            <p:nvPr/>
          </p:nvCxnSpPr>
          <p:spPr bwMode="auto">
            <a:xfrm rot="10800000" flipH="1">
              <a:off x="572210" y="3214190"/>
              <a:ext cx="3357517" cy="1587"/>
            </a:xfrm>
            <a:prstGeom prst="line">
              <a:avLst/>
            </a:prstGeom>
            <a:ln w="25400">
              <a:solidFill>
                <a:schemeClr val="bg2"/>
              </a:solidFill>
              <a:prstDash val="lgDashDot"/>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 name="7 Conector recto"/>
            <p:cNvCxnSpPr/>
            <p:nvPr/>
          </p:nvCxnSpPr>
          <p:spPr bwMode="auto">
            <a:xfrm rot="5400000">
              <a:off x="142539" y="3214984"/>
              <a:ext cx="1857866" cy="1588"/>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 name="9 Conector recto"/>
            <p:cNvCxnSpPr/>
            <p:nvPr/>
          </p:nvCxnSpPr>
          <p:spPr bwMode="auto">
            <a:xfrm rot="5400000">
              <a:off x="2499945" y="3214984"/>
              <a:ext cx="1857866" cy="1587"/>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1" name="10 Trapecio"/>
            <p:cNvSpPr/>
            <p:nvPr/>
          </p:nvSpPr>
          <p:spPr bwMode="auto">
            <a:xfrm rot="16200000">
              <a:off x="373755" y="3076076"/>
              <a:ext cx="144501" cy="252409"/>
            </a:xfrm>
            <a:prstGeom prst="trapezoid">
              <a:avLst>
                <a:gd name="adj" fmla="val 9314"/>
              </a:avLst>
            </a:prstGeom>
            <a:blipFill>
              <a:blip r:embed="rId2" cstate="print"/>
              <a:tile tx="0" ty="0" sx="100000" sy="100000" flip="none" algn="tl"/>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13" name="12 Conector recto"/>
            <p:cNvCxnSpPr/>
            <p:nvPr/>
          </p:nvCxnSpPr>
          <p:spPr bwMode="auto">
            <a:xfrm rot="10800000" flipV="1">
              <a:off x="156291" y="3201486"/>
              <a:ext cx="176211" cy="0"/>
            </a:xfrm>
            <a:prstGeom prst="line">
              <a:avLst/>
            </a:prstGeom>
            <a:ln w="381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 name="13 Forma libre"/>
            <p:cNvSpPr/>
            <p:nvPr/>
          </p:nvSpPr>
          <p:spPr bwMode="auto">
            <a:xfrm>
              <a:off x="1424687" y="2272553"/>
              <a:ext cx="431794" cy="142913"/>
            </a:xfrm>
            <a:custGeom>
              <a:avLst/>
              <a:gdLst>
                <a:gd name="connsiteX0" fmla="*/ 0 w 430306"/>
                <a:gd name="connsiteY0" fmla="*/ 26894 h 228600"/>
                <a:gd name="connsiteX1" fmla="*/ 53788 w 430306"/>
                <a:gd name="connsiteY1" fmla="*/ 147918 h 228600"/>
                <a:gd name="connsiteX2" fmla="*/ 67236 w 430306"/>
                <a:gd name="connsiteY2" fmla="*/ 188259 h 228600"/>
                <a:gd name="connsiteX3" fmla="*/ 80683 w 430306"/>
                <a:gd name="connsiteY3" fmla="*/ 228600 h 228600"/>
                <a:gd name="connsiteX4" fmla="*/ 121024 w 430306"/>
                <a:gd name="connsiteY4" fmla="*/ 188259 h 228600"/>
                <a:gd name="connsiteX5" fmla="*/ 147918 w 430306"/>
                <a:gd name="connsiteY5" fmla="*/ 147918 h 228600"/>
                <a:gd name="connsiteX6" fmla="*/ 174812 w 430306"/>
                <a:gd name="connsiteY6" fmla="*/ 201706 h 228600"/>
                <a:gd name="connsiteX7" fmla="*/ 215153 w 430306"/>
                <a:gd name="connsiteY7" fmla="*/ 215153 h 228600"/>
                <a:gd name="connsiteX8" fmla="*/ 282388 w 430306"/>
                <a:gd name="connsiteY8" fmla="*/ 147918 h 228600"/>
                <a:gd name="connsiteX9" fmla="*/ 309283 w 430306"/>
                <a:gd name="connsiteY9" fmla="*/ 174812 h 228600"/>
                <a:gd name="connsiteX10" fmla="*/ 336177 w 430306"/>
                <a:gd name="connsiteY10" fmla="*/ 215153 h 228600"/>
                <a:gd name="connsiteX11" fmla="*/ 349624 w 430306"/>
                <a:gd name="connsiteY11" fmla="*/ 134471 h 228600"/>
                <a:gd name="connsiteX12" fmla="*/ 430306 w 430306"/>
                <a:gd name="connsiteY12" fmla="*/ 121024 h 228600"/>
                <a:gd name="connsiteX13" fmla="*/ 363071 w 430306"/>
                <a:gd name="connsiteY13" fmla="*/ 67235 h 228600"/>
                <a:gd name="connsiteX14" fmla="*/ 282388 w 430306"/>
                <a:gd name="connsiteY14" fmla="*/ 40341 h 228600"/>
                <a:gd name="connsiteX15" fmla="*/ 268941 w 430306"/>
                <a:gd name="connsiteY1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0306" h="228600">
                  <a:moveTo>
                    <a:pt x="0" y="26894"/>
                  </a:moveTo>
                  <a:cubicBezTo>
                    <a:pt x="42620" y="90824"/>
                    <a:pt x="21782" y="51900"/>
                    <a:pt x="53788" y="147918"/>
                  </a:cubicBezTo>
                  <a:lnTo>
                    <a:pt x="67236" y="188259"/>
                  </a:lnTo>
                  <a:lnTo>
                    <a:pt x="80683" y="228600"/>
                  </a:lnTo>
                  <a:cubicBezTo>
                    <a:pt x="94130" y="215153"/>
                    <a:pt x="108850" y="202868"/>
                    <a:pt x="121024" y="188259"/>
                  </a:cubicBezTo>
                  <a:cubicBezTo>
                    <a:pt x="131370" y="175844"/>
                    <a:pt x="132239" y="143998"/>
                    <a:pt x="147918" y="147918"/>
                  </a:cubicBezTo>
                  <a:cubicBezTo>
                    <a:pt x="167365" y="152780"/>
                    <a:pt x="160638" y="187532"/>
                    <a:pt x="174812" y="201706"/>
                  </a:cubicBezTo>
                  <a:cubicBezTo>
                    <a:pt x="184835" y="211729"/>
                    <a:pt x="201706" y="210671"/>
                    <a:pt x="215153" y="215153"/>
                  </a:cubicBezTo>
                  <a:cubicBezTo>
                    <a:pt x="246529" y="121024"/>
                    <a:pt x="215153" y="125506"/>
                    <a:pt x="282388" y="147918"/>
                  </a:cubicBezTo>
                  <a:cubicBezTo>
                    <a:pt x="291353" y="156883"/>
                    <a:pt x="301363" y="164912"/>
                    <a:pt x="309283" y="174812"/>
                  </a:cubicBezTo>
                  <a:cubicBezTo>
                    <a:pt x="319379" y="187432"/>
                    <a:pt x="324749" y="226581"/>
                    <a:pt x="336177" y="215153"/>
                  </a:cubicBezTo>
                  <a:cubicBezTo>
                    <a:pt x="355456" y="195874"/>
                    <a:pt x="330345" y="153750"/>
                    <a:pt x="349624" y="134471"/>
                  </a:cubicBezTo>
                  <a:cubicBezTo>
                    <a:pt x="368903" y="115192"/>
                    <a:pt x="403412" y="125506"/>
                    <a:pt x="430306" y="121024"/>
                  </a:cubicBezTo>
                  <a:cubicBezTo>
                    <a:pt x="407952" y="98670"/>
                    <a:pt x="393606" y="80806"/>
                    <a:pt x="363071" y="67235"/>
                  </a:cubicBezTo>
                  <a:cubicBezTo>
                    <a:pt x="337165" y="55721"/>
                    <a:pt x="282388" y="40341"/>
                    <a:pt x="282388" y="40341"/>
                  </a:cubicBezTo>
                  <a:lnTo>
                    <a:pt x="268941" y="0"/>
                  </a:lnTo>
                </a:path>
              </a:pathLst>
            </a:cu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8" name="17 Forma libre"/>
            <p:cNvSpPr/>
            <p:nvPr/>
          </p:nvSpPr>
          <p:spPr bwMode="auto">
            <a:xfrm>
              <a:off x="3796379" y="3045870"/>
              <a:ext cx="130173" cy="355694"/>
            </a:xfrm>
            <a:custGeom>
              <a:avLst/>
              <a:gdLst>
                <a:gd name="connsiteX0" fmla="*/ 89646 w 129987"/>
                <a:gd name="connsiteY0" fmla="*/ 19787 h 355963"/>
                <a:gd name="connsiteX1" fmla="*/ 49305 w 129987"/>
                <a:gd name="connsiteY1" fmla="*/ 6339 h 355963"/>
                <a:gd name="connsiteX2" fmla="*/ 35858 w 129987"/>
                <a:gd name="connsiteY2" fmla="*/ 46681 h 355963"/>
                <a:gd name="connsiteX3" fmla="*/ 22411 w 129987"/>
                <a:gd name="connsiteY3" fmla="*/ 100469 h 355963"/>
                <a:gd name="connsiteX4" fmla="*/ 35858 w 129987"/>
                <a:gd name="connsiteY4" fmla="*/ 221492 h 355963"/>
                <a:gd name="connsiteX5" fmla="*/ 35858 w 129987"/>
                <a:gd name="connsiteY5" fmla="*/ 329069 h 355963"/>
                <a:gd name="connsiteX6" fmla="*/ 76199 w 129987"/>
                <a:gd name="connsiteY6" fmla="*/ 355963 h 355963"/>
                <a:gd name="connsiteX7" fmla="*/ 103093 w 129987"/>
                <a:gd name="connsiteY7" fmla="*/ 315622 h 355963"/>
                <a:gd name="connsiteX8" fmla="*/ 116540 w 129987"/>
                <a:gd name="connsiteY8" fmla="*/ 221492 h 355963"/>
                <a:gd name="connsiteX9" fmla="*/ 129987 w 129987"/>
                <a:gd name="connsiteY9" fmla="*/ 181151 h 355963"/>
                <a:gd name="connsiteX10" fmla="*/ 116540 w 129987"/>
                <a:gd name="connsiteY10" fmla="*/ 140810 h 355963"/>
                <a:gd name="connsiteX11" fmla="*/ 89646 w 129987"/>
                <a:gd name="connsiteY11" fmla="*/ 100469 h 355963"/>
                <a:gd name="connsiteX12" fmla="*/ 89646 w 129987"/>
                <a:gd name="connsiteY12" fmla="*/ 19787 h 35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87" h="355963">
                  <a:moveTo>
                    <a:pt x="89646" y="19787"/>
                  </a:moveTo>
                  <a:cubicBezTo>
                    <a:pt x="82923" y="4099"/>
                    <a:pt x="61983" y="0"/>
                    <a:pt x="49305" y="6339"/>
                  </a:cubicBezTo>
                  <a:cubicBezTo>
                    <a:pt x="36627" y="12678"/>
                    <a:pt x="39752" y="33052"/>
                    <a:pt x="35858" y="46681"/>
                  </a:cubicBezTo>
                  <a:cubicBezTo>
                    <a:pt x="30781" y="64451"/>
                    <a:pt x="26893" y="82540"/>
                    <a:pt x="22411" y="100469"/>
                  </a:cubicBezTo>
                  <a:cubicBezTo>
                    <a:pt x="26893" y="140810"/>
                    <a:pt x="35858" y="180903"/>
                    <a:pt x="35858" y="221492"/>
                  </a:cubicBezTo>
                  <a:cubicBezTo>
                    <a:pt x="35858" y="275280"/>
                    <a:pt x="0" y="275281"/>
                    <a:pt x="35858" y="329069"/>
                  </a:cubicBezTo>
                  <a:cubicBezTo>
                    <a:pt x="44823" y="342516"/>
                    <a:pt x="62752" y="346998"/>
                    <a:pt x="76199" y="355963"/>
                  </a:cubicBezTo>
                  <a:cubicBezTo>
                    <a:pt x="85164" y="342516"/>
                    <a:pt x="98449" y="331102"/>
                    <a:pt x="103093" y="315622"/>
                  </a:cubicBezTo>
                  <a:cubicBezTo>
                    <a:pt x="112200" y="285263"/>
                    <a:pt x="110324" y="252572"/>
                    <a:pt x="116540" y="221492"/>
                  </a:cubicBezTo>
                  <a:cubicBezTo>
                    <a:pt x="119320" y="207593"/>
                    <a:pt x="125505" y="194598"/>
                    <a:pt x="129987" y="181151"/>
                  </a:cubicBezTo>
                  <a:cubicBezTo>
                    <a:pt x="125505" y="167704"/>
                    <a:pt x="122879" y="153488"/>
                    <a:pt x="116540" y="140810"/>
                  </a:cubicBezTo>
                  <a:cubicBezTo>
                    <a:pt x="109312" y="126355"/>
                    <a:pt x="93566" y="116148"/>
                    <a:pt x="89646" y="100469"/>
                  </a:cubicBezTo>
                  <a:cubicBezTo>
                    <a:pt x="84210" y="78726"/>
                    <a:pt x="96370" y="35475"/>
                    <a:pt x="89646" y="19787"/>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950" b="0"/>
            </a:p>
          </p:txBody>
        </p:sp>
        <p:cxnSp>
          <p:nvCxnSpPr>
            <p:cNvPr id="20" name="19 Conector recto"/>
            <p:cNvCxnSpPr>
              <a:stCxn id="11" idx="1"/>
            </p:cNvCxnSpPr>
            <p:nvPr/>
          </p:nvCxnSpPr>
          <p:spPr bwMode="auto">
            <a:xfrm rot="5400000">
              <a:off x="-493249" y="4205051"/>
              <a:ext cx="1876921" cy="0"/>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 name="21 Conector recto"/>
            <p:cNvCxnSpPr>
              <a:stCxn id="3" idx="3"/>
            </p:cNvCxnSpPr>
            <p:nvPr/>
          </p:nvCxnSpPr>
          <p:spPr bwMode="auto">
            <a:xfrm>
              <a:off x="3929727" y="3214190"/>
              <a:ext cx="1587" cy="1786409"/>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4" name="23 Conector recto"/>
            <p:cNvCxnSpPr/>
            <p:nvPr/>
          </p:nvCxnSpPr>
          <p:spPr bwMode="auto">
            <a:xfrm>
              <a:off x="3429671" y="2285256"/>
              <a:ext cx="1000111"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6" name="25 Conector recto"/>
            <p:cNvCxnSpPr/>
            <p:nvPr/>
          </p:nvCxnSpPr>
          <p:spPr bwMode="auto">
            <a:xfrm>
              <a:off x="3429671" y="4143122"/>
              <a:ext cx="1071548" cy="1588"/>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8" name="27 Conector recto de flecha"/>
            <p:cNvCxnSpPr/>
            <p:nvPr/>
          </p:nvCxnSpPr>
          <p:spPr bwMode="auto">
            <a:xfrm>
              <a:off x="429337" y="4786230"/>
              <a:ext cx="3500390" cy="1587"/>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cxnSp>
          <p:nvCxnSpPr>
            <p:cNvPr id="30" name="29 Conector recto de flecha"/>
            <p:cNvCxnSpPr/>
            <p:nvPr/>
          </p:nvCxnSpPr>
          <p:spPr bwMode="auto">
            <a:xfrm rot="16200000" flipH="1">
              <a:off x="3357976" y="3214190"/>
              <a:ext cx="1857866" cy="0"/>
            </a:xfrm>
            <a:prstGeom prst="straightConnector1">
              <a:avLst/>
            </a:prstGeom>
            <a:ln w="25400">
              <a:solidFill>
                <a:srgbClr val="000000"/>
              </a:solidFill>
              <a:headEnd type="stealth" w="med" len="lg"/>
              <a:tailEnd type="stealth" w="med" len="lg"/>
            </a:ln>
          </p:spPr>
          <p:style>
            <a:lnRef idx="1">
              <a:schemeClr val="accent6"/>
            </a:lnRef>
            <a:fillRef idx="0">
              <a:schemeClr val="accent6"/>
            </a:fillRef>
            <a:effectRef idx="0">
              <a:schemeClr val="accent6"/>
            </a:effectRef>
            <a:fontRef idx="minor">
              <a:schemeClr val="tx1"/>
            </a:fontRef>
          </p:style>
        </p:cxnSp>
        <p:sp>
          <p:nvSpPr>
            <p:cNvPr id="173105" name="30 CuadroTexto"/>
            <p:cNvSpPr txBox="1">
              <a:spLocks noChangeArrowheads="1"/>
            </p:cNvSpPr>
            <p:nvPr/>
          </p:nvSpPr>
          <p:spPr bwMode="auto">
            <a:xfrm>
              <a:off x="1928794" y="4598902"/>
              <a:ext cx="785818"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633 mm</a:t>
              </a:r>
            </a:p>
            <a:p>
              <a:pPr algn="ctr" eaLnBrk="1" hangingPunct="1"/>
              <a:r>
                <a:rPr lang="es-MX" sz="1200" b="0">
                  <a:solidFill>
                    <a:srgbClr val="000000"/>
                  </a:solidFill>
                </a:rPr>
                <a:t>(25.04 in)</a:t>
              </a:r>
            </a:p>
          </p:txBody>
        </p:sp>
        <p:sp>
          <p:nvSpPr>
            <p:cNvPr id="173106" name="31 CuadroTexto"/>
            <p:cNvSpPr txBox="1">
              <a:spLocks noChangeArrowheads="1"/>
            </p:cNvSpPr>
            <p:nvPr/>
          </p:nvSpPr>
          <p:spPr bwMode="auto">
            <a:xfrm>
              <a:off x="3897961" y="2554094"/>
              <a:ext cx="785818"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318 mm</a:t>
              </a:r>
            </a:p>
            <a:p>
              <a:pPr algn="ctr" eaLnBrk="1" hangingPunct="1"/>
              <a:r>
                <a:rPr lang="es-MX" sz="1200" b="0">
                  <a:solidFill>
                    <a:srgbClr val="000000"/>
                  </a:solidFill>
                </a:rPr>
                <a:t>(12.54 in)</a:t>
              </a:r>
            </a:p>
          </p:txBody>
        </p:sp>
      </p:gr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Atlantic</a:t>
            </a:r>
            <a:r>
              <a:rPr lang="es-MX" dirty="0" smtClean="0"/>
              <a:t> </a:t>
            </a:r>
            <a:r>
              <a:rPr lang="es-MX" dirty="0" err="1" smtClean="0"/>
              <a:t>Research</a:t>
            </a:r>
            <a:r>
              <a:rPr lang="es-MX" dirty="0" smtClean="0"/>
              <a:t> </a:t>
            </a:r>
            <a:r>
              <a:rPr lang="es-MX" dirty="0" err="1" smtClean="0"/>
              <a:t>Corporation</a:t>
            </a:r>
            <a:r>
              <a:rPr lang="es-MX" dirty="0" smtClean="0"/>
              <a:t/>
            </a:r>
            <a:br>
              <a:rPr lang="es-MX" dirty="0" smtClean="0"/>
            </a:br>
            <a:r>
              <a:rPr lang="es-MX" dirty="0" smtClean="0"/>
              <a:t>22 N </a:t>
            </a:r>
            <a:r>
              <a:rPr lang="es-MX" dirty="0" err="1" smtClean="0"/>
              <a:t>Thruster</a:t>
            </a:r>
            <a:endParaRPr lang="es-MX" dirty="0" smtClean="0"/>
          </a:p>
        </p:txBody>
      </p:sp>
      <p:pic>
        <p:nvPicPr>
          <p:cNvPr id="174083" name="3 Imagen" descr="Atlantic1.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1857375"/>
            <a:ext cx="8929687"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03350" y="188913"/>
            <a:ext cx="6985000" cy="865187"/>
          </a:xfrm>
        </p:spPr>
        <p:txBody>
          <a:bodyPr/>
          <a:lstStyle/>
          <a:p>
            <a:pPr eaLnBrk="1" hangingPunct="1">
              <a:defRPr/>
            </a:pPr>
            <a:r>
              <a:rPr lang="es-MX" dirty="0" err="1" smtClean="0"/>
              <a:t>Atlantic</a:t>
            </a:r>
            <a:r>
              <a:rPr lang="es-MX" dirty="0" smtClean="0"/>
              <a:t> </a:t>
            </a:r>
            <a:r>
              <a:rPr lang="es-MX" dirty="0" err="1" smtClean="0"/>
              <a:t>Research</a:t>
            </a:r>
            <a:r>
              <a:rPr lang="es-MX" dirty="0" smtClean="0"/>
              <a:t> </a:t>
            </a:r>
            <a:r>
              <a:rPr lang="es-MX" dirty="0" err="1" smtClean="0"/>
              <a:t>Corporation</a:t>
            </a:r>
            <a:r>
              <a:rPr lang="es-MX" dirty="0" smtClean="0"/>
              <a:t/>
            </a:r>
            <a:br>
              <a:rPr lang="es-MX" dirty="0" smtClean="0"/>
            </a:br>
            <a:r>
              <a:rPr lang="es-MX" dirty="0" smtClean="0"/>
              <a:t>22 N </a:t>
            </a:r>
            <a:r>
              <a:rPr lang="es-MX" dirty="0" err="1" smtClean="0"/>
              <a:t>Thruster</a:t>
            </a:r>
            <a:r>
              <a:rPr lang="es-MX" dirty="0" smtClean="0"/>
              <a:t> (Cont.)</a:t>
            </a:r>
          </a:p>
        </p:txBody>
      </p:sp>
      <p:graphicFrame>
        <p:nvGraphicFramePr>
          <p:cNvPr id="3" name="3 Marcador de contenido"/>
          <p:cNvGraphicFramePr>
            <a:graphicFrameLocks noGrp="1"/>
          </p:cNvGraphicFramePr>
          <p:nvPr/>
        </p:nvGraphicFramePr>
        <p:xfrm>
          <a:off x="3419475" y="4365625"/>
          <a:ext cx="3929063" cy="2225675"/>
        </p:xfrm>
        <a:graphic>
          <a:graphicData uri="http://schemas.openxmlformats.org/drawingml/2006/table">
            <a:tbl>
              <a:tblPr/>
              <a:tblGrid>
                <a:gridCol w="1812925"/>
                <a:gridCol w="2116138"/>
              </a:tblGrid>
              <a:tr h="4878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err="1" smtClean="0">
                          <a:ln>
                            <a:noFill/>
                          </a:ln>
                          <a:solidFill>
                            <a:srgbClr val="000090"/>
                          </a:solidFill>
                          <a:effectLst/>
                          <a:latin typeface="Arial" charset="0"/>
                        </a:rPr>
                        <a:t>Propellants</a:t>
                      </a:r>
                      <a:endParaRPr kumimoji="0" lang="es-MX" sz="1300" b="0" i="0" u="none" strike="noStrike" cap="none" normalizeH="0" baseline="0" dirty="0" smtClean="0">
                        <a:ln>
                          <a:noFill/>
                        </a:ln>
                        <a:solidFill>
                          <a:srgbClr val="000090"/>
                        </a:solidFill>
                        <a:effectLst/>
                        <a:latin typeface="Arial" charset="0"/>
                      </a:endParaRPr>
                    </a:p>
                  </a:txBody>
                  <a:tcPr marT="45733" marB="45733" horzOverflow="overflow">
                    <a:lnL w="9525" cap="flat" cmpd="sng" algn="ctr">
                      <a:solidFill>
                        <a:srgbClr val="1D1D5D"/>
                      </a:solidFill>
                      <a:prstDash val="solid"/>
                      <a:round/>
                      <a:headEnd type="none" w="med" len="med"/>
                      <a:tailEnd type="none" w="med" len="med"/>
                    </a:lnL>
                    <a:lnR>
                      <a:noFill/>
                    </a:lnR>
                    <a:lnT w="9525" cap="flat" cmpd="sng" algn="ctr">
                      <a:solidFill>
                        <a:srgbClr val="1D1D5D"/>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Oxidizer – N204 (MON-3)</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Fuel – MMH</a:t>
                      </a:r>
                    </a:p>
                  </a:txBody>
                  <a:tcPr marT="45733" marB="45733" horzOverflow="overflow">
                    <a:lnL>
                      <a:noFill/>
                    </a:lnL>
                    <a:lnR w="9525" cap="flat" cmpd="sng" algn="ctr">
                      <a:solidFill>
                        <a:srgbClr val="1D1D5D"/>
                      </a:solidFill>
                      <a:prstDash val="solid"/>
                      <a:round/>
                      <a:headEnd type="none" w="med" len="med"/>
                      <a:tailEnd type="none" w="med" len="med"/>
                    </a:lnR>
                    <a:lnT w="9525" cap="flat" cmpd="sng" algn="ctr">
                      <a:solidFill>
                        <a:srgbClr val="1D1D5D"/>
                      </a:solidFill>
                      <a:prstDash val="solid"/>
                      <a:round/>
                      <a:headEnd type="none" w="med" len="med"/>
                      <a:tailEnd type="none" w="med" len="med"/>
                    </a:lnT>
                    <a:lnB>
                      <a:noFill/>
                    </a:lnB>
                    <a:lnTlToBr>
                      <a:noFill/>
                    </a:lnTlToBr>
                    <a:lnBlToTr>
                      <a:noFill/>
                    </a:lnBlToTr>
                    <a:noFill/>
                  </a:tcPr>
                </a:tc>
              </a:tr>
              <a:tr h="28964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Feed pressure</a:t>
                      </a:r>
                    </a:p>
                  </a:txBody>
                  <a:tcPr marT="45733" marB="45733"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1620 </a:t>
                      </a:r>
                      <a:r>
                        <a:rPr kumimoji="0" lang="es-MX" sz="1300" b="0" i="0" u="none" strike="noStrike" cap="none" normalizeH="0" baseline="0" dirty="0" err="1" smtClean="0">
                          <a:ln>
                            <a:noFill/>
                          </a:ln>
                          <a:solidFill>
                            <a:srgbClr val="000090"/>
                          </a:solidFill>
                          <a:effectLst/>
                          <a:latin typeface="Arial" charset="0"/>
                        </a:rPr>
                        <a:t>kPa</a:t>
                      </a:r>
                      <a:r>
                        <a:rPr kumimoji="0" lang="es-MX" sz="1300" b="0" i="0" u="none" strike="noStrike" cap="none" normalizeH="0" baseline="0" dirty="0" smtClean="0">
                          <a:ln>
                            <a:noFill/>
                          </a:ln>
                          <a:solidFill>
                            <a:srgbClr val="000090"/>
                          </a:solidFill>
                          <a:effectLst/>
                          <a:latin typeface="Arial" charset="0"/>
                        </a:rPr>
                        <a:t> (235 </a:t>
                      </a:r>
                      <a:r>
                        <a:rPr kumimoji="0" lang="es-MX" sz="1300" b="0" i="0" u="none" strike="noStrike" cap="none" normalizeH="0" baseline="0" dirty="0" err="1" smtClean="0">
                          <a:ln>
                            <a:noFill/>
                          </a:ln>
                          <a:solidFill>
                            <a:srgbClr val="000090"/>
                          </a:solidFill>
                          <a:effectLst/>
                          <a:latin typeface="Arial" charset="0"/>
                        </a:rPr>
                        <a:t>psid</a:t>
                      </a:r>
                      <a:r>
                        <a:rPr kumimoji="0" lang="es-MX" sz="1300" b="0" i="0" u="none" strike="noStrike" cap="none" normalizeH="0" baseline="0" dirty="0" smtClean="0">
                          <a:ln>
                            <a:noFill/>
                          </a:ln>
                          <a:solidFill>
                            <a:srgbClr val="000090"/>
                          </a:solidFill>
                          <a:effectLst/>
                          <a:latin typeface="Arial" charset="0"/>
                        </a:rPr>
                        <a:t>)</a:t>
                      </a:r>
                    </a:p>
                  </a:txBody>
                  <a:tcPr marT="45733" marB="45733"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64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Thrust</a:t>
                      </a:r>
                    </a:p>
                  </a:txBody>
                  <a:tcPr marT="45733" marB="45733"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22N (5.0 lbf)</a:t>
                      </a:r>
                    </a:p>
                  </a:txBody>
                  <a:tcPr marT="45733" marB="45733"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64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Chamber Pressure</a:t>
                      </a:r>
                    </a:p>
                  </a:txBody>
                  <a:tcPr marT="45733" marB="45733"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862 kPa (125 psid)</a:t>
                      </a:r>
                    </a:p>
                  </a:txBody>
                  <a:tcPr marT="45733" marB="45733"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64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Mixture Ratio</a:t>
                      </a:r>
                    </a:p>
                  </a:txBody>
                  <a:tcPr marT="45733" marB="45733"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1.65</a:t>
                      </a:r>
                    </a:p>
                  </a:txBody>
                  <a:tcPr marT="45733" marB="45733"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64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Area Ratio</a:t>
                      </a:r>
                    </a:p>
                  </a:txBody>
                  <a:tcPr marT="45733" marB="45733"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150:1, 300:1</a:t>
                      </a:r>
                    </a:p>
                  </a:txBody>
                  <a:tcPr marT="45733" marB="45733"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64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Specific Impulse</a:t>
                      </a:r>
                    </a:p>
                  </a:txBody>
                  <a:tcPr marT="45733" marB="45733" horzOverflow="overflow">
                    <a:lnL w="9525" cap="flat" cmpd="sng" algn="ctr">
                      <a:solidFill>
                        <a:srgbClr val="1D1D5D"/>
                      </a:solidFill>
                      <a:prstDash val="solid"/>
                      <a:round/>
                      <a:headEnd type="none" w="med" len="med"/>
                      <a:tailEnd type="none" w="med" len="med"/>
                    </a:lnL>
                    <a:lnR>
                      <a:noFill/>
                    </a:lnR>
                    <a:lnT>
                      <a:noFill/>
                    </a:lnT>
                    <a:lnB w="9525" cap="flat" cmpd="sng" algn="ctr">
                      <a:solidFill>
                        <a:srgbClr val="1D1D5D"/>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285 </a:t>
                      </a:r>
                      <a:r>
                        <a:rPr kumimoji="0" lang="es-MX" sz="1300" b="0" i="0" u="none" strike="noStrike" cap="none" normalizeH="0" baseline="0" dirty="0" err="1" smtClean="0">
                          <a:ln>
                            <a:noFill/>
                          </a:ln>
                          <a:solidFill>
                            <a:srgbClr val="000090"/>
                          </a:solidFill>
                          <a:effectLst/>
                          <a:latin typeface="Arial" charset="0"/>
                        </a:rPr>
                        <a:t>sec</a:t>
                      </a:r>
                      <a:r>
                        <a:rPr kumimoji="0" lang="es-MX" sz="1300" b="0" i="0" u="none" strike="noStrike" cap="none" normalizeH="0" baseline="0" dirty="0" smtClean="0">
                          <a:ln>
                            <a:noFill/>
                          </a:ln>
                          <a:solidFill>
                            <a:srgbClr val="000090"/>
                          </a:solidFill>
                          <a:effectLst/>
                          <a:latin typeface="Arial" charset="0"/>
                        </a:rPr>
                        <a:t>, 290</a:t>
                      </a:r>
                    </a:p>
                  </a:txBody>
                  <a:tcPr marT="45733" marB="45733" horzOverflow="overflow">
                    <a:lnL>
                      <a:noFill/>
                    </a:lnL>
                    <a:lnR w="9525" cap="flat" cmpd="sng" algn="ctr">
                      <a:solidFill>
                        <a:srgbClr val="1D1D5D"/>
                      </a:solidFill>
                      <a:prstDash val="solid"/>
                      <a:round/>
                      <a:headEnd type="none" w="med" len="med"/>
                      <a:tailEnd type="none" w="med" len="med"/>
                    </a:lnR>
                    <a:lnT>
                      <a:noFill/>
                    </a:lnT>
                    <a:lnB w="9525" cap="flat" cmpd="sng" algn="ctr">
                      <a:solidFill>
                        <a:srgbClr val="1D1D5D"/>
                      </a:solidFill>
                      <a:prstDash val="solid"/>
                      <a:round/>
                      <a:headEnd type="none" w="med" len="med"/>
                      <a:tailEnd type="none" w="med" len="med"/>
                    </a:lnB>
                    <a:lnTlToBr>
                      <a:noFill/>
                    </a:lnTlToBr>
                    <a:lnBlToTr>
                      <a:noFill/>
                    </a:lnBlToTr>
                    <a:noFill/>
                  </a:tcPr>
                </a:tc>
              </a:tr>
            </a:tbl>
          </a:graphicData>
        </a:graphic>
      </p:graphicFrame>
      <p:pic>
        <p:nvPicPr>
          <p:cNvPr id="175126" name="4 Imagen" descr="Atlantic2.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3163" y="1104900"/>
            <a:ext cx="714057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Marquardt</a:t>
            </a:r>
            <a:r>
              <a:rPr lang="es-MX" dirty="0" smtClean="0"/>
              <a:t> 490 N </a:t>
            </a:r>
            <a:r>
              <a:rPr lang="es-MX" dirty="0" err="1" smtClean="0"/>
              <a:t>Thruster</a:t>
            </a:r>
            <a:r>
              <a:rPr lang="es-MX" dirty="0" smtClean="0"/>
              <a:t> and</a:t>
            </a:r>
            <a:br>
              <a:rPr lang="es-MX" dirty="0" smtClean="0"/>
            </a:br>
            <a:r>
              <a:rPr lang="es-MX" dirty="0" smtClean="0"/>
              <a:t>Performance Data</a:t>
            </a:r>
          </a:p>
        </p:txBody>
      </p:sp>
      <p:graphicFrame>
        <p:nvGraphicFramePr>
          <p:cNvPr id="3" name="3 Marcador de contenido"/>
          <p:cNvGraphicFramePr>
            <a:graphicFrameLocks noGrp="1"/>
          </p:cNvGraphicFramePr>
          <p:nvPr/>
        </p:nvGraphicFramePr>
        <p:xfrm>
          <a:off x="2357438" y="5484813"/>
          <a:ext cx="4572000" cy="1158875"/>
        </p:xfrm>
        <a:graphic>
          <a:graphicData uri="http://schemas.openxmlformats.org/drawingml/2006/table">
            <a:tbl>
              <a:tblPr/>
              <a:tblGrid>
                <a:gridCol w="2109787"/>
                <a:gridCol w="2462213"/>
              </a:tblGrid>
              <a:tr h="2897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Thrust</a:t>
                      </a:r>
                    </a:p>
                  </a:txBody>
                  <a:tcPr marT="45745" marB="45745" horzOverflow="overflow">
                    <a:lnL w="9525" cap="flat" cmpd="sng" algn="ctr">
                      <a:solidFill>
                        <a:srgbClr val="1D1D5D"/>
                      </a:solidFill>
                      <a:prstDash val="solid"/>
                      <a:round/>
                      <a:headEnd type="none" w="med" len="med"/>
                      <a:tailEnd type="none" w="med" len="med"/>
                    </a:lnL>
                    <a:lnR>
                      <a:noFill/>
                    </a:lnR>
                    <a:lnT w="9525" cap="flat" cmpd="sng" algn="ctr">
                      <a:solidFill>
                        <a:srgbClr val="1D1D5D"/>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492 ±5 N (110.6 ±1.1 lbf)</a:t>
                      </a:r>
                    </a:p>
                  </a:txBody>
                  <a:tcPr marT="45745" marB="45745" horzOverflow="overflow">
                    <a:lnL>
                      <a:noFill/>
                    </a:lnL>
                    <a:lnR w="9525" cap="flat" cmpd="sng" algn="ctr">
                      <a:solidFill>
                        <a:srgbClr val="1D1D5D"/>
                      </a:solidFill>
                      <a:prstDash val="solid"/>
                      <a:round/>
                      <a:headEnd type="none" w="med" len="med"/>
                      <a:tailEnd type="none" w="med" len="med"/>
                    </a:lnR>
                    <a:lnT w="9525" cap="flat" cmpd="sng" algn="ctr">
                      <a:solidFill>
                        <a:srgbClr val="1D1D5D"/>
                      </a:solidFill>
                      <a:prstDash val="solid"/>
                      <a:round/>
                      <a:headEnd type="none" w="med" len="med"/>
                      <a:tailEnd type="none" w="med" len="med"/>
                    </a:lnT>
                    <a:lnB>
                      <a:noFill/>
                    </a:lnB>
                    <a:lnTlToBr>
                      <a:noFill/>
                    </a:lnTlToBr>
                    <a:lnBlToTr>
                      <a:noFill/>
                    </a:lnBlToTr>
                    <a:noFill/>
                  </a:tcPr>
                </a:tc>
              </a:tr>
              <a:tr h="2897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Isp</a:t>
                      </a:r>
                    </a:p>
                  </a:txBody>
                  <a:tcPr marT="45745" marB="45745"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311 ± 1.2 sec</a:t>
                      </a:r>
                    </a:p>
                  </a:txBody>
                  <a:tcPr marT="45745" marB="45745"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7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Mixture Ratio</a:t>
                      </a:r>
                    </a:p>
                  </a:txBody>
                  <a:tcPr marT="45745" marB="45745"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1.625 ± 0.002</a:t>
                      </a:r>
                    </a:p>
                  </a:txBody>
                  <a:tcPr marT="45745" marB="45745"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897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Combustor Temperature</a:t>
                      </a:r>
                    </a:p>
                  </a:txBody>
                  <a:tcPr marT="45745" marB="45745" horzOverflow="overflow">
                    <a:lnL w="9525" cap="flat" cmpd="sng" algn="ctr">
                      <a:solidFill>
                        <a:srgbClr val="1D1D5D"/>
                      </a:solidFill>
                      <a:prstDash val="solid"/>
                      <a:round/>
                      <a:headEnd type="none" w="med" len="med"/>
                      <a:tailEnd type="none" w="med" len="med"/>
                    </a:lnL>
                    <a:lnR>
                      <a:noFill/>
                    </a:lnR>
                    <a:lnT>
                      <a:noFill/>
                    </a:lnT>
                    <a:lnB w="9525" cap="flat" cmpd="sng" algn="ctr">
                      <a:solidFill>
                        <a:srgbClr val="1D1D5D"/>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1229 ± 20°C (2245±36°F)</a:t>
                      </a:r>
                    </a:p>
                  </a:txBody>
                  <a:tcPr marT="45745" marB="45745" horzOverflow="overflow">
                    <a:lnL>
                      <a:noFill/>
                    </a:lnL>
                    <a:lnR w="9525" cap="flat" cmpd="sng" algn="ctr">
                      <a:solidFill>
                        <a:srgbClr val="1D1D5D"/>
                      </a:solidFill>
                      <a:prstDash val="solid"/>
                      <a:round/>
                      <a:headEnd type="none" w="med" len="med"/>
                      <a:tailEnd type="none" w="med" len="med"/>
                    </a:lnR>
                    <a:lnT>
                      <a:noFill/>
                    </a:lnT>
                    <a:lnB w="9525" cap="flat" cmpd="sng" algn="ctr">
                      <a:solidFill>
                        <a:srgbClr val="1D1D5D"/>
                      </a:solidFill>
                      <a:prstDash val="solid"/>
                      <a:round/>
                      <a:headEnd type="none" w="med" len="med"/>
                      <a:tailEnd type="none" w="med" len="med"/>
                    </a:lnB>
                    <a:lnTlToBr>
                      <a:noFill/>
                    </a:lnTlToBr>
                    <a:lnBlToTr>
                      <a:noFill/>
                    </a:lnBlToTr>
                    <a:noFill/>
                  </a:tcPr>
                </a:tc>
              </a:tr>
            </a:tbl>
          </a:graphicData>
        </a:graphic>
      </p:graphicFrame>
      <p:pic>
        <p:nvPicPr>
          <p:cNvPr id="176144" name="4 Imagen" descr="Marquart1.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4913" y="1027113"/>
            <a:ext cx="701675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4" name="Rectangle 4"/>
          <p:cNvSpPr>
            <a:spLocks noGrp="1" noChangeArrowheads="1"/>
          </p:cNvSpPr>
          <p:nvPr>
            <p:ph type="title"/>
          </p:nvPr>
        </p:nvSpPr>
        <p:spPr>
          <a:xfrm>
            <a:off x="1403350" y="260350"/>
            <a:ext cx="6985000" cy="865188"/>
          </a:xfrm>
        </p:spPr>
        <p:txBody>
          <a:bodyPr/>
          <a:lstStyle/>
          <a:p>
            <a:pPr eaLnBrk="1" hangingPunct="1">
              <a:defRPr/>
            </a:pPr>
            <a:r>
              <a:rPr lang="es-ES" dirty="0" err="1" smtClean="0"/>
              <a:t>Polarization</a:t>
            </a:r>
            <a:r>
              <a:rPr lang="es-ES" dirty="0" smtClean="0"/>
              <a:t> </a:t>
            </a:r>
            <a:r>
              <a:rPr lang="es-ES" dirty="0" err="1" smtClean="0"/>
              <a:t>Ku</a:t>
            </a:r>
            <a:r>
              <a:rPr lang="es-ES" dirty="0" smtClean="0"/>
              <a:t> band</a:t>
            </a:r>
          </a:p>
        </p:txBody>
      </p:sp>
      <p:graphicFrame>
        <p:nvGraphicFramePr>
          <p:cNvPr id="496664" name="Group 24"/>
          <p:cNvGraphicFramePr>
            <a:graphicFrameLocks noGrp="1"/>
          </p:cNvGraphicFramePr>
          <p:nvPr>
            <p:ph type="tbl" idx="1"/>
          </p:nvPr>
        </p:nvGraphicFramePr>
        <p:xfrm>
          <a:off x="684213" y="2565400"/>
          <a:ext cx="8229600" cy="2016125"/>
        </p:xfrm>
        <a:graphic>
          <a:graphicData uri="http://schemas.openxmlformats.org/drawingml/2006/table">
            <a:tbl>
              <a:tblPr/>
              <a:tblGrid>
                <a:gridCol w="2743200"/>
                <a:gridCol w="2743200"/>
                <a:gridCol w="2743200"/>
              </a:tblGrid>
              <a:tr h="731635">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Transponder</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Receive Polarization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Transmit Polarization</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84490">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1-8</a:t>
                      </a:r>
                    </a:p>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9-16</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Vertical</a:t>
                      </a:r>
                    </a:p>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Horizontal</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Horizontal</a:t>
                      </a:r>
                    </a:p>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Vertical</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042988" y="260350"/>
            <a:ext cx="6985000" cy="865188"/>
          </a:xfrm>
        </p:spPr>
        <p:txBody>
          <a:bodyPr/>
          <a:lstStyle/>
          <a:p>
            <a:pPr eaLnBrk="1" hangingPunct="1">
              <a:defRPr/>
            </a:pPr>
            <a:r>
              <a:rPr lang="es-ES" dirty="0" err="1" smtClean="0"/>
              <a:t>Thermal</a:t>
            </a:r>
            <a:r>
              <a:rPr lang="es-ES" dirty="0" smtClean="0"/>
              <a:t> </a:t>
            </a:r>
            <a:r>
              <a:rPr lang="es-ES" dirty="0" err="1" smtClean="0"/>
              <a:t>subsystem</a:t>
            </a:r>
            <a:endParaRPr lang="es-MX" dirty="0" smtClean="0"/>
          </a:p>
        </p:txBody>
      </p:sp>
      <p:sp>
        <p:nvSpPr>
          <p:cNvPr id="177155" name="2 Marcador de contenido"/>
          <p:cNvSpPr>
            <a:spLocks noGrp="1"/>
          </p:cNvSpPr>
          <p:nvPr>
            <p:ph idx="4294967295"/>
          </p:nvPr>
        </p:nvSpPr>
        <p:spPr>
          <a:xfrm>
            <a:off x="395288" y="1700213"/>
            <a:ext cx="8229600" cy="4016375"/>
          </a:xfrm>
        </p:spPr>
        <p:txBody>
          <a:bodyPr/>
          <a:lstStyle/>
          <a:p>
            <a:pPr eaLnBrk="1" hangingPunct="1"/>
            <a:r>
              <a:rPr lang="en-US" sz="1800" i="1" smtClean="0"/>
              <a:t>Heat pipes:</a:t>
            </a:r>
            <a:r>
              <a:rPr lang="en-US" sz="1800" b="0" smtClean="0"/>
              <a:t>   They uniformly distribute the heat generated from the interior of the satellite.   </a:t>
            </a:r>
          </a:p>
          <a:p>
            <a:pPr eaLnBrk="1" hangingPunct="1"/>
            <a:endParaRPr lang="en-US" sz="1800" b="0" smtClean="0"/>
          </a:p>
          <a:p>
            <a:pPr eaLnBrk="1" hangingPunct="1"/>
            <a:r>
              <a:rPr lang="en-US" sz="1800" i="1" smtClean="0"/>
              <a:t>Heaters:   </a:t>
            </a:r>
            <a:r>
              <a:rPr lang="en-US" sz="1800" b="0" smtClean="0"/>
              <a:t>They maintain in a pre-established level the temperature of certain units.  </a:t>
            </a:r>
          </a:p>
          <a:p>
            <a:pPr eaLnBrk="1" hangingPunct="1"/>
            <a:endParaRPr lang="en-US" sz="1800" b="0" smtClean="0"/>
          </a:p>
          <a:p>
            <a:pPr eaLnBrk="1" hangingPunct="1"/>
            <a:r>
              <a:rPr lang="en-US" sz="1800" i="1" smtClean="0"/>
              <a:t>Thermal blankets:  </a:t>
            </a:r>
            <a:r>
              <a:rPr lang="en-US" sz="1800" b="0" smtClean="0"/>
              <a:t>Passive control of temperature of certain units using special covers.   </a:t>
            </a:r>
          </a:p>
          <a:p>
            <a:pPr eaLnBrk="1" hangingPunct="1"/>
            <a:endParaRPr lang="en-US" sz="1800" b="0" smtClean="0"/>
          </a:p>
          <a:p>
            <a:pPr eaLnBrk="1" hangingPunct="1"/>
            <a:r>
              <a:rPr lang="en-US" sz="1800" i="1" smtClean="0"/>
              <a:t>Mirrors:   </a:t>
            </a:r>
            <a:r>
              <a:rPr lang="en-US" sz="1800" b="0" smtClean="0"/>
              <a:t>2 radiators, one in the north face and another one in the south  </a:t>
            </a:r>
          </a:p>
          <a:p>
            <a:pPr eaLnBrk="1" hangingPunct="1"/>
            <a:endParaRPr lang="en-US" sz="1800" b="0" smtClean="0"/>
          </a:p>
          <a:p>
            <a:pPr eaLnBrk="1" hangingPunct="1"/>
            <a:endParaRPr lang="es-MX" sz="1800" b="0" smtClean="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smtClean="0"/>
              <a:t>HS 601 </a:t>
            </a:r>
            <a:r>
              <a:rPr lang="es-MX" dirty="0" err="1" smtClean="0"/>
              <a:t>Mission</a:t>
            </a:r>
            <a:r>
              <a:rPr lang="es-MX" dirty="0" smtClean="0"/>
              <a:t> </a:t>
            </a:r>
            <a:r>
              <a:rPr lang="es-MX" dirty="0" err="1" smtClean="0"/>
              <a:t>Environments</a:t>
            </a:r>
            <a:endParaRPr lang="es-MX" dirty="0" smtClean="0"/>
          </a:p>
        </p:txBody>
      </p:sp>
      <p:graphicFrame>
        <p:nvGraphicFramePr>
          <p:cNvPr id="241702" name="Group 38"/>
          <p:cNvGraphicFramePr>
            <a:graphicFrameLocks noGrp="1"/>
          </p:cNvGraphicFramePr>
          <p:nvPr/>
        </p:nvGraphicFramePr>
        <p:xfrm>
          <a:off x="857250" y="1285875"/>
          <a:ext cx="7715250" cy="4919663"/>
        </p:xfrm>
        <a:graphic>
          <a:graphicData uri="http://schemas.openxmlformats.org/drawingml/2006/table">
            <a:tbl>
              <a:tblPr/>
              <a:tblGrid>
                <a:gridCol w="2278063"/>
                <a:gridCol w="5437187"/>
              </a:tblGrid>
              <a:tr h="307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1" u="none" strike="noStrike" cap="none" normalizeH="0" baseline="0" smtClean="0">
                          <a:ln>
                            <a:noFill/>
                          </a:ln>
                          <a:solidFill>
                            <a:srgbClr val="FFFFFF"/>
                          </a:solidFill>
                          <a:effectLst/>
                          <a:latin typeface="Arial" charset="0"/>
                        </a:rPr>
                        <a:t>Environment</a:t>
                      </a:r>
                    </a:p>
                  </a:txBody>
                  <a:tcPr marT="45714" marB="45714" anchor="ctr" horzOverflow="overflow">
                    <a:lnL w="9525" cap="flat" cmpd="sng" algn="ctr">
                      <a:solidFill>
                        <a:srgbClr val="1D1D5D"/>
                      </a:solidFill>
                      <a:prstDash val="solid"/>
                      <a:round/>
                      <a:headEnd type="none" w="med" len="med"/>
                      <a:tailEnd type="none" w="med" len="med"/>
                    </a:lnL>
                    <a:lnR>
                      <a:noFill/>
                    </a:lnR>
                    <a:lnT w="9525" cap="flat" cmpd="sng" algn="ctr">
                      <a:solidFill>
                        <a:srgbClr val="1D1D5D"/>
                      </a:solidFill>
                      <a:prstDash val="solid"/>
                      <a:round/>
                      <a:headEnd type="none" w="med" len="med"/>
                      <a:tailEnd type="none" w="med" len="med"/>
                    </a:lnT>
                    <a:lnB>
                      <a:noFill/>
                    </a:lnB>
                    <a:lnTlToBr>
                      <a:noFill/>
                    </a:lnTlToBr>
                    <a:lnBlToTr>
                      <a:noFill/>
                    </a:lnBlToTr>
                    <a:solidFill>
                      <a:srgbClr val="1F1F5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1" u="none" strike="noStrike" cap="none" normalizeH="0" baseline="0" smtClean="0">
                          <a:ln>
                            <a:noFill/>
                          </a:ln>
                          <a:solidFill>
                            <a:srgbClr val="FFFFFF"/>
                          </a:solidFill>
                          <a:effectLst/>
                          <a:latin typeface="Arial" charset="0"/>
                        </a:rPr>
                        <a:t>Nominal Value</a:t>
                      </a:r>
                    </a:p>
                  </a:txBody>
                  <a:tcPr marT="45714" marB="45714" anchor="ctr" horzOverflow="overflow">
                    <a:lnL>
                      <a:noFill/>
                    </a:lnL>
                    <a:lnR w="9525" cap="flat" cmpd="sng" algn="ctr">
                      <a:solidFill>
                        <a:srgbClr val="1D1D5D"/>
                      </a:solidFill>
                      <a:prstDash val="solid"/>
                      <a:round/>
                      <a:headEnd type="none" w="med" len="med"/>
                      <a:tailEnd type="none" w="med" len="med"/>
                    </a:lnR>
                    <a:lnT w="9525" cap="flat" cmpd="sng" algn="ctr">
                      <a:solidFill>
                        <a:srgbClr val="1D1D5D"/>
                      </a:solidFill>
                      <a:prstDash val="solid"/>
                      <a:round/>
                      <a:headEnd type="none" w="med" len="med"/>
                      <a:tailEnd type="none" w="med" len="med"/>
                    </a:lnT>
                    <a:lnB>
                      <a:noFill/>
                    </a:lnB>
                    <a:lnTlToBr>
                      <a:noFill/>
                    </a:lnTlToBr>
                    <a:lnBlToTr>
                      <a:noFill/>
                    </a:lnBlToTr>
                    <a:solidFill>
                      <a:srgbClr val="1F1F5E"/>
                    </a:solidFill>
                  </a:tcPr>
                </a:tc>
              </a:tr>
              <a:tr h="30476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Transfer orbit</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Solar radiation</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1369 ± 50 W/m</a:t>
                      </a:r>
                      <a:r>
                        <a:rPr kumimoji="0" lang="es-MX" sz="1400" b="0" i="0" u="none" strike="noStrike" cap="none" normalizeH="0" baseline="30000" smtClean="0">
                          <a:ln>
                            <a:noFill/>
                          </a:ln>
                          <a:solidFill>
                            <a:srgbClr val="000090"/>
                          </a:solidFill>
                          <a:effectLst/>
                          <a:latin typeface="Arial" charset="0"/>
                        </a:rPr>
                        <a:t>2</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Earth albedo</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0.3</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Earth IR</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243 W/m</a:t>
                      </a:r>
                      <a:r>
                        <a:rPr kumimoji="0" lang="es-MX" sz="1400" b="0" i="0" u="none" strike="noStrike" cap="none" normalizeH="0" baseline="30000" smtClean="0">
                          <a:ln>
                            <a:noFill/>
                          </a:ln>
                          <a:solidFill>
                            <a:srgbClr val="000090"/>
                          </a:solidFill>
                          <a:effectLst/>
                          <a:latin typeface="Arial" charset="0"/>
                        </a:rPr>
                        <a:t>2</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Space sink temp</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-273 °C</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Attitude</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Sun 60° to 115° from spin axis normal (except during maneuvers)</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518093">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Eclipse</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Satellite spin stabilized (0.3 to 0.7 rpm)</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72 min max</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4365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On orbit</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Solar radiation</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1369 ± 50 W/m</a:t>
                      </a:r>
                      <a:r>
                        <a:rPr kumimoji="0" lang="es-MX" sz="1400" b="0" i="0" u="none" strike="noStrike" cap="none" normalizeH="0" baseline="30000" smtClean="0">
                          <a:ln>
                            <a:noFill/>
                          </a:ln>
                          <a:solidFill>
                            <a:srgbClr val="000090"/>
                          </a:solidFill>
                          <a:effectLst/>
                          <a:latin typeface="Arial" charset="0"/>
                        </a:rPr>
                        <a:t>2</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Space sink temp</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-273°C</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Orbit</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Geosynchronous</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Attitude</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Orbit normal – 3 axis stabilized</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Sun Angle</a:t>
                      </a:r>
                    </a:p>
                  </a:txBody>
                  <a:tcPr marT="45714" marB="45714"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23.5 max out of orbit plane</a:t>
                      </a:r>
                    </a:p>
                  </a:txBody>
                  <a:tcPr marT="45714" marB="45714"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30476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Eclipse</a:t>
                      </a:r>
                    </a:p>
                  </a:txBody>
                  <a:tcPr marT="45714" marB="45714" horzOverflow="overflow">
                    <a:lnL w="9525" cap="flat" cmpd="sng" algn="ctr">
                      <a:solidFill>
                        <a:srgbClr val="1D1D5D"/>
                      </a:solidFill>
                      <a:prstDash val="solid"/>
                      <a:round/>
                      <a:headEnd type="none" w="med" len="med"/>
                      <a:tailEnd type="none" w="med" len="med"/>
                    </a:lnL>
                    <a:lnR>
                      <a:noFill/>
                    </a:lnR>
                    <a:lnT>
                      <a:noFill/>
                    </a:lnT>
                    <a:lnB w="9525" cap="flat" cmpd="sng" algn="ctr">
                      <a:solidFill>
                        <a:srgbClr val="1D1D5D"/>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72 min max</a:t>
                      </a:r>
                    </a:p>
                  </a:txBody>
                  <a:tcPr marT="45714" marB="45714" horzOverflow="overflow">
                    <a:lnL>
                      <a:noFill/>
                    </a:lnL>
                    <a:lnR w="9525" cap="flat" cmpd="sng" algn="ctr">
                      <a:solidFill>
                        <a:srgbClr val="1D1D5D"/>
                      </a:solidFill>
                      <a:prstDash val="solid"/>
                      <a:round/>
                      <a:headEnd type="none" w="med" len="med"/>
                      <a:tailEnd type="none" w="med" len="med"/>
                    </a:lnR>
                    <a:lnT>
                      <a:noFill/>
                    </a:lnT>
                    <a:lnB w="9525" cap="flat" cmpd="sng" algn="ctr">
                      <a:solidFill>
                        <a:srgbClr val="1D1D5D"/>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smtClean="0"/>
              <a:t>Thermal Control Finish Requirements</a:t>
            </a:r>
          </a:p>
        </p:txBody>
      </p:sp>
      <p:graphicFrame>
        <p:nvGraphicFramePr>
          <p:cNvPr id="242815" name="Group 127"/>
          <p:cNvGraphicFramePr>
            <a:graphicFrameLocks noGrp="1"/>
          </p:cNvGraphicFramePr>
          <p:nvPr/>
        </p:nvGraphicFramePr>
        <p:xfrm>
          <a:off x="357188" y="1285875"/>
          <a:ext cx="8501062" cy="4949825"/>
        </p:xfrm>
        <a:graphic>
          <a:graphicData uri="http://schemas.openxmlformats.org/drawingml/2006/table">
            <a:tbl>
              <a:tblPr/>
              <a:tblGrid>
                <a:gridCol w="2143125"/>
                <a:gridCol w="1714500"/>
                <a:gridCol w="1071562"/>
                <a:gridCol w="1000125"/>
                <a:gridCol w="2571750"/>
              </a:tblGrid>
              <a:tr h="3825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Suface Area</a:t>
                      </a:r>
                    </a:p>
                  </a:txBody>
                  <a:tcPr marT="18000" marB="18000"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Chosen Finish</a:t>
                      </a:r>
                    </a:p>
                  </a:txBody>
                  <a:tcPr marT="18000" marB="18000"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Solar ABS BOL/EOL</a:t>
                      </a:r>
                    </a:p>
                  </a:txBody>
                  <a:tcPr marT="18000" marB="18000"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Infrared Emittance</a:t>
                      </a:r>
                    </a:p>
                  </a:txBody>
                  <a:tcPr marT="18000" marB="18000"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Other Requirements</a:t>
                      </a:r>
                    </a:p>
                  </a:txBody>
                  <a:tcPr marT="18000" marB="18000"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217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External</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N-S radiators</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Ag/quartz mirror*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0.08/0.24</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Indium coat plus Ni edge coat (ESD)</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E-W MLI</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Black/Kapton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0.90/0.90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ITO (ESD), PIM</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Nadir MLI</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Aft barrier MLI</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ITO 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LAM plume shield</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Sperex VHT white</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0.40/0.70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LAM light shield</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Sperex VHT white</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0.40/0.70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SWD VCM barrier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Conductive Keviar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0.95/0.95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0.91</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SWD housing</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Black painted Be</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0.95/0.95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ESD</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Solar wing yoke MLI</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ITO/Kapton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Solar Array</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Solar cells</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0.74/0.74</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BVL radiator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White</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0.40/0.60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MLI VCM barriers</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Conductive Kevlar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0.95/0.95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0.91</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Launch locks</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White painted aluminium</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0.40/0.60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Ku- band antenna sun shield</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Ge/Kapton/VDA</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0.42/0.60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0.65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ESD, E = 0.16 inside</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 band antenna sun shield</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Ge/Kapton/black</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0.55/0.66</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0.72</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ESD</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Thruster shield</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Sperex VHT black</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0.95/0.95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Earth sensor MLI</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Black/Kapton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0.90/0.90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ESD, PIM</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Earth sensor radiator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Ag/quartz mirror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0.80/0.24</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Battery MLI</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ITO 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0.65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8">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Feed array aperture cover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Ge/Kapton/VDA</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0.42/0.60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0.65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ESD, E=0.16 inside</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Thermal</a:t>
            </a:r>
            <a:r>
              <a:rPr lang="es-MX" dirty="0" smtClean="0"/>
              <a:t> Control </a:t>
            </a:r>
            <a:r>
              <a:rPr lang="es-MX" dirty="0" err="1" smtClean="0"/>
              <a:t>Finish</a:t>
            </a:r>
            <a:r>
              <a:rPr lang="es-MX" dirty="0" smtClean="0"/>
              <a:t> </a:t>
            </a:r>
            <a:r>
              <a:rPr lang="es-MX" dirty="0" err="1" smtClean="0"/>
              <a:t>Requirements</a:t>
            </a:r>
            <a:r>
              <a:rPr lang="es-MX" dirty="0" smtClean="0"/>
              <a:t/>
            </a:r>
            <a:br>
              <a:rPr lang="es-MX" dirty="0" smtClean="0"/>
            </a:br>
            <a:r>
              <a:rPr lang="es-MX" dirty="0" smtClean="0"/>
              <a:t>(Cont.)</a:t>
            </a:r>
          </a:p>
        </p:txBody>
      </p:sp>
      <p:graphicFrame>
        <p:nvGraphicFramePr>
          <p:cNvPr id="243839" name="Group 127"/>
          <p:cNvGraphicFramePr>
            <a:graphicFrameLocks noGrp="1"/>
          </p:cNvGraphicFramePr>
          <p:nvPr/>
        </p:nvGraphicFramePr>
        <p:xfrm>
          <a:off x="357188" y="1285875"/>
          <a:ext cx="8501062" cy="5041900"/>
        </p:xfrm>
        <a:graphic>
          <a:graphicData uri="http://schemas.openxmlformats.org/drawingml/2006/table">
            <a:tbl>
              <a:tblPr/>
              <a:tblGrid>
                <a:gridCol w="2143125"/>
                <a:gridCol w="1714500"/>
                <a:gridCol w="1071562"/>
                <a:gridCol w="1000125"/>
                <a:gridCol w="2571750"/>
              </a:tblGrid>
              <a:tr h="38253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Suface Area</a:t>
                      </a:r>
                    </a:p>
                  </a:txBody>
                  <a:tcPr marT="17997" marB="17997"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Chosen Finish</a:t>
                      </a:r>
                    </a:p>
                  </a:txBody>
                  <a:tcPr marT="17997" marB="1799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Solar ABS BOL/EOL</a:t>
                      </a:r>
                    </a:p>
                  </a:txBody>
                  <a:tcPr marT="17997" marB="1799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Infrared Emittance</a:t>
                      </a:r>
                    </a:p>
                  </a:txBody>
                  <a:tcPr marT="17997" marB="1799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Other Requirements</a:t>
                      </a:r>
                    </a:p>
                  </a:txBody>
                  <a:tcPr marT="17997" marB="1799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Line radiator</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Ag/quartz mirror</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0.80/0.24</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0.80</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Type I MLI</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Cond black/Kapton</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0.90/0.90</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Type II MLI</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ITO/Kapton</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0.53</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Type III MLI</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ITO/Kapton</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0.53</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Type IV MLI</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Kapton/VDA</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0.53</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Type V MLI</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Nickel foil</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0.10</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Type VI MLI</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Kapton VDA (2 sides)</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027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Black painted Be</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800" b="0" i="0" u="none" strike="noStrike" cap="none" normalizeH="0" baseline="0" smtClean="0">
                        <a:ln>
                          <a:noFill/>
                        </a:ln>
                        <a:solidFill>
                          <a:schemeClr val="tx1"/>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Internal</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Structure</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Conductive black</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R&lt;10</a:t>
                      </a:r>
                      <a:r>
                        <a:rPr kumimoji="0" lang="es-MX" sz="1100" b="0" i="0" u="none" strike="noStrike" cap="none" normalizeH="0" baseline="30000" smtClean="0">
                          <a:ln>
                            <a:noFill/>
                          </a:ln>
                          <a:solidFill>
                            <a:srgbClr val="000090"/>
                          </a:solidFill>
                          <a:effectLst/>
                          <a:latin typeface="Arial" charset="0"/>
                        </a:rPr>
                        <a:t>9</a:t>
                      </a:r>
                      <a:r>
                        <a:rPr kumimoji="0" lang="es-MX" sz="1100" b="0" i="0" u="none" strike="noStrike" cap="none" normalizeH="0" baseline="0" smtClean="0">
                          <a:ln>
                            <a:noFill/>
                          </a:ln>
                          <a:solidFill>
                            <a:srgbClr val="000090"/>
                          </a:solidFill>
                          <a:effectLst/>
                          <a:latin typeface="Arial" charset="0"/>
                        </a:rPr>
                        <a:t> </a:t>
                      </a:r>
                      <a:r>
                        <a:rPr kumimoji="0" lang="es-MX" sz="1100" b="0" i="0" u="none" strike="noStrike" cap="none" normalizeH="0" baseline="0" smtClean="0">
                          <a:ln>
                            <a:noFill/>
                          </a:ln>
                          <a:solidFill>
                            <a:srgbClr val="000090"/>
                          </a:solidFill>
                          <a:effectLst/>
                          <a:latin typeface="Arial" charset="0"/>
                          <a:sym typeface="Symbol" pitchFamily="18" charset="2"/>
                        </a:rPr>
                        <a:t>, Z&lt;10</a:t>
                      </a: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Units</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Conductive black</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R&lt;10</a:t>
                      </a:r>
                      <a:r>
                        <a:rPr kumimoji="0" lang="es-MX" sz="1100" b="0" i="0" u="none" strike="noStrike" cap="none" normalizeH="0" baseline="30000" smtClean="0">
                          <a:ln>
                            <a:noFill/>
                          </a:ln>
                          <a:solidFill>
                            <a:srgbClr val="000090"/>
                          </a:solidFill>
                          <a:effectLst/>
                          <a:latin typeface="Arial" charset="0"/>
                        </a:rPr>
                        <a:t>9</a:t>
                      </a:r>
                      <a:r>
                        <a:rPr kumimoji="0" lang="es-MX" sz="1100" b="0" i="0" u="none" strike="noStrike" cap="none" normalizeH="0" baseline="0" smtClean="0">
                          <a:ln>
                            <a:noFill/>
                          </a:ln>
                          <a:solidFill>
                            <a:srgbClr val="000090"/>
                          </a:solidFill>
                          <a:effectLst/>
                          <a:latin typeface="Arial" charset="0"/>
                        </a:rPr>
                        <a:t> </a:t>
                      </a:r>
                      <a:r>
                        <a:rPr kumimoji="0" lang="es-MX" sz="1100" b="0" i="0" u="none" strike="noStrike" cap="none" normalizeH="0" baseline="0" smtClean="0">
                          <a:ln>
                            <a:noFill/>
                          </a:ln>
                          <a:solidFill>
                            <a:srgbClr val="000090"/>
                          </a:solidFill>
                          <a:effectLst/>
                          <a:latin typeface="Arial" charset="0"/>
                          <a:sym typeface="Symbol" pitchFamily="18" charset="2"/>
                        </a:rPr>
                        <a:t>, Z&lt;10</a:t>
                      </a: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MLI</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VDA/Kapton</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Aft barrier shield</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Nickel foil/quartz mat</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0.10</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Thruster shield</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Nickel foil/quartz mat</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0.10</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Battery</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Bare aluminium</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0.10</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Earth sensor</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Conductive black</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R&lt;10</a:t>
                      </a:r>
                      <a:r>
                        <a:rPr kumimoji="0" lang="es-MX" sz="1100" b="0" i="0" u="none" strike="noStrike" cap="none" normalizeH="0" baseline="30000" smtClean="0">
                          <a:ln>
                            <a:noFill/>
                          </a:ln>
                          <a:solidFill>
                            <a:srgbClr val="000090"/>
                          </a:solidFill>
                          <a:effectLst/>
                          <a:latin typeface="Arial" charset="0"/>
                        </a:rPr>
                        <a:t>9</a:t>
                      </a:r>
                      <a:r>
                        <a:rPr kumimoji="0" lang="es-MX" sz="1100" b="0" i="0" u="none" strike="noStrike" cap="none" normalizeH="0" baseline="0" smtClean="0">
                          <a:ln>
                            <a:noFill/>
                          </a:ln>
                          <a:solidFill>
                            <a:srgbClr val="000090"/>
                          </a:solidFill>
                          <a:effectLst/>
                          <a:latin typeface="Arial" charset="0"/>
                        </a:rPr>
                        <a:t> </a:t>
                      </a:r>
                      <a:r>
                        <a:rPr kumimoji="0" lang="es-MX" sz="1100" b="0" i="0" u="none" strike="noStrike" cap="none" normalizeH="0" baseline="0" smtClean="0">
                          <a:ln>
                            <a:noFill/>
                          </a:ln>
                          <a:solidFill>
                            <a:srgbClr val="000090"/>
                          </a:solidFill>
                          <a:effectLst/>
                          <a:latin typeface="Arial" charset="0"/>
                          <a:sym typeface="Symbol" pitchFamily="18" charset="2"/>
                        </a:rPr>
                        <a:t>, Z&lt;10</a:t>
                      </a: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Propellant tank MLI</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VDA/Kapton</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Helium tanks</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Graphite</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Propulsion lines</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Alumunium tape</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0.10</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Propulsion componenets</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Bare metal</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0.10 to 0.15</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55">
                <a:tc>
                  <a:txBody>
                    <a:bodyPr/>
                    <a:lstStyle/>
                    <a:p>
                      <a:pPr marL="0" marR="0" lvl="0" indent="179388"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Thruster valves</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Bare stainless steel</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  / –</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0.15</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ESD, E=0.16 inside</a:t>
                      </a:r>
                    </a:p>
                  </a:txBody>
                  <a:tcPr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Unit</a:t>
            </a:r>
            <a:r>
              <a:rPr lang="es-MX" dirty="0" smtClean="0"/>
              <a:t> </a:t>
            </a:r>
            <a:r>
              <a:rPr lang="es-MX" dirty="0" err="1" smtClean="0"/>
              <a:t>Thermal</a:t>
            </a:r>
            <a:r>
              <a:rPr lang="es-MX" dirty="0" smtClean="0"/>
              <a:t> Control </a:t>
            </a:r>
            <a:r>
              <a:rPr lang="es-MX" dirty="0" err="1" smtClean="0"/>
              <a:t>Finish</a:t>
            </a:r>
            <a:r>
              <a:rPr lang="es-MX" dirty="0" smtClean="0"/>
              <a:t/>
            </a:r>
            <a:br>
              <a:rPr lang="es-MX" dirty="0" smtClean="0"/>
            </a:br>
            <a:r>
              <a:rPr lang="es-MX" dirty="0" err="1" smtClean="0"/>
              <a:t>Requirements</a:t>
            </a:r>
            <a:endParaRPr lang="es-MX" dirty="0" smtClean="0"/>
          </a:p>
        </p:txBody>
      </p:sp>
      <p:graphicFrame>
        <p:nvGraphicFramePr>
          <p:cNvPr id="3" name="3 Marcador de contenido"/>
          <p:cNvGraphicFramePr>
            <a:graphicFrameLocks noGrp="1"/>
          </p:cNvGraphicFramePr>
          <p:nvPr/>
        </p:nvGraphicFramePr>
        <p:xfrm>
          <a:off x="1714500" y="1179513"/>
          <a:ext cx="5929313" cy="5464175"/>
        </p:xfrm>
        <a:graphic>
          <a:graphicData uri="http://schemas.openxmlformats.org/drawingml/2006/table">
            <a:tbl>
              <a:tblPr/>
              <a:tblGrid>
                <a:gridCol w="3571875"/>
                <a:gridCol w="2357438"/>
              </a:tblGrid>
              <a:tr h="1884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1" i="1" u="none" strike="noStrike" cap="none" normalizeH="0" baseline="0" smtClean="0">
                          <a:ln>
                            <a:noFill/>
                          </a:ln>
                          <a:solidFill>
                            <a:srgbClr val="FFFFFF"/>
                          </a:solidFill>
                          <a:effectLst/>
                          <a:latin typeface="Arial" charset="0"/>
                        </a:rPr>
                        <a:t>Subsystem Unit</a:t>
                      </a:r>
                    </a:p>
                  </a:txBody>
                  <a:tcPr marT="18002" marB="18002" anchor="ctr" horzOverflow="overflow">
                    <a:lnL w="9525" cap="flat" cmpd="sng" algn="ctr">
                      <a:solidFill>
                        <a:srgbClr val="1D1D5D"/>
                      </a:solidFill>
                      <a:prstDash val="solid"/>
                      <a:round/>
                      <a:headEnd type="none" w="med" len="med"/>
                      <a:tailEnd type="none" w="med" len="med"/>
                    </a:lnL>
                    <a:lnR>
                      <a:noFill/>
                    </a:lnR>
                    <a:lnT w="9525" cap="flat" cmpd="sng" algn="ctr">
                      <a:solidFill>
                        <a:srgbClr val="1D1D5D"/>
                      </a:solidFill>
                      <a:prstDash val="solid"/>
                      <a:round/>
                      <a:headEnd type="none" w="med" len="med"/>
                      <a:tailEnd type="none" w="med" len="med"/>
                    </a:lnT>
                    <a:lnB>
                      <a:noFill/>
                    </a:lnB>
                    <a:lnTlToBr>
                      <a:noFill/>
                    </a:lnTlToBr>
                    <a:lnBlToTr>
                      <a:noFill/>
                    </a:lnBlToTr>
                    <a:solidFill>
                      <a:srgbClr val="1F1F5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1" i="1" u="none" strike="noStrike" cap="none" normalizeH="0" baseline="0" smtClean="0">
                          <a:ln>
                            <a:noFill/>
                          </a:ln>
                          <a:solidFill>
                            <a:srgbClr val="FFFFFF"/>
                          </a:solidFill>
                          <a:effectLst/>
                          <a:latin typeface="Arial" charset="0"/>
                        </a:rPr>
                        <a:t>Surface Property</a:t>
                      </a:r>
                    </a:p>
                  </a:txBody>
                  <a:tcPr marT="18002" marB="18002" anchor="ctr" horzOverflow="overflow">
                    <a:lnL>
                      <a:noFill/>
                    </a:lnL>
                    <a:lnR w="9525" cap="flat" cmpd="sng" algn="ctr">
                      <a:solidFill>
                        <a:srgbClr val="1D1D5D"/>
                      </a:solidFill>
                      <a:prstDash val="solid"/>
                      <a:round/>
                      <a:headEnd type="none" w="med" len="med"/>
                      <a:tailEnd type="none" w="med" len="med"/>
                    </a:lnR>
                    <a:lnT w="9525" cap="flat" cmpd="sng" algn="ctr">
                      <a:solidFill>
                        <a:srgbClr val="1D1D5D"/>
                      </a:solidFill>
                      <a:prstDash val="solid"/>
                      <a:round/>
                      <a:headEnd type="none" w="med" len="med"/>
                      <a:tailEnd type="none" w="med" len="med"/>
                    </a:lnT>
                    <a:lnB>
                      <a:noFill/>
                    </a:lnB>
                    <a:lnTlToBr>
                      <a:noFill/>
                    </a:lnTlToBr>
                    <a:lnBlToTr>
                      <a:noFill/>
                    </a:lnBlToTr>
                    <a:solidFill>
                      <a:srgbClr val="1F1F5E"/>
                    </a:solidFill>
                  </a:tcPr>
                </a:tc>
              </a:tr>
              <a:tr h="1884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 – Band</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000" b="0" i="0" u="none" strike="noStrike" cap="none" normalizeH="0" baseline="0" smtClean="0">
                        <a:ln>
                          <a:noFill/>
                        </a:ln>
                        <a:solidFill>
                          <a:srgbClr val="000090"/>
                        </a:solidFill>
                        <a:effectLst/>
                        <a:latin typeface="Arial" charset="0"/>
                      </a:endParaRP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Input coaxial cables</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Bare copper</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Test coupler, 6 GHz</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Receive low pass filter</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 *</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LNA</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Switch, coax 3/2</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Hybrid, 6 GHz</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 *</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Receiver bandpass filter</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 *</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Receiver, 6/4 GHz</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1"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Input filter R2V</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Low emittance</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Input filter R1H</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Low emittance</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Input filter R1V</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Low emittance</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R-switch, coax</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Switch drivers</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 *</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CCU</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SSPA nonswitchable (14.4W)</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SSPA power supply (14.4W)</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SSPA switchable (10.3/16.0W)</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SSPA power supply (10.3/16.0W)</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R-switch waveguide 4 GHz</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Variable power divider</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Output multiplexer, 7 channels, horizontal</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Output multiplexer, 5 channels, vertical, R2</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Output multiplexer, 6 channels, vertical</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Output multiplexer, 5 channels, vertical, R3</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Receiver reject filter</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Test coupler, 4 GHz</a:t>
                      </a:r>
                    </a:p>
                  </a:txBody>
                  <a:tcPr marT="18002" marB="18002"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2" marB="18002"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18842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Output coaxial cables</a:t>
                      </a:r>
                    </a:p>
                  </a:txBody>
                  <a:tcPr marT="18002" marB="18002" horzOverflow="overflow">
                    <a:lnL w="9525" cap="flat" cmpd="sng" algn="ctr">
                      <a:solidFill>
                        <a:srgbClr val="1D1D5D"/>
                      </a:solidFill>
                      <a:prstDash val="solid"/>
                      <a:round/>
                      <a:headEnd type="none" w="med" len="med"/>
                      <a:tailEnd type="none" w="med" len="med"/>
                    </a:lnL>
                    <a:lnR>
                      <a:noFill/>
                    </a:lnR>
                    <a:lnT>
                      <a:noFill/>
                    </a:lnT>
                    <a:lnB w="9525" cap="flat" cmpd="sng" algn="ctr">
                      <a:solidFill>
                        <a:srgbClr val="1D1D5D"/>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dirty="0" err="1" smtClean="0">
                          <a:ln>
                            <a:noFill/>
                          </a:ln>
                          <a:solidFill>
                            <a:srgbClr val="000090"/>
                          </a:solidFill>
                          <a:effectLst/>
                          <a:latin typeface="Arial" charset="0"/>
                        </a:rPr>
                        <a:t>Conductive</a:t>
                      </a:r>
                      <a:r>
                        <a:rPr kumimoji="0" lang="es-MX" sz="1000" b="0" i="0" u="none" strike="noStrike" cap="none" normalizeH="0" baseline="0" dirty="0" smtClean="0">
                          <a:ln>
                            <a:noFill/>
                          </a:ln>
                          <a:solidFill>
                            <a:srgbClr val="000090"/>
                          </a:solidFill>
                          <a:effectLst/>
                          <a:latin typeface="Arial" charset="0"/>
                        </a:rPr>
                        <a:t> </a:t>
                      </a:r>
                      <a:r>
                        <a:rPr kumimoji="0" lang="es-MX" sz="1000" b="0" i="0" u="none" strike="noStrike" cap="none" normalizeH="0" baseline="0" dirty="0" err="1" smtClean="0">
                          <a:ln>
                            <a:noFill/>
                          </a:ln>
                          <a:solidFill>
                            <a:srgbClr val="000090"/>
                          </a:solidFill>
                          <a:effectLst/>
                          <a:latin typeface="Arial" charset="0"/>
                        </a:rPr>
                        <a:t>black</a:t>
                      </a:r>
                      <a:endParaRPr kumimoji="0" lang="es-MX" sz="1000" b="0" i="0" u="none" strike="noStrike" cap="none" normalizeH="0" baseline="0" dirty="0" smtClean="0">
                        <a:ln>
                          <a:noFill/>
                        </a:ln>
                        <a:solidFill>
                          <a:srgbClr val="000090"/>
                        </a:solidFill>
                        <a:effectLst/>
                        <a:latin typeface="Arial" charset="0"/>
                      </a:endParaRPr>
                    </a:p>
                  </a:txBody>
                  <a:tcPr marT="18002" marB="18002" horzOverflow="overflow">
                    <a:lnL>
                      <a:noFill/>
                    </a:lnL>
                    <a:lnR w="9525" cap="flat" cmpd="sng" algn="ctr">
                      <a:solidFill>
                        <a:srgbClr val="1D1D5D"/>
                      </a:solidFill>
                      <a:prstDash val="solid"/>
                      <a:round/>
                      <a:headEnd type="none" w="med" len="med"/>
                      <a:tailEnd type="none" w="med" len="med"/>
                    </a:lnR>
                    <a:lnT>
                      <a:noFill/>
                    </a:lnT>
                    <a:lnB w="9525" cap="flat" cmpd="sng" algn="ctr">
                      <a:solidFill>
                        <a:srgbClr val="1D1D5D"/>
                      </a:solidFill>
                      <a:prstDash val="solid"/>
                      <a:round/>
                      <a:headEnd type="none" w="med" len="med"/>
                      <a:tailEnd type="none" w="med" len="med"/>
                    </a:lnB>
                    <a:lnTlToBr>
                      <a:noFill/>
                    </a:lnTlToBr>
                    <a:lnBlToTr>
                      <a:noFill/>
                    </a:lnBlToTr>
                    <a:noFill/>
                  </a:tcPr>
                </a:tc>
              </a:tr>
            </a:tbl>
          </a:graphicData>
        </a:graphic>
      </p:graphicFrame>
      <p:sp>
        <p:nvSpPr>
          <p:cNvPr id="181314" name="3 CuadroTexto"/>
          <p:cNvSpPr txBox="1">
            <a:spLocks noChangeArrowheads="1"/>
          </p:cNvSpPr>
          <p:nvPr/>
        </p:nvSpPr>
        <p:spPr bwMode="auto">
          <a:xfrm>
            <a:off x="7643813" y="6215063"/>
            <a:ext cx="1214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 Permissible to leave unpainted.</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258888" y="188913"/>
            <a:ext cx="6985000" cy="865187"/>
          </a:xfrm>
        </p:spPr>
        <p:txBody>
          <a:bodyPr/>
          <a:lstStyle/>
          <a:p>
            <a:pPr eaLnBrk="1" hangingPunct="1">
              <a:defRPr/>
            </a:pPr>
            <a:r>
              <a:rPr lang="es-MX" dirty="0" err="1" smtClean="0"/>
              <a:t>Unit</a:t>
            </a:r>
            <a:r>
              <a:rPr lang="es-MX" dirty="0" smtClean="0"/>
              <a:t> </a:t>
            </a:r>
            <a:r>
              <a:rPr lang="es-MX" dirty="0" err="1" smtClean="0"/>
              <a:t>Thermal</a:t>
            </a:r>
            <a:r>
              <a:rPr lang="es-MX" dirty="0" smtClean="0"/>
              <a:t> Control </a:t>
            </a:r>
            <a:r>
              <a:rPr lang="es-MX" dirty="0" err="1" smtClean="0"/>
              <a:t>Finish</a:t>
            </a:r>
            <a:r>
              <a:rPr lang="es-MX" dirty="0" smtClean="0"/>
              <a:t/>
            </a:r>
            <a:br>
              <a:rPr lang="es-MX" dirty="0" smtClean="0"/>
            </a:br>
            <a:r>
              <a:rPr lang="es-MX" dirty="0" err="1" smtClean="0"/>
              <a:t>Requirements</a:t>
            </a:r>
            <a:r>
              <a:rPr lang="es-MX" dirty="0" smtClean="0"/>
              <a:t> (Cont.)</a:t>
            </a:r>
          </a:p>
        </p:txBody>
      </p:sp>
      <p:graphicFrame>
        <p:nvGraphicFramePr>
          <p:cNvPr id="3" name="3 Marcador de contenido"/>
          <p:cNvGraphicFramePr>
            <a:graphicFrameLocks noGrp="1"/>
          </p:cNvGraphicFramePr>
          <p:nvPr/>
        </p:nvGraphicFramePr>
        <p:xfrm>
          <a:off x="1714500" y="1465263"/>
          <a:ext cx="5929313" cy="4610100"/>
        </p:xfrm>
        <a:graphic>
          <a:graphicData uri="http://schemas.openxmlformats.org/drawingml/2006/table">
            <a:tbl>
              <a:tblPr/>
              <a:tblGrid>
                <a:gridCol w="3571875"/>
                <a:gridCol w="2357438"/>
              </a:tblGrid>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1" i="1" u="none" strike="noStrike" cap="none" normalizeH="0" baseline="0" smtClean="0">
                          <a:ln>
                            <a:noFill/>
                          </a:ln>
                          <a:solidFill>
                            <a:srgbClr val="FFFFFF"/>
                          </a:solidFill>
                          <a:effectLst/>
                          <a:latin typeface="Arial" charset="0"/>
                        </a:rPr>
                        <a:t>Subsystem Unit</a:t>
                      </a:r>
                    </a:p>
                  </a:txBody>
                  <a:tcPr marT="18000" marB="18000" anchor="ctr" horzOverflow="overflow">
                    <a:lnL w="9525" cap="flat" cmpd="sng" algn="ctr">
                      <a:solidFill>
                        <a:srgbClr val="1D1D5D"/>
                      </a:solidFill>
                      <a:prstDash val="solid"/>
                      <a:round/>
                      <a:headEnd type="none" w="med" len="med"/>
                      <a:tailEnd type="none" w="med" len="med"/>
                    </a:lnL>
                    <a:lnR>
                      <a:noFill/>
                    </a:lnR>
                    <a:lnT w="9525" cap="flat" cmpd="sng" algn="ctr">
                      <a:solidFill>
                        <a:srgbClr val="1D1D5D"/>
                      </a:solidFill>
                      <a:prstDash val="solid"/>
                      <a:round/>
                      <a:headEnd type="none" w="med" len="med"/>
                      <a:tailEnd type="none" w="med" len="med"/>
                    </a:lnT>
                    <a:lnB>
                      <a:noFill/>
                    </a:lnB>
                    <a:lnTlToBr>
                      <a:noFill/>
                    </a:lnTlToBr>
                    <a:lnBlToTr>
                      <a:noFill/>
                    </a:lnBlToTr>
                    <a:solidFill>
                      <a:srgbClr val="1F1F5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1" i="1" u="none" strike="noStrike" cap="none" normalizeH="0" baseline="0" smtClean="0">
                          <a:ln>
                            <a:noFill/>
                          </a:ln>
                          <a:solidFill>
                            <a:srgbClr val="FFFFFF"/>
                          </a:solidFill>
                          <a:effectLst/>
                          <a:latin typeface="Arial" charset="0"/>
                        </a:rPr>
                        <a:t>Surface Property</a:t>
                      </a:r>
                    </a:p>
                  </a:txBody>
                  <a:tcPr marT="18000" marB="18000" anchor="ctr" horzOverflow="overflow">
                    <a:lnL>
                      <a:noFill/>
                    </a:lnL>
                    <a:lnR w="9525" cap="flat" cmpd="sng" algn="ctr">
                      <a:solidFill>
                        <a:srgbClr val="1D1D5D"/>
                      </a:solidFill>
                      <a:prstDash val="solid"/>
                      <a:round/>
                      <a:headEnd type="none" w="med" len="med"/>
                      <a:tailEnd type="none" w="med" len="med"/>
                    </a:lnR>
                    <a:lnT w="9525" cap="flat" cmpd="sng" algn="ctr">
                      <a:solidFill>
                        <a:srgbClr val="1D1D5D"/>
                      </a:solidFill>
                      <a:prstDash val="solid"/>
                      <a:round/>
                      <a:headEnd type="none" w="med" len="med"/>
                      <a:tailEnd type="none" w="med" len="med"/>
                    </a:lnT>
                    <a:lnB>
                      <a:noFill/>
                    </a:lnB>
                    <a:lnTlToBr>
                      <a:noFill/>
                    </a:lnTlToBr>
                    <a:lnBlToTr>
                      <a:noFill/>
                    </a:lnBlToTr>
                    <a:solidFill>
                      <a:srgbClr val="1F1F5E"/>
                    </a:solidFill>
                  </a:tcPr>
                </a:tc>
              </a:tr>
              <a:tr h="2095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Ku – Band</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000" b="0" i="0" u="none" strike="noStrike" cap="none" normalizeH="0" baseline="0" smtClean="0">
                        <a:ln>
                          <a:noFill/>
                        </a:ln>
                        <a:solidFill>
                          <a:srgbClr val="000090"/>
                        </a:solidFill>
                        <a:effectLst/>
                        <a:latin typeface="Arial" charset="0"/>
                      </a:endParaRP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Receiver bandpass filter (WR-75)</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 *</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LNA 14 GHz</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Switch drivers</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 *</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Receiver, 14/12 GHz</a:t>
                      </a:r>
                    </a:p>
                  </a:txBody>
                  <a:tcPr marT="0" marB="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1"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Input filter  channels 1,2,4,5,6,7,8</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Low emittance (gold)</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Input filter channels 9,10,11,12,14,15,16</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Low emittance (gold)</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CCU driver amplifier</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Limiter / linearized</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TWT (42.5 W)</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Low emittance (Bare aluminium)</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EPC (42.5 W)</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R-switch waveguide 12 GHz</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Output multiplexer, 8 channels, horizontal</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Output multiplexer, 8 channels, vertical</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 </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Output multiplexer, 1 channel, U.S. port</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Harmonic Filter</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Isolator, output</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Isolator, WR-75 (High power)</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Notch filter</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Test coupler, WR- 75GHz</a:t>
                      </a:r>
                    </a:p>
                  </a:txBody>
                  <a:tcPr marT="18000" marB="18000" horzOverflow="overflow">
                    <a:lnL w="9525" cap="flat" cmpd="sng" algn="ctr">
                      <a:solidFill>
                        <a:srgbClr val="1D1D5D"/>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287338"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Bacon transmitter (ULPC)</a:t>
                      </a:r>
                    </a:p>
                  </a:txBody>
                  <a:tcPr marT="18000" marB="18000" horzOverflow="overflow">
                    <a:lnL w="9525" cap="flat" cmpd="sng" algn="ctr">
                      <a:solidFill>
                        <a:srgbClr val="1D1D5D"/>
                      </a:solidFill>
                      <a:prstDash val="solid"/>
                      <a:round/>
                      <a:headEnd type="none" w="med" len="med"/>
                      <a:tailEnd type="none" w="med" len="med"/>
                    </a:lnL>
                    <a:lnR>
                      <a:noFill/>
                    </a:lnR>
                    <a:lnT>
                      <a:noFill/>
                    </a:lnT>
                    <a:lnB w="9525" cap="flat" cmpd="sng" algn="ctr">
                      <a:solidFill>
                        <a:srgbClr val="1D1D5D"/>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Conductive black</a:t>
                      </a:r>
                    </a:p>
                  </a:txBody>
                  <a:tcPr marT="18000" marB="18000" horzOverflow="overflow">
                    <a:lnL>
                      <a:noFill/>
                    </a:lnL>
                    <a:lnR w="9525" cap="flat" cmpd="sng" algn="ctr">
                      <a:solidFill>
                        <a:srgbClr val="1D1D5D"/>
                      </a:solidFill>
                      <a:prstDash val="solid"/>
                      <a:round/>
                      <a:headEnd type="none" w="med" len="med"/>
                      <a:tailEnd type="none" w="med" len="med"/>
                    </a:lnR>
                    <a:lnT>
                      <a:noFill/>
                    </a:lnT>
                    <a:lnB w="9525" cap="flat" cmpd="sng" algn="ctr">
                      <a:solidFill>
                        <a:srgbClr val="1D1D5D"/>
                      </a:solidFill>
                      <a:prstDash val="solid"/>
                      <a:round/>
                      <a:headEnd type="none" w="med" len="med"/>
                      <a:tailEnd type="none" w="med" len="med"/>
                    </a:lnB>
                    <a:lnTlToBr>
                      <a:noFill/>
                    </a:lnTlToBr>
                    <a:lnBlToTr>
                      <a:noFill/>
                    </a:lnBlToTr>
                    <a:noFill/>
                  </a:tcPr>
                </a:tc>
              </a:tr>
            </a:tbl>
          </a:graphicData>
        </a:graphic>
      </p:graphicFrame>
      <p:sp>
        <p:nvSpPr>
          <p:cNvPr id="182324" name="3 CuadroTexto"/>
          <p:cNvSpPr txBox="1">
            <a:spLocks noChangeArrowheads="1"/>
          </p:cNvSpPr>
          <p:nvPr/>
        </p:nvSpPr>
        <p:spPr bwMode="auto">
          <a:xfrm>
            <a:off x="1714500" y="6072188"/>
            <a:ext cx="2571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 Permissible to leave unpainted.</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258888" y="188913"/>
            <a:ext cx="6985000" cy="865187"/>
          </a:xfrm>
        </p:spPr>
        <p:txBody>
          <a:bodyPr/>
          <a:lstStyle/>
          <a:p>
            <a:pPr eaLnBrk="1" hangingPunct="1">
              <a:defRPr/>
            </a:pPr>
            <a:r>
              <a:rPr lang="es-MX" dirty="0" err="1" smtClean="0"/>
              <a:t>Thermal</a:t>
            </a:r>
            <a:r>
              <a:rPr lang="es-MX" dirty="0" smtClean="0"/>
              <a:t> Control </a:t>
            </a:r>
            <a:r>
              <a:rPr lang="es-MX" dirty="0" err="1" smtClean="0"/>
              <a:t>Design</a:t>
            </a:r>
            <a:r>
              <a:rPr lang="es-MX" dirty="0" smtClean="0"/>
              <a:t> </a:t>
            </a:r>
            <a:r>
              <a:rPr lang="es-MX" dirty="0" err="1" smtClean="0"/>
              <a:t>Issues</a:t>
            </a:r>
            <a:r>
              <a:rPr lang="es-MX" dirty="0" smtClean="0"/>
              <a:t> and</a:t>
            </a:r>
            <a:br>
              <a:rPr lang="es-MX" dirty="0" smtClean="0"/>
            </a:br>
            <a:r>
              <a:rPr lang="es-MX" dirty="0" err="1" smtClean="0"/>
              <a:t>Elements</a:t>
            </a:r>
            <a:endParaRPr lang="es-MX" dirty="0" smtClean="0"/>
          </a:p>
        </p:txBody>
      </p:sp>
      <p:graphicFrame>
        <p:nvGraphicFramePr>
          <p:cNvPr id="247850" name="Group 42"/>
          <p:cNvGraphicFramePr>
            <a:graphicFrameLocks noGrp="1"/>
          </p:cNvGraphicFramePr>
          <p:nvPr/>
        </p:nvGraphicFramePr>
        <p:xfrm>
          <a:off x="827088" y="1268413"/>
          <a:ext cx="7572375" cy="5400675"/>
        </p:xfrm>
        <a:graphic>
          <a:graphicData uri="http://schemas.openxmlformats.org/drawingml/2006/table">
            <a:tbl>
              <a:tblPr/>
              <a:tblGrid>
                <a:gridCol w="2143125"/>
                <a:gridCol w="2324100"/>
                <a:gridCol w="3105150"/>
              </a:tblGrid>
              <a:tr h="3937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System/Subsystem</a:t>
                      </a:r>
                    </a:p>
                  </a:txBody>
                  <a:tcPr marT="18002" marB="18002"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Design Issue</a:t>
                      </a:r>
                    </a:p>
                  </a:txBody>
                  <a:tcPr marT="18002" marB="1800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Thermal Control Element</a:t>
                      </a:r>
                    </a:p>
                  </a:txBody>
                  <a:tcPr marT="18002" marB="1800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14241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Main body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Minimize solar heating due to diurnal solar impingement</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East-west blankets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Nadir-aft blankets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Morrored north-south radiators (low solar absortance)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Locate high dissipating units on radiators</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107642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High dissipating electronics</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Reduce temperatures</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Mirrored radiators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Heat sinks/doublers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Heat pipes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High emittivity black paint</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12494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Batteries</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Reduce upper temperatures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Minimize lifetime operating temperature</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Mirrored radiators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Conductive brackets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Heaters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Blankets</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826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Propulsion</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Control low end temperatures to avoid frezing</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Low emissivity aluminium tape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Heaters</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8742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Antennas</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Minimize upper temperatures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Reduce operating temperature range</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Blankets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High emissivity black paint (internal reflectors)</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Sunshield (germanium coated Kapton exterior, gridded VDA interior)</a:t>
                      </a:r>
                    </a:p>
                  </a:txBody>
                  <a:tcPr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258888" y="188913"/>
            <a:ext cx="6985000" cy="865187"/>
          </a:xfrm>
        </p:spPr>
        <p:txBody>
          <a:bodyPr/>
          <a:lstStyle/>
          <a:p>
            <a:pPr eaLnBrk="1" hangingPunct="1">
              <a:defRPr/>
            </a:pPr>
            <a:r>
              <a:rPr lang="es-MX" dirty="0" err="1" smtClean="0"/>
              <a:t>Heat</a:t>
            </a:r>
            <a:r>
              <a:rPr lang="es-MX" dirty="0" smtClean="0"/>
              <a:t> Pipes</a:t>
            </a:r>
          </a:p>
        </p:txBody>
      </p:sp>
      <p:pic>
        <p:nvPicPr>
          <p:cNvPr id="184323" name="2 Imagen" descr="Heatpipes.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1750" y="3571875"/>
            <a:ext cx="4319588"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24" name="3 Imagen" descr="Typical cros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1211263"/>
            <a:ext cx="64801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Spacecraft</a:t>
            </a:r>
            <a:r>
              <a:rPr lang="es-MX" dirty="0" smtClean="0"/>
              <a:t> </a:t>
            </a:r>
            <a:r>
              <a:rPr lang="es-MX" dirty="0" err="1" smtClean="0"/>
              <a:t>Blanket</a:t>
            </a:r>
            <a:r>
              <a:rPr lang="es-MX" dirty="0" smtClean="0"/>
              <a:t> </a:t>
            </a:r>
            <a:r>
              <a:rPr lang="es-MX" dirty="0" err="1" smtClean="0"/>
              <a:t>Design</a:t>
            </a:r>
            <a:endParaRPr lang="es-MX" dirty="0" smtClean="0"/>
          </a:p>
        </p:txBody>
      </p:sp>
      <p:graphicFrame>
        <p:nvGraphicFramePr>
          <p:cNvPr id="249953" name="Group 97"/>
          <p:cNvGraphicFramePr>
            <a:graphicFrameLocks noGrp="1"/>
          </p:cNvGraphicFramePr>
          <p:nvPr/>
        </p:nvGraphicFramePr>
        <p:xfrm>
          <a:off x="642938" y="1595438"/>
          <a:ext cx="7786687" cy="3763962"/>
        </p:xfrm>
        <a:graphic>
          <a:graphicData uri="http://schemas.openxmlformats.org/drawingml/2006/table">
            <a:tbl>
              <a:tblPr/>
              <a:tblGrid>
                <a:gridCol w="1643062"/>
                <a:gridCol w="1214438"/>
                <a:gridCol w="1500187"/>
                <a:gridCol w="1143000"/>
                <a:gridCol w="1071563"/>
                <a:gridCol w="1214437"/>
              </a:tblGrid>
              <a:tr h="5389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Blanket Location</a:t>
                      </a:r>
                    </a:p>
                  </a:txBody>
                  <a:tcPr marT="18000" marB="18000"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No. of Layers</a:t>
                      </a:r>
                    </a:p>
                  </a:txBody>
                  <a:tcPr marT="18000" marB="18000"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Blanket Type</a:t>
                      </a:r>
                    </a:p>
                  </a:txBody>
                  <a:tcPr marT="18000" marB="18000"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Emmitance Inner/Outer*</a:t>
                      </a:r>
                    </a:p>
                  </a:txBody>
                  <a:tcPr marT="18000" marB="18000"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Effective Through Emmitance</a:t>
                      </a:r>
                    </a:p>
                  </a:txBody>
                  <a:tcPr marT="18000" marB="18000"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smtClean="0">
                          <a:ln>
                            <a:noFill/>
                          </a:ln>
                          <a:solidFill>
                            <a:srgbClr val="FBFBFB"/>
                          </a:solidFill>
                          <a:effectLst/>
                          <a:latin typeface="Arial" charset="0"/>
                        </a:rPr>
                        <a:t>Outer Absorption BOL/ECL</a:t>
                      </a:r>
                    </a:p>
                  </a:txBody>
                  <a:tcPr marT="18000" marB="18000"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2174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Nadir blanket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MLI 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0.85/0.85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0.010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East-west sides</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MLI 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0.53/0.85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0.025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0.90/0.90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Battery packs</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MLI 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0.53/0.53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0.025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0.36/0.90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Aft barrier closeout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MLI 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0.025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712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Thrust cylinder flat section closeout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9 layers +0.003 Al foil</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MLI Kapton plus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Kapton outer layer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0.025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712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490 N (110lbf) thruster shield (pyramid panel)</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 quartz / 5 foil</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Nickel foil/quartz mat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0.10/0.85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0.002</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0.40/0.70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Propellant tanks</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0.48</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Interior of TWT radiator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712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Reflector antenna blankets</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MLI 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0.16/0.65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0.015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Separation ring</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174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Deployable aft blanket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0.060</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0.36/0.59</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712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Interior of L-band radiator aft of subnadir</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Kapton</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0.16/0.53</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Spacecraft</a:t>
            </a:r>
            <a:r>
              <a:rPr lang="es-MX" dirty="0" smtClean="0"/>
              <a:t> </a:t>
            </a:r>
            <a:r>
              <a:rPr lang="es-MX" dirty="0" err="1" smtClean="0"/>
              <a:t>Blanket</a:t>
            </a:r>
            <a:r>
              <a:rPr lang="es-MX" dirty="0" smtClean="0"/>
              <a:t> </a:t>
            </a:r>
            <a:r>
              <a:rPr lang="es-MX" dirty="0" err="1" smtClean="0"/>
              <a:t>Configuration</a:t>
            </a:r>
            <a:endParaRPr lang="es-MX" dirty="0" smtClean="0"/>
          </a:p>
        </p:txBody>
      </p:sp>
      <p:graphicFrame>
        <p:nvGraphicFramePr>
          <p:cNvPr id="3" name="3 Marcador de contenido"/>
          <p:cNvGraphicFramePr>
            <a:graphicFrameLocks/>
          </p:cNvGraphicFramePr>
          <p:nvPr/>
        </p:nvGraphicFramePr>
        <p:xfrm>
          <a:off x="785813" y="1714500"/>
          <a:ext cx="7572375" cy="3660775"/>
        </p:xfrm>
        <a:graphic>
          <a:graphicData uri="http://schemas.openxmlformats.org/drawingml/2006/table">
            <a:tbl>
              <a:tblPr firstRow="1" firstCol="1" bandCol="1">
                <a:tableStyleId>{72833802-FEF1-4C79-8D5D-14CF1EAF98D9}</a:tableStyleId>
              </a:tblPr>
              <a:tblGrid>
                <a:gridCol w="714375"/>
                <a:gridCol w="3000376"/>
                <a:gridCol w="3857624"/>
              </a:tblGrid>
              <a:tr h="382352">
                <a:tc>
                  <a:txBody>
                    <a:bodyPr/>
                    <a:lstStyle/>
                    <a:p>
                      <a:pPr algn="ctr"/>
                      <a:r>
                        <a:rPr lang="es-MX" sz="1100" dirty="0" err="1" smtClean="0">
                          <a:solidFill>
                            <a:srgbClr val="FBFBFB"/>
                          </a:solidFill>
                        </a:rPr>
                        <a:t>Type</a:t>
                      </a:r>
                      <a:endParaRPr lang="es-MX" sz="1100" dirty="0">
                        <a:solidFill>
                          <a:srgbClr val="FBFBFB"/>
                        </a:solidFill>
                      </a:endParaRPr>
                    </a:p>
                  </a:txBody>
                  <a:tcPr marL="91439" marR="91439" marT="18001" marB="18001" anchor="ctr">
                    <a:lnR w="12700" cap="flat" cmpd="sng" algn="ctr">
                      <a:solidFill>
                        <a:schemeClr val="accent4">
                          <a:lumMod val="20000"/>
                          <a:lumOff val="80000"/>
                        </a:schemeClr>
                      </a:solidFill>
                      <a:prstDash val="solid"/>
                      <a:round/>
                      <a:headEnd type="none" w="med" len="med"/>
                      <a:tailEnd type="none" w="med" len="med"/>
                    </a:lnR>
                  </a:tcPr>
                </a:tc>
                <a:tc>
                  <a:txBody>
                    <a:bodyPr/>
                    <a:lstStyle/>
                    <a:p>
                      <a:pPr algn="ctr"/>
                      <a:r>
                        <a:rPr lang="es-MX" sz="1100" dirty="0" err="1" smtClean="0">
                          <a:solidFill>
                            <a:srgbClr val="FBFBFB"/>
                          </a:solidFill>
                        </a:rPr>
                        <a:t>Description</a:t>
                      </a:r>
                      <a:endParaRPr lang="es-MX" sz="1100" dirty="0">
                        <a:solidFill>
                          <a:srgbClr val="FBFBFB"/>
                        </a:solidFill>
                      </a:endParaRPr>
                    </a:p>
                  </a:txBody>
                  <a:tcPr marL="91439" marR="91439" marT="18001" marB="18001"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a:txBody>
                    <a:bodyPr/>
                    <a:lstStyle/>
                    <a:p>
                      <a:pPr algn="ctr"/>
                      <a:r>
                        <a:rPr lang="es-MX" sz="1100" dirty="0" err="1" smtClean="0">
                          <a:solidFill>
                            <a:srgbClr val="FBFBFB"/>
                          </a:solidFill>
                        </a:rPr>
                        <a:t>Location</a:t>
                      </a:r>
                      <a:endParaRPr lang="es-MX" sz="1100" dirty="0">
                        <a:solidFill>
                          <a:srgbClr val="FBFBFB"/>
                        </a:solidFill>
                      </a:endParaRPr>
                    </a:p>
                  </a:txBody>
                  <a:tcPr marL="91439" marR="91439" marT="18001" marB="18001"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r>
              <a:tr h="538958">
                <a:tc>
                  <a:txBody>
                    <a:bodyPr/>
                    <a:lstStyle/>
                    <a:p>
                      <a:pPr indent="0" algn="ctr"/>
                      <a:r>
                        <a:rPr lang="es-MX" sz="1100" baseline="0" dirty="0" smtClean="0">
                          <a:solidFill>
                            <a:srgbClr val="000090"/>
                          </a:solidFill>
                        </a:rPr>
                        <a:t>I</a:t>
                      </a:r>
                      <a:endParaRPr lang="es-MX" sz="1100" baseline="0" dirty="0">
                        <a:solidFill>
                          <a:srgbClr val="000090"/>
                        </a:solidFill>
                      </a:endParaRPr>
                    </a:p>
                  </a:txBody>
                  <a:tcPr marL="91439" marR="91439" marT="18001" marB="18001" anchor="ctr"/>
                </a:tc>
                <a:tc>
                  <a:txBody>
                    <a:bodyPr/>
                    <a:lstStyle/>
                    <a:p>
                      <a:pPr marL="0" algn="l" defTabSz="914400" rtl="0" eaLnBrk="1" latinLnBrk="0" hangingPunct="1"/>
                      <a:r>
                        <a:rPr lang="es-MX" sz="1100" kern="1200" baseline="0" dirty="0" smtClean="0">
                          <a:solidFill>
                            <a:srgbClr val="000090"/>
                          </a:solidFill>
                          <a:latin typeface="+mn-lt"/>
                          <a:ea typeface="+mn-ea"/>
                          <a:cs typeface="+mn-cs"/>
                        </a:rPr>
                        <a:t>10 </a:t>
                      </a:r>
                      <a:r>
                        <a:rPr lang="es-MX" sz="1100" kern="1200" baseline="0" dirty="0" err="1" smtClean="0">
                          <a:solidFill>
                            <a:srgbClr val="000090"/>
                          </a:solidFill>
                          <a:latin typeface="+mn-lt"/>
                          <a:ea typeface="+mn-ea"/>
                          <a:cs typeface="+mn-cs"/>
                        </a:rPr>
                        <a:t>layer</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carbon</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Kapton</a:t>
                      </a:r>
                      <a:r>
                        <a:rPr lang="es-MX" sz="1100" kern="1200" baseline="0" dirty="0" smtClean="0">
                          <a:solidFill>
                            <a:srgbClr val="000090"/>
                          </a:solidFill>
                          <a:latin typeface="+mn-lt"/>
                          <a:ea typeface="+mn-ea"/>
                          <a:cs typeface="+mn-cs"/>
                        </a:rPr>
                        <a:t> exterior</a:t>
                      </a:r>
                    </a:p>
                  </a:txBody>
                  <a:tcPr marL="91439" marR="91439" marT="18001" marB="18001" anchor="ctr"/>
                </a:tc>
                <a:tc>
                  <a:txBody>
                    <a:bodyPr/>
                    <a:lstStyle/>
                    <a:p>
                      <a:pPr marL="0" algn="l" defTabSz="914400" rtl="0" eaLnBrk="1" latinLnBrk="0" hangingPunct="1"/>
                      <a:r>
                        <a:rPr lang="es-MX" sz="1100" kern="1200" baseline="0" dirty="0" err="1" smtClean="0">
                          <a:solidFill>
                            <a:srgbClr val="000090"/>
                          </a:solidFill>
                          <a:latin typeface="+mn-lt"/>
                          <a:ea typeface="+mn-ea"/>
                          <a:cs typeface="+mn-cs"/>
                        </a:rPr>
                        <a:t>Battery</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east-west</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launch</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locks</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north-south</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internal</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porpellant</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lines</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along</a:t>
                      </a:r>
                      <a:r>
                        <a:rPr lang="es-MX" sz="1100" kern="1200" baseline="0" dirty="0" smtClean="0">
                          <a:solidFill>
                            <a:srgbClr val="000090"/>
                          </a:solidFill>
                          <a:latin typeface="+mn-lt"/>
                          <a:ea typeface="+mn-ea"/>
                          <a:cs typeface="+mn-cs"/>
                        </a:rPr>
                        <a:t> bus panel, </a:t>
                      </a:r>
                      <a:r>
                        <a:rPr lang="es-MX" sz="1100" kern="1200" baseline="0" dirty="0" err="1" smtClean="0">
                          <a:solidFill>
                            <a:srgbClr val="000090"/>
                          </a:solidFill>
                          <a:latin typeface="+mn-lt"/>
                          <a:ea typeface="+mn-ea"/>
                          <a:cs typeface="+mn-cs"/>
                        </a:rPr>
                        <a:t>propellant</a:t>
                      </a:r>
                      <a:r>
                        <a:rPr lang="es-MX" sz="1100" kern="1200" baseline="0" dirty="0" smtClean="0">
                          <a:solidFill>
                            <a:srgbClr val="000090"/>
                          </a:solidFill>
                          <a:latin typeface="+mn-lt"/>
                          <a:ea typeface="+mn-ea"/>
                          <a:cs typeface="+mn-cs"/>
                        </a:rPr>
                        <a:t> line </a:t>
                      </a:r>
                      <a:r>
                        <a:rPr lang="es-MX" sz="1100" kern="1200" baseline="0" dirty="0" err="1" smtClean="0">
                          <a:solidFill>
                            <a:srgbClr val="000090"/>
                          </a:solidFill>
                          <a:latin typeface="+mn-lt"/>
                          <a:ea typeface="+mn-ea"/>
                          <a:cs typeface="+mn-cs"/>
                        </a:rPr>
                        <a:t>radiators</a:t>
                      </a:r>
                      <a:r>
                        <a:rPr lang="es-MX" sz="1100" kern="1200" baseline="0" dirty="0" smtClean="0">
                          <a:solidFill>
                            <a:srgbClr val="000090"/>
                          </a:solidFill>
                          <a:latin typeface="+mn-lt"/>
                          <a:ea typeface="+mn-ea"/>
                          <a:cs typeface="+mn-cs"/>
                        </a:rPr>
                        <a:t>, sensor suite, 22N (5lbf) </a:t>
                      </a:r>
                      <a:r>
                        <a:rPr lang="es-MX" sz="1100" kern="1200" baseline="0" dirty="0" err="1" smtClean="0">
                          <a:solidFill>
                            <a:srgbClr val="000090"/>
                          </a:solidFill>
                          <a:latin typeface="+mn-lt"/>
                          <a:ea typeface="+mn-ea"/>
                          <a:cs typeface="+mn-cs"/>
                        </a:rPr>
                        <a:t>thrusters</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antenna</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tripods</a:t>
                      </a:r>
                      <a:r>
                        <a:rPr lang="es-MX" sz="1100" kern="1200" baseline="0" dirty="0" smtClean="0">
                          <a:solidFill>
                            <a:srgbClr val="000090"/>
                          </a:solidFill>
                          <a:latin typeface="+mn-lt"/>
                          <a:ea typeface="+mn-ea"/>
                          <a:cs typeface="+mn-cs"/>
                        </a:rPr>
                        <a:t>.</a:t>
                      </a:r>
                    </a:p>
                  </a:txBody>
                  <a:tcPr marL="91439" marR="91439" marT="18001" marB="18001" anchor="ctr"/>
                </a:tc>
              </a:tr>
              <a:tr h="217318">
                <a:tc>
                  <a:txBody>
                    <a:bodyPr/>
                    <a:lstStyle/>
                    <a:p>
                      <a:pPr lvl="0" indent="0" algn="ctr"/>
                      <a:r>
                        <a:rPr lang="es-MX" sz="1100" baseline="0" dirty="0" smtClean="0">
                          <a:solidFill>
                            <a:srgbClr val="000090"/>
                          </a:solidFill>
                        </a:rPr>
                        <a:t>II</a:t>
                      </a:r>
                      <a:endParaRPr lang="es-MX" sz="1100" baseline="0" dirty="0">
                        <a:solidFill>
                          <a:srgbClr val="000090"/>
                        </a:solidFill>
                      </a:endParaRPr>
                    </a:p>
                  </a:txBody>
                  <a:tcPr marL="91439" marR="91439" marT="18001" marB="18001" anchor="ctr"/>
                </a:tc>
                <a:tc>
                  <a:txBody>
                    <a:bodyPr/>
                    <a:lstStyle/>
                    <a:p>
                      <a:pPr algn="l"/>
                      <a:r>
                        <a:rPr lang="es-MX" sz="1100" baseline="0" dirty="0" err="1" smtClean="0">
                          <a:solidFill>
                            <a:srgbClr val="000090"/>
                          </a:solidFill>
                        </a:rPr>
                        <a:t>Not</a:t>
                      </a:r>
                      <a:r>
                        <a:rPr lang="es-MX" sz="1100" baseline="0" dirty="0" smtClean="0">
                          <a:solidFill>
                            <a:srgbClr val="000090"/>
                          </a:solidFill>
                        </a:rPr>
                        <a:t> </a:t>
                      </a:r>
                      <a:r>
                        <a:rPr lang="es-MX" sz="1100" baseline="0" dirty="0" err="1" smtClean="0">
                          <a:solidFill>
                            <a:srgbClr val="000090"/>
                          </a:solidFill>
                        </a:rPr>
                        <a:t>used</a:t>
                      </a:r>
                      <a:endParaRPr lang="es-MX" sz="1100" baseline="0" dirty="0">
                        <a:solidFill>
                          <a:srgbClr val="000090"/>
                        </a:solidFill>
                      </a:endParaRPr>
                    </a:p>
                  </a:txBody>
                  <a:tcPr marL="91439" marR="91439" marT="18001" marB="18001" anchor="ctr"/>
                </a:tc>
                <a:tc>
                  <a:txBody>
                    <a:bodyPr/>
                    <a:lstStyle/>
                    <a:p>
                      <a:pPr algn="l"/>
                      <a:r>
                        <a:rPr lang="es-MX" sz="1100" baseline="0" dirty="0" smtClean="0">
                          <a:solidFill>
                            <a:srgbClr val="000090"/>
                          </a:solidFill>
                        </a:rPr>
                        <a:t>-</a:t>
                      </a:r>
                      <a:endParaRPr lang="es-MX" sz="1100" baseline="0" dirty="0">
                        <a:solidFill>
                          <a:srgbClr val="000090"/>
                        </a:solidFill>
                      </a:endParaRPr>
                    </a:p>
                  </a:txBody>
                  <a:tcPr marL="91439" marR="91439" marT="18001" marB="18001" anchor="ctr"/>
                </a:tc>
              </a:tr>
              <a:tr h="2173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III</a:t>
                      </a:r>
                    </a:p>
                  </a:txBody>
                  <a:tcPr marL="91439" marR="91439" marT="18001" marB="1800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5 </a:t>
                      </a:r>
                      <a:r>
                        <a:rPr lang="es-MX" sz="1100" baseline="0" dirty="0" err="1" smtClean="0">
                          <a:solidFill>
                            <a:srgbClr val="000090"/>
                          </a:solidFill>
                        </a:rPr>
                        <a:t>layer</a:t>
                      </a:r>
                      <a:r>
                        <a:rPr lang="es-MX" sz="1100" baseline="0" dirty="0" smtClean="0">
                          <a:solidFill>
                            <a:srgbClr val="000090"/>
                          </a:solidFill>
                        </a:rPr>
                        <a:t>, </a:t>
                      </a:r>
                      <a:r>
                        <a:rPr lang="es-MX" sz="1100" baseline="0" dirty="0" err="1" smtClean="0">
                          <a:solidFill>
                            <a:srgbClr val="000090"/>
                          </a:solidFill>
                        </a:rPr>
                        <a:t>mylar</a:t>
                      </a:r>
                      <a:r>
                        <a:rPr lang="es-MX" sz="1100" baseline="0" dirty="0" smtClean="0">
                          <a:solidFill>
                            <a:srgbClr val="000090"/>
                          </a:solidFill>
                        </a:rPr>
                        <a:t>, VDA </a:t>
                      </a:r>
                      <a:r>
                        <a:rPr lang="es-MX" sz="1100" baseline="0" dirty="0" err="1" smtClean="0">
                          <a:solidFill>
                            <a:srgbClr val="000090"/>
                          </a:solidFill>
                        </a:rPr>
                        <a:t>on</a:t>
                      </a:r>
                      <a:r>
                        <a:rPr lang="es-MX" sz="1100" baseline="0" dirty="0" smtClean="0">
                          <a:solidFill>
                            <a:srgbClr val="000090"/>
                          </a:solidFill>
                        </a:rPr>
                        <a:t> </a:t>
                      </a:r>
                      <a:r>
                        <a:rPr lang="es-MX" sz="1100" baseline="0" dirty="0" err="1" smtClean="0">
                          <a:solidFill>
                            <a:srgbClr val="000090"/>
                          </a:solidFill>
                        </a:rPr>
                        <a:t>side</a:t>
                      </a:r>
                      <a:endParaRPr lang="es-MX" sz="1100" baseline="0" dirty="0" smtClean="0">
                        <a:solidFill>
                          <a:srgbClr val="000090"/>
                        </a:solidFill>
                      </a:endParaRPr>
                    </a:p>
                  </a:txBody>
                  <a:tcPr marL="91439" marR="91439" marT="18001" marB="1800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100" baseline="0" dirty="0" err="1" smtClean="0">
                          <a:solidFill>
                            <a:srgbClr val="000090"/>
                          </a:solidFill>
                        </a:rPr>
                        <a:t>Aft</a:t>
                      </a:r>
                      <a:r>
                        <a:rPr lang="es-MX" sz="1100" baseline="0" dirty="0" smtClean="0">
                          <a:solidFill>
                            <a:srgbClr val="000090"/>
                          </a:solidFill>
                        </a:rPr>
                        <a:t> </a:t>
                      </a:r>
                      <a:r>
                        <a:rPr lang="es-MX" sz="1100" baseline="0" dirty="0" err="1" smtClean="0">
                          <a:solidFill>
                            <a:srgbClr val="000090"/>
                          </a:solidFill>
                        </a:rPr>
                        <a:t>deployable</a:t>
                      </a:r>
                      <a:r>
                        <a:rPr lang="es-MX" sz="1100" baseline="0" dirty="0" smtClean="0">
                          <a:solidFill>
                            <a:srgbClr val="000090"/>
                          </a:solidFill>
                        </a:rPr>
                        <a:t> </a:t>
                      </a:r>
                      <a:r>
                        <a:rPr lang="es-MX" sz="1100" baseline="0" dirty="0" err="1" smtClean="0">
                          <a:solidFill>
                            <a:srgbClr val="000090"/>
                          </a:solidFill>
                        </a:rPr>
                        <a:t>shield</a:t>
                      </a:r>
                      <a:r>
                        <a:rPr lang="es-MX" sz="1100" baseline="0" dirty="0" smtClean="0">
                          <a:solidFill>
                            <a:srgbClr val="000090"/>
                          </a:solidFill>
                        </a:rPr>
                        <a:t>, solar panel </a:t>
                      </a:r>
                      <a:r>
                        <a:rPr lang="es-MX" sz="1100" baseline="0" dirty="0" err="1" smtClean="0">
                          <a:solidFill>
                            <a:srgbClr val="000090"/>
                          </a:solidFill>
                        </a:rPr>
                        <a:t>yoke</a:t>
                      </a:r>
                      <a:r>
                        <a:rPr lang="es-MX" sz="1100" baseline="0" dirty="0" smtClean="0">
                          <a:solidFill>
                            <a:srgbClr val="000090"/>
                          </a:solidFill>
                        </a:rPr>
                        <a:t>, bus </a:t>
                      </a:r>
                      <a:r>
                        <a:rPr lang="es-MX" sz="1100" baseline="0" dirty="0" err="1" smtClean="0">
                          <a:solidFill>
                            <a:srgbClr val="000090"/>
                          </a:solidFill>
                        </a:rPr>
                        <a:t>voltage</a:t>
                      </a:r>
                      <a:r>
                        <a:rPr lang="es-MX" sz="1100" baseline="0" dirty="0" smtClean="0">
                          <a:solidFill>
                            <a:srgbClr val="000090"/>
                          </a:solidFill>
                        </a:rPr>
                        <a:t> </a:t>
                      </a:r>
                      <a:r>
                        <a:rPr lang="es-MX" sz="1100" baseline="0" dirty="0" err="1" smtClean="0">
                          <a:solidFill>
                            <a:srgbClr val="000090"/>
                          </a:solidFill>
                        </a:rPr>
                        <a:t>limiter</a:t>
                      </a:r>
                      <a:endParaRPr lang="es-MX" sz="1100" baseline="0" dirty="0" smtClean="0">
                        <a:solidFill>
                          <a:srgbClr val="000090"/>
                        </a:solidFill>
                      </a:endParaRPr>
                    </a:p>
                  </a:txBody>
                  <a:tcPr marL="91439" marR="91439" marT="18001" marB="18001" anchor="ctr"/>
                </a:tc>
              </a:tr>
              <a:tr h="5389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IV</a:t>
                      </a:r>
                    </a:p>
                  </a:txBody>
                  <a:tcPr marL="91439" marR="91439" marT="18001" marB="1800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100" kern="1200" baseline="0" dirty="0" smtClean="0">
                          <a:solidFill>
                            <a:srgbClr val="000090"/>
                          </a:solidFill>
                          <a:latin typeface="+mn-lt"/>
                          <a:ea typeface="+mn-ea"/>
                          <a:cs typeface="+mn-cs"/>
                        </a:rPr>
                        <a:t>1 </a:t>
                      </a:r>
                      <a:r>
                        <a:rPr lang="es-MX" sz="1100" kern="1200" baseline="0" dirty="0" err="1" smtClean="0">
                          <a:solidFill>
                            <a:srgbClr val="000090"/>
                          </a:solidFill>
                          <a:latin typeface="+mn-lt"/>
                          <a:ea typeface="+mn-ea"/>
                          <a:cs typeface="+mn-cs"/>
                        </a:rPr>
                        <a:t>layer</a:t>
                      </a:r>
                      <a:r>
                        <a:rPr lang="es-MX" sz="1100" kern="1200" baseline="0" dirty="0" smtClean="0">
                          <a:solidFill>
                            <a:srgbClr val="000090"/>
                          </a:solidFill>
                          <a:latin typeface="+mn-lt"/>
                          <a:ea typeface="+mn-ea"/>
                          <a:cs typeface="+mn-cs"/>
                        </a:rPr>
                        <a:t>, ITO </a:t>
                      </a:r>
                      <a:r>
                        <a:rPr lang="es-MX" sz="1100" kern="1200" baseline="0" dirty="0" err="1" smtClean="0">
                          <a:solidFill>
                            <a:srgbClr val="000090"/>
                          </a:solidFill>
                          <a:latin typeface="+mn-lt"/>
                          <a:ea typeface="+mn-ea"/>
                          <a:cs typeface="+mn-cs"/>
                        </a:rPr>
                        <a:t>Kapton</a:t>
                      </a:r>
                      <a:r>
                        <a:rPr lang="es-MX" sz="1100" kern="1200" baseline="0" dirty="0" smtClean="0">
                          <a:solidFill>
                            <a:srgbClr val="000090"/>
                          </a:solidFill>
                          <a:latin typeface="+mn-lt"/>
                          <a:ea typeface="+mn-ea"/>
                          <a:cs typeface="+mn-cs"/>
                        </a:rPr>
                        <a:t> exterior</a:t>
                      </a:r>
                    </a:p>
                  </a:txBody>
                  <a:tcPr marL="91439" marR="91439" marT="18001" marB="1800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100" kern="1200" baseline="0" dirty="0" smtClean="0">
                          <a:solidFill>
                            <a:srgbClr val="000090"/>
                          </a:solidFill>
                          <a:latin typeface="+mn-lt"/>
                          <a:ea typeface="+mn-ea"/>
                          <a:cs typeface="+mn-cs"/>
                        </a:rPr>
                        <a:t>TWT </a:t>
                      </a:r>
                      <a:r>
                        <a:rPr lang="es-MX" sz="1100" kern="1200" baseline="0" dirty="0" err="1" smtClean="0">
                          <a:solidFill>
                            <a:srgbClr val="000090"/>
                          </a:solidFill>
                          <a:latin typeface="+mn-lt"/>
                          <a:ea typeface="+mn-ea"/>
                          <a:cs typeface="+mn-cs"/>
                        </a:rPr>
                        <a:t>collector</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aft</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subnadir</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fordward</a:t>
                      </a:r>
                      <a:endParaRPr lang="es-MX" sz="1100" kern="1200" baseline="0" dirty="0" smtClean="0">
                        <a:solidFill>
                          <a:srgbClr val="000090"/>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MX" sz="1100" kern="1200" baseline="0" dirty="0" smtClean="0">
                          <a:solidFill>
                            <a:srgbClr val="000090"/>
                          </a:solidFill>
                          <a:latin typeface="+mn-lt"/>
                          <a:ea typeface="+mn-ea"/>
                          <a:cs typeface="+mn-cs"/>
                        </a:rPr>
                        <a:t>SSPA </a:t>
                      </a:r>
                      <a:r>
                        <a:rPr lang="es-MX" sz="1100" kern="1200" baseline="0" dirty="0" err="1" smtClean="0">
                          <a:solidFill>
                            <a:srgbClr val="000090"/>
                          </a:solidFill>
                          <a:latin typeface="+mn-lt"/>
                          <a:ea typeface="+mn-ea"/>
                          <a:cs typeface="+mn-cs"/>
                        </a:rPr>
                        <a:t>radiator</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entire</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fordware</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side</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subnadir</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shelf</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decouplers</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subnadir</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from</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hot</a:t>
                      </a:r>
                      <a:r>
                        <a:rPr lang="es-MX" sz="1100" kern="1200" baseline="0" dirty="0" smtClean="0">
                          <a:solidFill>
                            <a:srgbClr val="000090"/>
                          </a:solidFill>
                          <a:latin typeface="+mn-lt"/>
                          <a:ea typeface="+mn-ea"/>
                          <a:cs typeface="+mn-cs"/>
                        </a:rPr>
                        <a:t> TWT </a:t>
                      </a:r>
                      <a:r>
                        <a:rPr lang="es-MX" sz="1100" kern="1200" baseline="0" dirty="0" err="1" smtClean="0">
                          <a:solidFill>
                            <a:srgbClr val="000090"/>
                          </a:solidFill>
                          <a:latin typeface="+mn-lt"/>
                          <a:ea typeface="+mn-ea"/>
                          <a:cs typeface="+mn-cs"/>
                        </a:rPr>
                        <a:t>zone</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propellant</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tanks</a:t>
                      </a:r>
                      <a:endParaRPr lang="es-MX" sz="1100" kern="1200" baseline="0" dirty="0" smtClean="0">
                        <a:solidFill>
                          <a:srgbClr val="000090"/>
                        </a:solidFill>
                        <a:latin typeface="+mn-lt"/>
                        <a:ea typeface="+mn-ea"/>
                        <a:cs typeface="+mn-cs"/>
                      </a:endParaRPr>
                    </a:p>
                  </a:txBody>
                  <a:tcPr marL="91439" marR="91439" marT="18001" marB="18001" anchor="ctr"/>
                </a:tc>
              </a:tr>
              <a:tr h="2173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V</a:t>
                      </a:r>
                    </a:p>
                  </a:txBody>
                  <a:tcPr marL="91439" marR="91439" marT="18001" marB="1800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100" kern="1200" baseline="0" dirty="0" err="1" smtClean="0">
                          <a:solidFill>
                            <a:srgbClr val="000090"/>
                          </a:solidFill>
                          <a:latin typeface="+mn-lt"/>
                          <a:ea typeface="+mn-ea"/>
                          <a:cs typeface="+mn-cs"/>
                        </a:rPr>
                        <a:t>Not</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used</a:t>
                      </a:r>
                      <a:endParaRPr lang="es-MX" sz="1100" kern="1200" baseline="0" dirty="0" smtClean="0">
                        <a:solidFill>
                          <a:srgbClr val="000090"/>
                        </a:solidFill>
                        <a:latin typeface="+mn-lt"/>
                        <a:ea typeface="+mn-ea"/>
                        <a:cs typeface="+mn-cs"/>
                      </a:endParaRPr>
                    </a:p>
                  </a:txBody>
                  <a:tcPr marL="91439" marR="91439" marT="18001" marB="18001" anchor="ctr"/>
                </a:tc>
                <a:tc>
                  <a:txBody>
                    <a:bodyPr/>
                    <a:lstStyle/>
                    <a:p>
                      <a:pPr algn="l"/>
                      <a:r>
                        <a:rPr lang="es-MX" sz="1100" baseline="0" dirty="0" smtClean="0">
                          <a:solidFill>
                            <a:srgbClr val="000090"/>
                          </a:solidFill>
                        </a:rPr>
                        <a:t>-</a:t>
                      </a:r>
                      <a:endParaRPr lang="es-MX" sz="1100" baseline="0" dirty="0">
                        <a:solidFill>
                          <a:srgbClr val="000090"/>
                        </a:solidFill>
                      </a:endParaRPr>
                    </a:p>
                  </a:txBody>
                  <a:tcPr marL="91439" marR="91439" marT="18001" marB="18001" anchor="ctr"/>
                </a:tc>
              </a:tr>
              <a:tr h="3713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VI</a:t>
                      </a:r>
                    </a:p>
                  </a:txBody>
                  <a:tcPr marL="91439" marR="91439" marT="18001" marB="18001" anchor="ctr"/>
                </a:tc>
                <a:tc>
                  <a:txBody>
                    <a:bodyPr/>
                    <a:lstStyle/>
                    <a:p>
                      <a:pPr algn="l"/>
                      <a:r>
                        <a:rPr lang="es-MX" sz="1100" baseline="0" dirty="0" smtClean="0">
                          <a:solidFill>
                            <a:srgbClr val="000090"/>
                          </a:solidFill>
                        </a:rPr>
                        <a:t>11 </a:t>
                      </a:r>
                      <a:r>
                        <a:rPr lang="es-MX" sz="1100" baseline="0" dirty="0" err="1" smtClean="0">
                          <a:solidFill>
                            <a:srgbClr val="000090"/>
                          </a:solidFill>
                        </a:rPr>
                        <a:t>layer</a:t>
                      </a:r>
                      <a:r>
                        <a:rPr lang="es-MX" sz="1100" baseline="0" dirty="0" smtClean="0">
                          <a:solidFill>
                            <a:srgbClr val="000090"/>
                          </a:solidFill>
                        </a:rPr>
                        <a:t>, ITO </a:t>
                      </a:r>
                      <a:r>
                        <a:rPr lang="es-MX" sz="1100" baseline="0" dirty="0" err="1" smtClean="0">
                          <a:solidFill>
                            <a:srgbClr val="000090"/>
                          </a:solidFill>
                        </a:rPr>
                        <a:t>Kapton</a:t>
                      </a:r>
                      <a:r>
                        <a:rPr lang="es-MX" sz="1100" baseline="0" dirty="0" smtClean="0">
                          <a:solidFill>
                            <a:srgbClr val="000090"/>
                          </a:solidFill>
                        </a:rPr>
                        <a:t> exterior </a:t>
                      </a:r>
                      <a:r>
                        <a:rPr lang="es-MX" sz="1100" baseline="0" dirty="0" err="1" smtClean="0">
                          <a:solidFill>
                            <a:srgbClr val="000090"/>
                          </a:solidFill>
                        </a:rPr>
                        <a:t>with</a:t>
                      </a:r>
                      <a:r>
                        <a:rPr lang="es-MX" sz="1100" baseline="0" dirty="0" smtClean="0">
                          <a:solidFill>
                            <a:srgbClr val="000090"/>
                          </a:solidFill>
                        </a:rPr>
                        <a:t> </a:t>
                      </a:r>
                      <a:r>
                        <a:rPr lang="es-MX" sz="1100" baseline="0" dirty="0" err="1" smtClean="0">
                          <a:solidFill>
                            <a:srgbClr val="000090"/>
                          </a:solidFill>
                        </a:rPr>
                        <a:t>Kevlar</a:t>
                      </a:r>
                      <a:r>
                        <a:rPr lang="es-MX" sz="1100" baseline="0" dirty="0" smtClean="0">
                          <a:solidFill>
                            <a:srgbClr val="000090"/>
                          </a:solidFill>
                        </a:rPr>
                        <a:t> </a:t>
                      </a:r>
                      <a:r>
                        <a:rPr lang="es-MX" sz="1100" baseline="0" dirty="0" err="1" smtClean="0">
                          <a:solidFill>
                            <a:srgbClr val="000090"/>
                          </a:solidFill>
                        </a:rPr>
                        <a:t>separators</a:t>
                      </a:r>
                      <a:endParaRPr lang="es-MX" sz="1100" baseline="0" dirty="0" smtClean="0">
                        <a:solidFill>
                          <a:srgbClr val="000090"/>
                        </a:solidFill>
                      </a:endParaRPr>
                    </a:p>
                  </a:txBody>
                  <a:tcPr marL="91439" marR="91439" marT="18001" marB="18001" anchor="ctr"/>
                </a:tc>
                <a:tc>
                  <a:txBody>
                    <a:bodyPr/>
                    <a:lstStyle/>
                    <a:p>
                      <a:pPr algn="l"/>
                      <a:r>
                        <a:rPr lang="es-MX" sz="1100" baseline="0" dirty="0" err="1" smtClean="0">
                          <a:solidFill>
                            <a:srgbClr val="000090"/>
                          </a:solidFill>
                        </a:rPr>
                        <a:t>Aft</a:t>
                      </a:r>
                      <a:r>
                        <a:rPr lang="es-MX" sz="1100" baseline="0" dirty="0" smtClean="0">
                          <a:solidFill>
                            <a:srgbClr val="000090"/>
                          </a:solidFill>
                        </a:rPr>
                        <a:t> </a:t>
                      </a:r>
                      <a:r>
                        <a:rPr lang="es-MX" sz="1100" baseline="0" dirty="0" err="1" smtClean="0">
                          <a:solidFill>
                            <a:srgbClr val="000090"/>
                          </a:solidFill>
                        </a:rPr>
                        <a:t>closeout</a:t>
                      </a:r>
                      <a:r>
                        <a:rPr lang="es-MX" sz="1100" baseline="0" dirty="0" smtClean="0">
                          <a:solidFill>
                            <a:srgbClr val="000090"/>
                          </a:solidFill>
                        </a:rPr>
                        <a:t> </a:t>
                      </a:r>
                      <a:r>
                        <a:rPr lang="es-MX" sz="1100" baseline="0" dirty="0" err="1" smtClean="0">
                          <a:solidFill>
                            <a:srgbClr val="000090"/>
                          </a:solidFill>
                        </a:rPr>
                        <a:t>outside</a:t>
                      </a:r>
                      <a:r>
                        <a:rPr lang="es-MX" sz="1100" baseline="0" dirty="0" smtClean="0">
                          <a:solidFill>
                            <a:srgbClr val="000090"/>
                          </a:solidFill>
                        </a:rPr>
                        <a:t> </a:t>
                      </a:r>
                      <a:r>
                        <a:rPr lang="es-MX" sz="1100" baseline="0" dirty="0" err="1" smtClean="0">
                          <a:solidFill>
                            <a:srgbClr val="000090"/>
                          </a:solidFill>
                        </a:rPr>
                        <a:t>thrust</a:t>
                      </a:r>
                      <a:r>
                        <a:rPr lang="es-MX" sz="1100" baseline="0" dirty="0" smtClean="0">
                          <a:solidFill>
                            <a:srgbClr val="000090"/>
                          </a:solidFill>
                        </a:rPr>
                        <a:t> </a:t>
                      </a:r>
                      <a:r>
                        <a:rPr lang="es-MX" sz="1100" baseline="0" dirty="0" err="1" smtClean="0">
                          <a:solidFill>
                            <a:srgbClr val="000090"/>
                          </a:solidFill>
                        </a:rPr>
                        <a:t>cylinder</a:t>
                      </a:r>
                      <a:r>
                        <a:rPr lang="es-MX" sz="1100" baseline="0" dirty="0" smtClean="0">
                          <a:solidFill>
                            <a:srgbClr val="000090"/>
                          </a:solidFill>
                        </a:rPr>
                        <a:t>, umbilical </a:t>
                      </a:r>
                      <a:r>
                        <a:rPr lang="es-MX" sz="1100" baseline="0" dirty="0" err="1" smtClean="0">
                          <a:solidFill>
                            <a:srgbClr val="000090"/>
                          </a:solidFill>
                        </a:rPr>
                        <a:t>bracket</a:t>
                      </a:r>
                      <a:r>
                        <a:rPr lang="es-MX" sz="1100" baseline="0" dirty="0" smtClean="0">
                          <a:solidFill>
                            <a:srgbClr val="000090"/>
                          </a:solidFill>
                        </a:rPr>
                        <a:t> </a:t>
                      </a:r>
                      <a:r>
                        <a:rPr lang="es-MX" sz="1100" baseline="0" dirty="0" err="1" smtClean="0">
                          <a:solidFill>
                            <a:srgbClr val="000090"/>
                          </a:solidFill>
                        </a:rPr>
                        <a:t>closeout</a:t>
                      </a:r>
                      <a:endParaRPr lang="es-MX" sz="1100" baseline="0" dirty="0">
                        <a:solidFill>
                          <a:srgbClr val="000090"/>
                        </a:solidFill>
                      </a:endParaRPr>
                    </a:p>
                  </a:txBody>
                  <a:tcPr marL="91439" marR="91439" marT="18001" marB="18001" anchor="ctr"/>
                </a:tc>
              </a:tr>
              <a:tr h="2173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VII</a:t>
                      </a:r>
                    </a:p>
                  </a:txBody>
                  <a:tcPr marL="91439" marR="91439" marT="18001" marB="18001" anchor="ctr"/>
                </a:tc>
                <a:tc>
                  <a:txBody>
                    <a:bodyPr/>
                    <a:lstStyle/>
                    <a:p>
                      <a:pPr algn="l"/>
                      <a:r>
                        <a:rPr lang="es-MX" sz="1100" baseline="0" dirty="0" smtClean="0">
                          <a:solidFill>
                            <a:srgbClr val="000090"/>
                          </a:solidFill>
                        </a:rPr>
                        <a:t>11 </a:t>
                      </a:r>
                      <a:r>
                        <a:rPr lang="es-MX" sz="1100" baseline="0" dirty="0" err="1" smtClean="0">
                          <a:solidFill>
                            <a:srgbClr val="000090"/>
                          </a:solidFill>
                        </a:rPr>
                        <a:t>layer</a:t>
                      </a:r>
                      <a:r>
                        <a:rPr lang="es-MX" sz="1100" baseline="0" dirty="0" smtClean="0">
                          <a:solidFill>
                            <a:srgbClr val="000090"/>
                          </a:solidFill>
                        </a:rPr>
                        <a:t>, </a:t>
                      </a:r>
                      <a:r>
                        <a:rPr lang="es-MX" sz="1100" baseline="0" dirty="0" err="1" smtClean="0">
                          <a:solidFill>
                            <a:srgbClr val="000090"/>
                          </a:solidFill>
                        </a:rPr>
                        <a:t>nickel</a:t>
                      </a:r>
                      <a:r>
                        <a:rPr lang="es-MX" sz="1100" baseline="0" dirty="0" smtClean="0">
                          <a:solidFill>
                            <a:srgbClr val="000090"/>
                          </a:solidFill>
                        </a:rPr>
                        <a:t> </a:t>
                      </a:r>
                      <a:r>
                        <a:rPr lang="es-MX" sz="1100" baseline="0" dirty="0" err="1" smtClean="0">
                          <a:solidFill>
                            <a:srgbClr val="000090"/>
                          </a:solidFill>
                        </a:rPr>
                        <a:t>foil</a:t>
                      </a:r>
                      <a:r>
                        <a:rPr lang="es-MX" sz="1100" baseline="0" dirty="0" smtClean="0">
                          <a:solidFill>
                            <a:srgbClr val="000090"/>
                          </a:solidFill>
                        </a:rPr>
                        <a:t>, </a:t>
                      </a:r>
                      <a:r>
                        <a:rPr lang="es-MX" sz="1100" baseline="0" dirty="0" err="1" smtClean="0">
                          <a:solidFill>
                            <a:srgbClr val="000090"/>
                          </a:solidFill>
                        </a:rPr>
                        <a:t>quartz</a:t>
                      </a:r>
                      <a:r>
                        <a:rPr lang="es-MX" sz="1100" baseline="0" dirty="0" smtClean="0">
                          <a:solidFill>
                            <a:srgbClr val="000090"/>
                          </a:solidFill>
                        </a:rPr>
                        <a:t> </a:t>
                      </a:r>
                      <a:r>
                        <a:rPr lang="es-MX" sz="1100" baseline="0" dirty="0" err="1" smtClean="0">
                          <a:solidFill>
                            <a:srgbClr val="000090"/>
                          </a:solidFill>
                        </a:rPr>
                        <a:t>cloth</a:t>
                      </a:r>
                      <a:endParaRPr lang="es-MX" sz="1100" baseline="0" dirty="0" smtClean="0">
                        <a:solidFill>
                          <a:srgbClr val="000090"/>
                        </a:solidFill>
                      </a:endParaRPr>
                    </a:p>
                  </a:txBody>
                  <a:tcPr marL="91439" marR="91439" marT="18001" marB="18001" anchor="ctr"/>
                </a:tc>
                <a:tc>
                  <a:txBody>
                    <a:bodyPr/>
                    <a:lstStyle/>
                    <a:p>
                      <a:pPr algn="l"/>
                      <a:r>
                        <a:rPr lang="es-MX" sz="1100" baseline="0" dirty="0" smtClean="0">
                          <a:solidFill>
                            <a:srgbClr val="000090"/>
                          </a:solidFill>
                        </a:rPr>
                        <a:t>East-</a:t>
                      </a:r>
                      <a:r>
                        <a:rPr lang="es-MX" sz="1100" baseline="0" dirty="0" err="1" smtClean="0">
                          <a:solidFill>
                            <a:srgbClr val="000090"/>
                          </a:solidFill>
                        </a:rPr>
                        <a:t>west</a:t>
                      </a:r>
                      <a:r>
                        <a:rPr lang="es-MX" sz="1100" baseline="0" dirty="0" smtClean="0">
                          <a:solidFill>
                            <a:srgbClr val="000090"/>
                          </a:solidFill>
                        </a:rPr>
                        <a:t> </a:t>
                      </a:r>
                      <a:r>
                        <a:rPr lang="es-MX" sz="1100" baseline="0" dirty="0" err="1" smtClean="0">
                          <a:solidFill>
                            <a:srgbClr val="000090"/>
                          </a:solidFill>
                        </a:rPr>
                        <a:t>thruster</a:t>
                      </a:r>
                      <a:r>
                        <a:rPr lang="es-MX" sz="1100" baseline="0" dirty="0" smtClean="0">
                          <a:solidFill>
                            <a:srgbClr val="000090"/>
                          </a:solidFill>
                        </a:rPr>
                        <a:t> </a:t>
                      </a:r>
                      <a:r>
                        <a:rPr lang="es-MX" sz="1100" baseline="0" dirty="0" err="1" smtClean="0">
                          <a:solidFill>
                            <a:srgbClr val="000090"/>
                          </a:solidFill>
                        </a:rPr>
                        <a:t>plume</a:t>
                      </a:r>
                      <a:r>
                        <a:rPr lang="es-MX" sz="1100" baseline="0" dirty="0" smtClean="0">
                          <a:solidFill>
                            <a:srgbClr val="000090"/>
                          </a:solidFill>
                        </a:rPr>
                        <a:t> </a:t>
                      </a:r>
                      <a:r>
                        <a:rPr lang="es-MX" sz="1100" baseline="0" dirty="0" err="1" smtClean="0">
                          <a:solidFill>
                            <a:srgbClr val="000090"/>
                          </a:solidFill>
                        </a:rPr>
                        <a:t>shields</a:t>
                      </a:r>
                      <a:r>
                        <a:rPr lang="es-MX" sz="1100" baseline="0" dirty="0" smtClean="0">
                          <a:solidFill>
                            <a:srgbClr val="000090"/>
                          </a:solidFill>
                        </a:rPr>
                        <a:t>, LAM </a:t>
                      </a:r>
                      <a:r>
                        <a:rPr lang="es-MX" sz="1100" baseline="0" dirty="0" err="1" smtClean="0">
                          <a:solidFill>
                            <a:srgbClr val="000090"/>
                          </a:solidFill>
                        </a:rPr>
                        <a:t>plume</a:t>
                      </a:r>
                      <a:r>
                        <a:rPr lang="es-MX" sz="1100" baseline="0" dirty="0" smtClean="0">
                          <a:solidFill>
                            <a:srgbClr val="000090"/>
                          </a:solidFill>
                        </a:rPr>
                        <a:t> </a:t>
                      </a:r>
                      <a:r>
                        <a:rPr lang="es-MX" sz="1100" baseline="0" dirty="0" err="1" smtClean="0">
                          <a:solidFill>
                            <a:srgbClr val="000090"/>
                          </a:solidFill>
                        </a:rPr>
                        <a:t>shield</a:t>
                      </a:r>
                      <a:endParaRPr lang="es-MX" sz="1100" baseline="0" dirty="0">
                        <a:solidFill>
                          <a:srgbClr val="000090"/>
                        </a:solidFill>
                      </a:endParaRPr>
                    </a:p>
                  </a:txBody>
                  <a:tcPr marL="91439" marR="91439" marT="18001" marB="18001" anchor="ctr"/>
                </a:tc>
              </a:tr>
              <a:tr h="3713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VIII</a:t>
                      </a:r>
                    </a:p>
                  </a:txBody>
                  <a:tcPr marL="91439" marR="91439" marT="18001" marB="18001" anchor="ctr"/>
                </a:tc>
                <a:tc>
                  <a:txBody>
                    <a:bodyPr/>
                    <a:lstStyle/>
                    <a:p>
                      <a:pPr algn="l"/>
                      <a:r>
                        <a:rPr lang="es-MX" sz="1100" baseline="0" dirty="0" smtClean="0">
                          <a:solidFill>
                            <a:srgbClr val="000090"/>
                          </a:solidFill>
                        </a:rPr>
                        <a:t>11 </a:t>
                      </a:r>
                      <a:r>
                        <a:rPr lang="es-MX" sz="1100" baseline="0" dirty="0" err="1" smtClean="0">
                          <a:solidFill>
                            <a:srgbClr val="000090"/>
                          </a:solidFill>
                        </a:rPr>
                        <a:t>layer</a:t>
                      </a:r>
                      <a:r>
                        <a:rPr lang="es-MX" sz="1100" baseline="0" dirty="0" smtClean="0">
                          <a:solidFill>
                            <a:srgbClr val="000090"/>
                          </a:solidFill>
                        </a:rPr>
                        <a:t>, </a:t>
                      </a:r>
                      <a:r>
                        <a:rPr lang="es-MX" sz="1100" baseline="0" dirty="0" err="1" smtClean="0">
                          <a:solidFill>
                            <a:srgbClr val="000090"/>
                          </a:solidFill>
                        </a:rPr>
                        <a:t>carbon</a:t>
                      </a:r>
                      <a:r>
                        <a:rPr lang="es-MX" sz="1100" baseline="0" dirty="0" smtClean="0">
                          <a:solidFill>
                            <a:srgbClr val="000090"/>
                          </a:solidFill>
                        </a:rPr>
                        <a:t> </a:t>
                      </a:r>
                      <a:r>
                        <a:rPr lang="es-MX" sz="1100" baseline="0" dirty="0" err="1" smtClean="0">
                          <a:solidFill>
                            <a:srgbClr val="000090"/>
                          </a:solidFill>
                        </a:rPr>
                        <a:t>Kapton</a:t>
                      </a:r>
                      <a:r>
                        <a:rPr lang="es-MX" sz="1100" baseline="0" dirty="0" smtClean="0">
                          <a:solidFill>
                            <a:srgbClr val="000090"/>
                          </a:solidFill>
                        </a:rPr>
                        <a:t> exterior </a:t>
                      </a:r>
                      <a:r>
                        <a:rPr lang="es-MX" sz="1100" baseline="0" dirty="0" err="1" smtClean="0">
                          <a:solidFill>
                            <a:srgbClr val="000090"/>
                          </a:solidFill>
                        </a:rPr>
                        <a:t>with</a:t>
                      </a:r>
                      <a:r>
                        <a:rPr lang="es-MX" sz="1100" baseline="0" dirty="0" smtClean="0">
                          <a:solidFill>
                            <a:srgbClr val="000090"/>
                          </a:solidFill>
                        </a:rPr>
                        <a:t> </a:t>
                      </a:r>
                      <a:r>
                        <a:rPr lang="es-MX" sz="1100" baseline="0" dirty="0" err="1" smtClean="0">
                          <a:solidFill>
                            <a:srgbClr val="000090"/>
                          </a:solidFill>
                        </a:rPr>
                        <a:t>internal</a:t>
                      </a:r>
                      <a:r>
                        <a:rPr lang="es-MX" sz="1100" baseline="0" dirty="0" smtClean="0">
                          <a:solidFill>
                            <a:srgbClr val="000090"/>
                          </a:solidFill>
                        </a:rPr>
                        <a:t> </a:t>
                      </a:r>
                      <a:r>
                        <a:rPr lang="es-MX" sz="1100" baseline="0" dirty="0" err="1" smtClean="0">
                          <a:solidFill>
                            <a:srgbClr val="000090"/>
                          </a:solidFill>
                        </a:rPr>
                        <a:t>aluminium</a:t>
                      </a:r>
                      <a:r>
                        <a:rPr lang="es-MX" sz="1100" baseline="0" dirty="0" smtClean="0">
                          <a:solidFill>
                            <a:srgbClr val="000090"/>
                          </a:solidFill>
                        </a:rPr>
                        <a:t> </a:t>
                      </a:r>
                      <a:r>
                        <a:rPr lang="es-MX" sz="1100" baseline="0" dirty="0" err="1" smtClean="0">
                          <a:solidFill>
                            <a:srgbClr val="000090"/>
                          </a:solidFill>
                        </a:rPr>
                        <a:t>foil</a:t>
                      </a:r>
                      <a:endParaRPr lang="es-MX" sz="1100" baseline="0" dirty="0" smtClean="0">
                        <a:solidFill>
                          <a:srgbClr val="000090"/>
                        </a:solidFill>
                      </a:endParaRPr>
                    </a:p>
                  </a:txBody>
                  <a:tcPr marL="91439" marR="91439" marT="18001" marB="18001" anchor="ctr"/>
                </a:tc>
                <a:tc>
                  <a:txBody>
                    <a:bodyPr/>
                    <a:lstStyle/>
                    <a:p>
                      <a:pPr algn="l"/>
                      <a:r>
                        <a:rPr lang="es-MX" sz="1100" baseline="0" dirty="0" smtClean="0">
                          <a:solidFill>
                            <a:srgbClr val="000090"/>
                          </a:solidFill>
                        </a:rPr>
                        <a:t>East-</a:t>
                      </a:r>
                      <a:r>
                        <a:rPr lang="es-MX" sz="1100" baseline="0" dirty="0" err="1" smtClean="0">
                          <a:solidFill>
                            <a:srgbClr val="000090"/>
                          </a:solidFill>
                        </a:rPr>
                        <a:t>west</a:t>
                      </a:r>
                      <a:r>
                        <a:rPr lang="es-MX" sz="1100" baseline="0" dirty="0" smtClean="0">
                          <a:solidFill>
                            <a:srgbClr val="000090"/>
                          </a:solidFill>
                        </a:rPr>
                        <a:t> </a:t>
                      </a:r>
                      <a:r>
                        <a:rPr lang="es-MX" sz="1100" baseline="0" dirty="0" err="1" smtClean="0">
                          <a:solidFill>
                            <a:srgbClr val="000090"/>
                          </a:solidFill>
                        </a:rPr>
                        <a:t>side</a:t>
                      </a:r>
                      <a:r>
                        <a:rPr lang="es-MX" sz="1100" baseline="0" dirty="0" smtClean="0">
                          <a:solidFill>
                            <a:srgbClr val="000090"/>
                          </a:solidFill>
                        </a:rPr>
                        <a:t> </a:t>
                      </a:r>
                      <a:r>
                        <a:rPr lang="es-MX" sz="1100" baseline="0" dirty="0" err="1" smtClean="0">
                          <a:solidFill>
                            <a:srgbClr val="000090"/>
                          </a:solidFill>
                        </a:rPr>
                        <a:t>blankets</a:t>
                      </a:r>
                      <a:endParaRPr lang="es-MX" sz="1100" baseline="0" dirty="0">
                        <a:solidFill>
                          <a:srgbClr val="000090"/>
                        </a:solidFill>
                      </a:endParaRPr>
                    </a:p>
                  </a:txBody>
                  <a:tcPr marL="91439" marR="91439" marT="18001" marB="18001" anchor="ctr"/>
                </a:tc>
              </a:tr>
              <a:tr h="3713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IX</a:t>
                      </a:r>
                    </a:p>
                  </a:txBody>
                  <a:tcPr marL="91439" marR="91439" marT="18001" marB="18001" anchor="ctr"/>
                </a:tc>
                <a:tc>
                  <a:txBody>
                    <a:bodyPr/>
                    <a:lstStyle/>
                    <a:p>
                      <a:pPr algn="l"/>
                      <a:r>
                        <a:rPr lang="es-MX" sz="1100" baseline="0" dirty="0" smtClean="0">
                          <a:solidFill>
                            <a:srgbClr val="000090"/>
                          </a:solidFill>
                        </a:rPr>
                        <a:t>12 </a:t>
                      </a:r>
                      <a:r>
                        <a:rPr lang="es-MX" sz="1100" baseline="0" dirty="0" err="1" smtClean="0">
                          <a:solidFill>
                            <a:srgbClr val="000090"/>
                          </a:solidFill>
                        </a:rPr>
                        <a:t>layer</a:t>
                      </a:r>
                      <a:r>
                        <a:rPr lang="es-MX" sz="1100" baseline="0" dirty="0" smtClean="0">
                          <a:solidFill>
                            <a:srgbClr val="000090"/>
                          </a:solidFill>
                        </a:rPr>
                        <a:t>, </a:t>
                      </a:r>
                      <a:r>
                        <a:rPr lang="es-MX" sz="1100" baseline="0" dirty="0" err="1" smtClean="0">
                          <a:solidFill>
                            <a:srgbClr val="000090"/>
                          </a:solidFill>
                        </a:rPr>
                        <a:t>Kapton</a:t>
                      </a:r>
                      <a:r>
                        <a:rPr lang="es-MX" sz="1100" baseline="0" dirty="0" smtClean="0">
                          <a:solidFill>
                            <a:srgbClr val="000090"/>
                          </a:solidFill>
                        </a:rPr>
                        <a:t> exterior </a:t>
                      </a:r>
                      <a:r>
                        <a:rPr lang="es-MX" sz="1100" baseline="0" dirty="0" err="1" smtClean="0">
                          <a:solidFill>
                            <a:srgbClr val="000090"/>
                          </a:solidFill>
                        </a:rPr>
                        <a:t>with</a:t>
                      </a:r>
                      <a:r>
                        <a:rPr lang="es-MX" sz="1100" baseline="0" dirty="0" smtClean="0">
                          <a:solidFill>
                            <a:srgbClr val="000090"/>
                          </a:solidFill>
                        </a:rPr>
                        <a:t> </a:t>
                      </a:r>
                      <a:r>
                        <a:rPr lang="es-MX" sz="1100" baseline="0" dirty="0" err="1" smtClean="0">
                          <a:solidFill>
                            <a:srgbClr val="000090"/>
                          </a:solidFill>
                        </a:rPr>
                        <a:t>internal</a:t>
                      </a:r>
                      <a:r>
                        <a:rPr lang="es-MX" sz="1100" baseline="0" dirty="0" smtClean="0">
                          <a:solidFill>
                            <a:srgbClr val="000090"/>
                          </a:solidFill>
                        </a:rPr>
                        <a:t> </a:t>
                      </a:r>
                      <a:r>
                        <a:rPr lang="es-MX" sz="1100" baseline="0" dirty="0" err="1" smtClean="0">
                          <a:solidFill>
                            <a:srgbClr val="000090"/>
                          </a:solidFill>
                        </a:rPr>
                        <a:t>aluminium</a:t>
                      </a:r>
                      <a:r>
                        <a:rPr lang="es-MX" sz="1100" baseline="0" dirty="0" smtClean="0">
                          <a:solidFill>
                            <a:srgbClr val="000090"/>
                          </a:solidFill>
                        </a:rPr>
                        <a:t> </a:t>
                      </a:r>
                      <a:r>
                        <a:rPr lang="es-MX" sz="1100" baseline="0" dirty="0" err="1" smtClean="0">
                          <a:solidFill>
                            <a:srgbClr val="000090"/>
                          </a:solidFill>
                        </a:rPr>
                        <a:t>foil</a:t>
                      </a:r>
                      <a:r>
                        <a:rPr lang="es-MX" sz="1100" baseline="0" dirty="0" smtClean="0">
                          <a:solidFill>
                            <a:srgbClr val="000090"/>
                          </a:solidFill>
                        </a:rPr>
                        <a:t>/</a:t>
                      </a:r>
                      <a:r>
                        <a:rPr lang="es-MX" sz="1100" baseline="0" dirty="0" err="1" smtClean="0">
                          <a:solidFill>
                            <a:srgbClr val="000090"/>
                          </a:solidFill>
                        </a:rPr>
                        <a:t>Kevlar</a:t>
                      </a:r>
                      <a:r>
                        <a:rPr lang="es-MX" sz="1100" baseline="0" dirty="0" smtClean="0">
                          <a:solidFill>
                            <a:srgbClr val="000090"/>
                          </a:solidFill>
                        </a:rPr>
                        <a:t> </a:t>
                      </a:r>
                      <a:r>
                        <a:rPr lang="es-MX" sz="1100" baseline="0" dirty="0" err="1" smtClean="0">
                          <a:solidFill>
                            <a:srgbClr val="000090"/>
                          </a:solidFill>
                        </a:rPr>
                        <a:t>separators</a:t>
                      </a:r>
                      <a:endParaRPr lang="es-MX" sz="1100" baseline="0" dirty="0" smtClean="0">
                        <a:solidFill>
                          <a:srgbClr val="000090"/>
                        </a:solidFill>
                      </a:endParaRPr>
                    </a:p>
                  </a:txBody>
                  <a:tcPr marL="91439" marR="91439" marT="18001" marB="18001" anchor="ctr"/>
                </a:tc>
                <a:tc>
                  <a:txBody>
                    <a:bodyPr/>
                    <a:lstStyle/>
                    <a:p>
                      <a:pPr algn="l"/>
                      <a:r>
                        <a:rPr lang="es-MX" sz="1100" baseline="0" dirty="0" err="1" smtClean="0">
                          <a:solidFill>
                            <a:srgbClr val="000090"/>
                          </a:solidFill>
                        </a:rPr>
                        <a:t>Aft</a:t>
                      </a:r>
                      <a:r>
                        <a:rPr lang="es-MX" sz="1100" baseline="0" dirty="0" smtClean="0">
                          <a:solidFill>
                            <a:srgbClr val="000090"/>
                          </a:solidFill>
                        </a:rPr>
                        <a:t> </a:t>
                      </a:r>
                      <a:r>
                        <a:rPr lang="es-MX" sz="1100" baseline="0" dirty="0" err="1" smtClean="0">
                          <a:solidFill>
                            <a:srgbClr val="000090"/>
                          </a:solidFill>
                        </a:rPr>
                        <a:t>barrier</a:t>
                      </a:r>
                      <a:r>
                        <a:rPr lang="es-MX" sz="1100" baseline="0" dirty="0" smtClean="0">
                          <a:solidFill>
                            <a:srgbClr val="000090"/>
                          </a:solidFill>
                        </a:rPr>
                        <a:t> </a:t>
                      </a:r>
                      <a:r>
                        <a:rPr lang="es-MX" sz="1100" baseline="0" dirty="0" err="1" smtClean="0">
                          <a:solidFill>
                            <a:srgbClr val="000090"/>
                          </a:solidFill>
                        </a:rPr>
                        <a:t>closeout</a:t>
                      </a:r>
                      <a:r>
                        <a:rPr lang="es-MX" sz="1100" baseline="0" dirty="0" smtClean="0">
                          <a:solidFill>
                            <a:srgbClr val="000090"/>
                          </a:solidFill>
                        </a:rPr>
                        <a:t> </a:t>
                      </a:r>
                      <a:r>
                        <a:rPr lang="es-MX" sz="1100" baseline="0" dirty="0" err="1" smtClean="0">
                          <a:solidFill>
                            <a:srgbClr val="000090"/>
                          </a:solidFill>
                        </a:rPr>
                        <a:t>internal</a:t>
                      </a:r>
                      <a:r>
                        <a:rPr lang="es-MX" sz="1100" baseline="0" dirty="0" smtClean="0">
                          <a:solidFill>
                            <a:srgbClr val="000090"/>
                          </a:solidFill>
                        </a:rPr>
                        <a:t> </a:t>
                      </a:r>
                      <a:r>
                        <a:rPr lang="es-MX" sz="1100" baseline="0" dirty="0" err="1" smtClean="0">
                          <a:solidFill>
                            <a:srgbClr val="000090"/>
                          </a:solidFill>
                        </a:rPr>
                        <a:t>to</a:t>
                      </a:r>
                      <a:r>
                        <a:rPr lang="es-MX" sz="1100" baseline="0" dirty="0" smtClean="0">
                          <a:solidFill>
                            <a:srgbClr val="000090"/>
                          </a:solidFill>
                        </a:rPr>
                        <a:t> </a:t>
                      </a:r>
                      <a:r>
                        <a:rPr lang="es-MX" sz="1100" baseline="0" dirty="0" err="1" smtClean="0">
                          <a:solidFill>
                            <a:srgbClr val="000090"/>
                          </a:solidFill>
                        </a:rPr>
                        <a:t>thrust</a:t>
                      </a:r>
                      <a:r>
                        <a:rPr lang="es-MX" sz="1100" baseline="0" dirty="0" smtClean="0">
                          <a:solidFill>
                            <a:srgbClr val="000090"/>
                          </a:solidFill>
                        </a:rPr>
                        <a:t> </a:t>
                      </a:r>
                      <a:r>
                        <a:rPr lang="es-MX" sz="1100" baseline="0" dirty="0" err="1" smtClean="0">
                          <a:solidFill>
                            <a:srgbClr val="000090"/>
                          </a:solidFill>
                        </a:rPr>
                        <a:t>cylinder</a:t>
                      </a:r>
                      <a:endParaRPr lang="es-MX" sz="1100" baseline="0" dirty="0">
                        <a:solidFill>
                          <a:srgbClr val="000090"/>
                        </a:solidFill>
                      </a:endParaRPr>
                    </a:p>
                  </a:txBody>
                  <a:tcPr marL="91439" marR="91439" marT="18001" marB="18001" anchor="ctr"/>
                </a:tc>
              </a:tr>
              <a:tr h="2173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X</a:t>
                      </a:r>
                    </a:p>
                  </a:txBody>
                  <a:tcPr marL="91439" marR="91439" marT="18001" marB="18001" anchor="ctr"/>
                </a:tc>
                <a:tc>
                  <a:txBody>
                    <a:bodyPr/>
                    <a:lstStyle/>
                    <a:p>
                      <a:pPr algn="l"/>
                      <a:r>
                        <a:rPr lang="es-MX" sz="1100" baseline="0" dirty="0" smtClean="0">
                          <a:solidFill>
                            <a:srgbClr val="000090"/>
                          </a:solidFill>
                        </a:rPr>
                        <a:t>10 </a:t>
                      </a:r>
                      <a:r>
                        <a:rPr lang="es-MX" sz="1100" baseline="0" dirty="0" err="1" smtClean="0">
                          <a:solidFill>
                            <a:srgbClr val="000090"/>
                          </a:solidFill>
                        </a:rPr>
                        <a:t>layer</a:t>
                      </a:r>
                      <a:r>
                        <a:rPr lang="es-MX" sz="1100" baseline="0" dirty="0" smtClean="0">
                          <a:solidFill>
                            <a:srgbClr val="000090"/>
                          </a:solidFill>
                        </a:rPr>
                        <a:t>, ITO </a:t>
                      </a:r>
                      <a:r>
                        <a:rPr lang="es-MX" sz="1100" baseline="0" dirty="0" err="1" smtClean="0">
                          <a:solidFill>
                            <a:srgbClr val="000090"/>
                          </a:solidFill>
                        </a:rPr>
                        <a:t>Kapton</a:t>
                      </a:r>
                      <a:r>
                        <a:rPr lang="es-MX" sz="1100" baseline="0" dirty="0" smtClean="0">
                          <a:solidFill>
                            <a:srgbClr val="000090"/>
                          </a:solidFill>
                        </a:rPr>
                        <a:t> exterior</a:t>
                      </a:r>
                    </a:p>
                  </a:txBody>
                  <a:tcPr marL="91439" marR="91439" marT="18001" marB="18001" anchor="ctr"/>
                </a:tc>
                <a:tc>
                  <a:txBody>
                    <a:bodyPr/>
                    <a:lstStyle/>
                    <a:p>
                      <a:pPr algn="l"/>
                      <a:r>
                        <a:rPr lang="es-MX" sz="1100" baseline="0" dirty="0" err="1" smtClean="0">
                          <a:solidFill>
                            <a:srgbClr val="000090"/>
                          </a:solidFill>
                        </a:rPr>
                        <a:t>Battery</a:t>
                      </a:r>
                      <a:r>
                        <a:rPr lang="es-MX" sz="1100" baseline="0" dirty="0" smtClean="0">
                          <a:solidFill>
                            <a:srgbClr val="000090"/>
                          </a:solidFill>
                        </a:rPr>
                        <a:t> </a:t>
                      </a:r>
                      <a:r>
                        <a:rPr lang="es-MX" sz="1100" baseline="0" dirty="0" err="1" smtClean="0">
                          <a:solidFill>
                            <a:srgbClr val="000090"/>
                          </a:solidFill>
                        </a:rPr>
                        <a:t>radiator</a:t>
                      </a:r>
                      <a:r>
                        <a:rPr lang="es-MX" sz="1100" baseline="0" dirty="0" smtClean="0">
                          <a:solidFill>
                            <a:srgbClr val="000090"/>
                          </a:solidFill>
                        </a:rPr>
                        <a:t> </a:t>
                      </a:r>
                      <a:r>
                        <a:rPr lang="es-MX" sz="1100" baseline="0" dirty="0" err="1" smtClean="0">
                          <a:solidFill>
                            <a:srgbClr val="000090"/>
                          </a:solidFill>
                        </a:rPr>
                        <a:t>frame</a:t>
                      </a:r>
                      <a:r>
                        <a:rPr lang="es-MX" sz="1100" baseline="0" dirty="0" smtClean="0">
                          <a:solidFill>
                            <a:srgbClr val="000090"/>
                          </a:solidFill>
                        </a:rPr>
                        <a:t>, sensor suite </a:t>
                      </a:r>
                      <a:r>
                        <a:rPr lang="es-MX" sz="1100" baseline="0" dirty="0" err="1" smtClean="0">
                          <a:solidFill>
                            <a:srgbClr val="000090"/>
                          </a:solidFill>
                        </a:rPr>
                        <a:t>radiator</a:t>
                      </a:r>
                      <a:r>
                        <a:rPr lang="es-MX" sz="1100" baseline="0" dirty="0" smtClean="0">
                          <a:solidFill>
                            <a:srgbClr val="000090"/>
                          </a:solidFill>
                        </a:rPr>
                        <a:t> </a:t>
                      </a:r>
                      <a:r>
                        <a:rPr lang="es-MX" sz="1100" baseline="0" dirty="0" err="1" smtClean="0">
                          <a:solidFill>
                            <a:srgbClr val="000090"/>
                          </a:solidFill>
                        </a:rPr>
                        <a:t>frame</a:t>
                      </a:r>
                      <a:endParaRPr lang="es-MX" sz="1100" baseline="0" dirty="0">
                        <a:solidFill>
                          <a:srgbClr val="000090"/>
                        </a:solidFill>
                      </a:endParaRPr>
                    </a:p>
                  </a:txBody>
                  <a:tcPr marL="91439" marR="91439" marT="18001" marB="18001"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6" name="Rectangle 4"/>
          <p:cNvSpPr>
            <a:spLocks noGrp="1" noChangeArrowheads="1"/>
          </p:cNvSpPr>
          <p:nvPr>
            <p:ph type="title"/>
          </p:nvPr>
        </p:nvSpPr>
        <p:spPr>
          <a:xfrm>
            <a:off x="1476375" y="188913"/>
            <a:ext cx="6985000" cy="865187"/>
          </a:xfrm>
        </p:spPr>
        <p:txBody>
          <a:bodyPr/>
          <a:lstStyle/>
          <a:p>
            <a:pPr eaLnBrk="1" hangingPunct="1">
              <a:defRPr/>
            </a:pPr>
            <a:r>
              <a:rPr lang="es-ES" dirty="0" err="1" smtClean="0"/>
              <a:t>Polarization</a:t>
            </a:r>
            <a:r>
              <a:rPr lang="es-ES" dirty="0" smtClean="0"/>
              <a:t> L band</a:t>
            </a:r>
          </a:p>
        </p:txBody>
      </p:sp>
      <p:graphicFrame>
        <p:nvGraphicFramePr>
          <p:cNvPr id="499786" name="Group 74"/>
          <p:cNvGraphicFramePr>
            <a:graphicFrameLocks noGrp="1"/>
          </p:cNvGraphicFramePr>
          <p:nvPr>
            <p:ph type="tbl" idx="1"/>
          </p:nvPr>
        </p:nvGraphicFramePr>
        <p:xfrm>
          <a:off x="395288" y="2205038"/>
          <a:ext cx="8229600" cy="2274887"/>
        </p:xfrm>
        <a:graphic>
          <a:graphicData uri="http://schemas.openxmlformats.org/drawingml/2006/table">
            <a:tbl>
              <a:tblPr/>
              <a:tblGrid>
                <a:gridCol w="2743200"/>
                <a:gridCol w="2743200"/>
                <a:gridCol w="2743200"/>
              </a:tblGrid>
              <a:tr h="731622">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Transponder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Receive polarization</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Transmit polarization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43265">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s-ES" sz="2100" b="1" i="0" u="none" strike="noStrike" cap="none" normalizeH="0" baseline="0" smtClean="0">
                        <a:ln>
                          <a:noFill/>
                        </a:ln>
                        <a:solidFill>
                          <a:srgbClr val="000000"/>
                        </a:solidFill>
                        <a:effectLst/>
                        <a:latin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s-ES" sz="2100" b="1" i="0" u="none" strike="noStrike" cap="none" normalizeH="0" baseline="0" smtClean="0">
                        <a:ln>
                          <a:noFill/>
                        </a:ln>
                        <a:solidFill>
                          <a:srgbClr val="000000"/>
                        </a:solidFill>
                        <a:effectLst/>
                        <a:latin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Right-hand circular </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s-ES" sz="2100" b="1" i="0" u="none" strike="noStrike" cap="none" normalizeH="0" baseline="0" smtClean="0">
                        <a:ln>
                          <a:noFill/>
                        </a:ln>
                        <a:solidFill>
                          <a:srgbClr val="000000"/>
                        </a:solidFill>
                        <a:effectLst/>
                        <a:latin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pPr>
                      <a:r>
                        <a:rPr kumimoji="0" lang="es-ES" sz="2100" b="1" i="0" u="none" strike="noStrike" cap="none" normalizeH="0" baseline="0" smtClean="0">
                          <a:ln>
                            <a:noFill/>
                          </a:ln>
                          <a:solidFill>
                            <a:srgbClr val="000000"/>
                          </a:solidFill>
                          <a:effectLst/>
                          <a:latin typeface="Arial" charset="0"/>
                        </a:rPr>
                        <a:t>Right-hand circular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03350" y="188913"/>
            <a:ext cx="6985000" cy="865187"/>
          </a:xfrm>
        </p:spPr>
        <p:txBody>
          <a:bodyPr/>
          <a:lstStyle/>
          <a:p>
            <a:pPr eaLnBrk="1" hangingPunct="1">
              <a:defRPr/>
            </a:pPr>
            <a:r>
              <a:rPr lang="es-MX" dirty="0" smtClean="0"/>
              <a:t>Flight </a:t>
            </a:r>
            <a:r>
              <a:rPr lang="es-MX" dirty="0" err="1" smtClean="0"/>
              <a:t>Temperature</a:t>
            </a:r>
            <a:r>
              <a:rPr lang="es-MX" dirty="0" smtClean="0"/>
              <a:t> </a:t>
            </a:r>
            <a:r>
              <a:rPr lang="es-MX" dirty="0" err="1" smtClean="0"/>
              <a:t>Sensors</a:t>
            </a:r>
            <a:endParaRPr lang="es-MX" dirty="0" smtClean="0"/>
          </a:p>
        </p:txBody>
      </p:sp>
      <p:graphicFrame>
        <p:nvGraphicFramePr>
          <p:cNvPr id="3" name="3 Marcador de contenido"/>
          <p:cNvGraphicFramePr>
            <a:graphicFrameLocks/>
          </p:cNvGraphicFramePr>
          <p:nvPr/>
        </p:nvGraphicFramePr>
        <p:xfrm>
          <a:off x="2357438" y="1214438"/>
          <a:ext cx="4500562" cy="5233987"/>
        </p:xfrm>
        <a:graphic>
          <a:graphicData uri="http://schemas.openxmlformats.org/drawingml/2006/table">
            <a:tbl>
              <a:tblPr firstRow="1">
                <a:tableStyleId>{912C8C85-51F0-491E-9774-3900AFEF0FD7}</a:tableStyleId>
              </a:tblPr>
              <a:tblGrid>
                <a:gridCol w="3470373"/>
                <a:gridCol w="1030189"/>
              </a:tblGrid>
              <a:tr h="209359">
                <a:tc>
                  <a:txBody>
                    <a:bodyPr/>
                    <a:lstStyle/>
                    <a:p>
                      <a:pPr algn="ctr"/>
                      <a:r>
                        <a:rPr lang="es-MX" sz="1000" i="1" dirty="0" err="1" smtClean="0">
                          <a:solidFill>
                            <a:srgbClr val="FFFFFF"/>
                          </a:solidFill>
                        </a:rPr>
                        <a:t>Unit</a:t>
                      </a:r>
                      <a:endParaRPr lang="es-MX" sz="1000" i="1" dirty="0">
                        <a:solidFill>
                          <a:srgbClr val="FFFFFF"/>
                        </a:solidFill>
                      </a:endParaRPr>
                    </a:p>
                  </a:txBody>
                  <a:tcPr marL="91439" marR="91439" marT="17998" marB="17998" anchor="ctr"/>
                </a:tc>
                <a:tc>
                  <a:txBody>
                    <a:bodyPr/>
                    <a:lstStyle/>
                    <a:p>
                      <a:pPr algn="ctr"/>
                      <a:r>
                        <a:rPr lang="es-MX" sz="1000" i="1" dirty="0" err="1" smtClean="0">
                          <a:solidFill>
                            <a:srgbClr val="FFFFFF"/>
                          </a:solidFill>
                        </a:rPr>
                        <a:t>Number</a:t>
                      </a:r>
                      <a:endParaRPr lang="es-MX" sz="1000" i="1" dirty="0">
                        <a:solidFill>
                          <a:srgbClr val="FFFFFF"/>
                        </a:solidFill>
                      </a:endParaRPr>
                    </a:p>
                  </a:txBody>
                  <a:tcPr marL="91439" marR="91439" marT="17998" marB="17998" anchor="ctr"/>
                </a:tc>
              </a:tr>
              <a:tr h="209359">
                <a:tc>
                  <a:txBody>
                    <a:bodyPr/>
                    <a:lstStyle/>
                    <a:p>
                      <a:r>
                        <a:rPr lang="es-MX" sz="1000" dirty="0" smtClean="0">
                          <a:solidFill>
                            <a:srgbClr val="000090"/>
                          </a:solidFill>
                        </a:rPr>
                        <a:t>PAYLOAD</a:t>
                      </a:r>
                      <a:endParaRPr lang="es-MX" sz="1000" dirty="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180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Communication</a:t>
                      </a:r>
                      <a:r>
                        <a:rPr lang="es-MX" sz="1000" baseline="0" dirty="0" smtClean="0">
                          <a:solidFill>
                            <a:srgbClr val="000090"/>
                          </a:solidFill>
                        </a:rPr>
                        <a:t> </a:t>
                      </a:r>
                      <a:r>
                        <a:rPr lang="es-MX" sz="1000" baseline="0" dirty="0" err="1" smtClean="0">
                          <a:solidFill>
                            <a:srgbClr val="000090"/>
                          </a:solidFill>
                        </a:rPr>
                        <a:t>electronics</a:t>
                      </a:r>
                      <a:endParaRPr lang="es-MX" sz="1000" dirty="0" smtClean="0">
                        <a:solidFill>
                          <a:srgbClr val="000090"/>
                        </a:solidFill>
                      </a:endParaRPr>
                    </a:p>
                  </a:txBody>
                  <a:tcPr marL="91439" marR="91439" marT="17998" marB="1799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 OMUX 4 </a:t>
                      </a:r>
                      <a:r>
                        <a:rPr lang="es-MX" sz="1000" dirty="0" err="1" smtClean="0">
                          <a:solidFill>
                            <a:srgbClr val="000090"/>
                          </a:solidFill>
                        </a:rPr>
                        <a:t>plex</a:t>
                      </a:r>
                      <a:r>
                        <a:rPr lang="es-MX" sz="1000" baseline="0" dirty="0" smtClean="0">
                          <a:solidFill>
                            <a:srgbClr val="000090"/>
                          </a:solidFill>
                        </a:rPr>
                        <a:t> </a:t>
                      </a:r>
                      <a:r>
                        <a:rPr lang="es-MX" sz="1000" baseline="0" dirty="0" err="1" smtClean="0">
                          <a:solidFill>
                            <a:srgbClr val="000090"/>
                          </a:solidFill>
                        </a:rPr>
                        <a:t>even</a:t>
                      </a:r>
                      <a:r>
                        <a:rPr lang="es-MX" sz="1000" baseline="0" dirty="0" smtClean="0">
                          <a:solidFill>
                            <a:srgbClr val="000090"/>
                          </a:solidFill>
                        </a:rPr>
                        <a:t> </a:t>
                      </a:r>
                      <a:r>
                        <a:rPr lang="es-MX" sz="1000" baseline="0" dirty="0" err="1" smtClean="0">
                          <a:solidFill>
                            <a:srgbClr val="000090"/>
                          </a:solidFill>
                        </a:rPr>
                        <a:t>temp</a:t>
                      </a:r>
                      <a:r>
                        <a:rPr lang="es-MX" sz="1000" baseline="0" dirty="0" smtClean="0">
                          <a:solidFill>
                            <a:srgbClr val="000090"/>
                          </a:solidFill>
                        </a:rPr>
                        <a:t> 2</a:t>
                      </a:r>
                      <a:endParaRPr lang="es-MX" sz="1000" dirty="0" smtClean="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 OMUX 4 </a:t>
                      </a:r>
                      <a:r>
                        <a:rPr lang="es-MX" sz="1000" dirty="0" err="1" smtClean="0">
                          <a:solidFill>
                            <a:srgbClr val="000090"/>
                          </a:solidFill>
                        </a:rPr>
                        <a:t>plex</a:t>
                      </a:r>
                      <a:r>
                        <a:rPr lang="es-MX" sz="1000" baseline="0" dirty="0" smtClean="0">
                          <a:solidFill>
                            <a:srgbClr val="000090"/>
                          </a:solidFill>
                        </a:rPr>
                        <a:t> </a:t>
                      </a:r>
                      <a:r>
                        <a:rPr lang="es-MX" sz="1000" baseline="0" dirty="0" err="1" smtClean="0">
                          <a:solidFill>
                            <a:srgbClr val="000090"/>
                          </a:solidFill>
                        </a:rPr>
                        <a:t>odd</a:t>
                      </a:r>
                      <a:r>
                        <a:rPr lang="es-MX" sz="1000" baseline="0" dirty="0" smtClean="0">
                          <a:solidFill>
                            <a:srgbClr val="000090"/>
                          </a:solidFill>
                        </a:rPr>
                        <a:t> </a:t>
                      </a:r>
                      <a:r>
                        <a:rPr lang="es-MX" sz="1000" baseline="0" dirty="0" err="1" smtClean="0">
                          <a:solidFill>
                            <a:srgbClr val="000090"/>
                          </a:solidFill>
                        </a:rPr>
                        <a:t>temp</a:t>
                      </a:r>
                      <a:r>
                        <a:rPr lang="es-MX" sz="1000" baseline="0" dirty="0" smtClean="0">
                          <a:solidFill>
                            <a:srgbClr val="000090"/>
                          </a:solidFill>
                        </a:rPr>
                        <a:t> 1</a:t>
                      </a:r>
                      <a:endParaRPr lang="es-MX" sz="1000" dirty="0" smtClean="0">
                        <a:solidFill>
                          <a:srgbClr val="000090"/>
                        </a:solidFill>
                      </a:endParaRPr>
                    </a:p>
                  </a:txBody>
                  <a:tcPr marL="91439" marR="91439" marT="17998" marB="1799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 OMUX 6 </a:t>
                      </a:r>
                      <a:r>
                        <a:rPr lang="es-MX" sz="1000" dirty="0" err="1" smtClean="0">
                          <a:solidFill>
                            <a:srgbClr val="000090"/>
                          </a:solidFill>
                        </a:rPr>
                        <a:t>plex</a:t>
                      </a:r>
                      <a:r>
                        <a:rPr lang="es-MX" sz="1000" baseline="0" dirty="0" smtClean="0">
                          <a:solidFill>
                            <a:srgbClr val="000090"/>
                          </a:solidFill>
                        </a:rPr>
                        <a:t> </a:t>
                      </a:r>
                      <a:r>
                        <a:rPr lang="es-MX" sz="1000" baseline="0" dirty="0" err="1" smtClean="0">
                          <a:solidFill>
                            <a:srgbClr val="000090"/>
                          </a:solidFill>
                        </a:rPr>
                        <a:t>even</a:t>
                      </a:r>
                      <a:r>
                        <a:rPr lang="es-MX" sz="1000" baseline="0" dirty="0" smtClean="0">
                          <a:solidFill>
                            <a:srgbClr val="000090"/>
                          </a:solidFill>
                        </a:rPr>
                        <a:t> </a:t>
                      </a:r>
                      <a:r>
                        <a:rPr lang="es-MX" sz="1000" baseline="0" dirty="0" err="1" smtClean="0">
                          <a:solidFill>
                            <a:srgbClr val="000090"/>
                          </a:solidFill>
                        </a:rPr>
                        <a:t>temp</a:t>
                      </a:r>
                      <a:r>
                        <a:rPr lang="es-MX" sz="1000" baseline="0" dirty="0" smtClean="0">
                          <a:solidFill>
                            <a:srgbClr val="000090"/>
                          </a:solidFill>
                        </a:rPr>
                        <a:t> 3</a:t>
                      </a:r>
                      <a:endParaRPr lang="es-MX" sz="1000" dirty="0" smtClean="0">
                        <a:solidFill>
                          <a:srgbClr val="000090"/>
                        </a:solidFill>
                      </a:endParaRPr>
                    </a:p>
                  </a:txBody>
                  <a:tcPr marL="91439" marR="91439" marT="0" marB="0"/>
                </a:tc>
                <a:tc>
                  <a:txBody>
                    <a:bodyPr/>
                    <a:lstStyle/>
                    <a:p>
                      <a:pPr algn="ctr"/>
                      <a:endParaRPr lang="es-MX" sz="1000" baseline="0" dirty="0">
                        <a:solidFill>
                          <a:srgbClr val="000090"/>
                        </a:solidFill>
                      </a:endParaRPr>
                    </a:p>
                  </a:txBody>
                  <a:tcPr marL="91439" marR="91439" marT="17998" marB="17998"/>
                </a:tc>
              </a:tr>
              <a:tr h="209359">
                <a:tc>
                  <a:txBody>
                    <a:bodyPr/>
                    <a:lstStyle/>
                    <a:p>
                      <a:pPr marL="0" marR="0" lvl="1"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 OMUX 6 </a:t>
                      </a:r>
                      <a:r>
                        <a:rPr lang="es-MX" sz="1000" dirty="0" err="1" smtClean="0">
                          <a:solidFill>
                            <a:srgbClr val="000090"/>
                          </a:solidFill>
                        </a:rPr>
                        <a:t>plex</a:t>
                      </a:r>
                      <a:r>
                        <a:rPr lang="es-MX" sz="1000" baseline="0" dirty="0" smtClean="0">
                          <a:solidFill>
                            <a:srgbClr val="000090"/>
                          </a:solidFill>
                        </a:rPr>
                        <a:t> </a:t>
                      </a:r>
                      <a:r>
                        <a:rPr lang="es-MX" sz="1000" baseline="0" dirty="0" err="1" smtClean="0">
                          <a:solidFill>
                            <a:srgbClr val="000090"/>
                          </a:solidFill>
                        </a:rPr>
                        <a:t>odd</a:t>
                      </a:r>
                      <a:r>
                        <a:rPr lang="es-MX" sz="1000" baseline="0" dirty="0" smtClean="0">
                          <a:solidFill>
                            <a:srgbClr val="000090"/>
                          </a:solidFill>
                        </a:rPr>
                        <a:t> </a:t>
                      </a:r>
                      <a:r>
                        <a:rPr lang="es-MX" sz="1000" baseline="0" dirty="0" err="1" smtClean="0">
                          <a:solidFill>
                            <a:srgbClr val="000090"/>
                          </a:solidFill>
                        </a:rPr>
                        <a:t>temp</a:t>
                      </a:r>
                      <a:r>
                        <a:rPr lang="es-MX" sz="1000" baseline="0" dirty="0" smtClean="0">
                          <a:solidFill>
                            <a:srgbClr val="000090"/>
                          </a:solidFill>
                        </a:rPr>
                        <a:t> 2</a:t>
                      </a:r>
                      <a:endParaRPr lang="es-MX" sz="1000" dirty="0" smtClean="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 OMUX 6 </a:t>
                      </a:r>
                      <a:r>
                        <a:rPr lang="es-MX" sz="1000" dirty="0" err="1" smtClean="0">
                          <a:solidFill>
                            <a:srgbClr val="000090"/>
                          </a:solidFill>
                        </a:rPr>
                        <a:t>plex</a:t>
                      </a:r>
                      <a:r>
                        <a:rPr lang="es-MX" sz="1000" baseline="0" dirty="0" smtClean="0">
                          <a:solidFill>
                            <a:srgbClr val="000090"/>
                          </a:solidFill>
                        </a:rPr>
                        <a:t> </a:t>
                      </a:r>
                      <a:r>
                        <a:rPr lang="es-MX" sz="1000" baseline="0" dirty="0" err="1" smtClean="0">
                          <a:solidFill>
                            <a:srgbClr val="000090"/>
                          </a:solidFill>
                        </a:rPr>
                        <a:t>temp</a:t>
                      </a:r>
                      <a:r>
                        <a:rPr lang="es-MX" sz="1000" baseline="0" dirty="0" smtClean="0">
                          <a:solidFill>
                            <a:srgbClr val="000090"/>
                          </a:solidFill>
                        </a:rPr>
                        <a:t> 1</a:t>
                      </a:r>
                      <a:endParaRPr lang="es-MX" sz="1000" dirty="0" smtClean="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 OMUX receiver</a:t>
                      </a:r>
                      <a:r>
                        <a:rPr lang="es-MX" sz="1000" baseline="0" dirty="0" smtClean="0">
                          <a:solidFill>
                            <a:srgbClr val="000090"/>
                          </a:solidFill>
                        </a:rPr>
                        <a:t> 4</a:t>
                      </a:r>
                      <a:endParaRPr lang="es-MX" sz="1000" dirty="0" smtClean="0">
                        <a:solidFill>
                          <a:srgbClr val="000090"/>
                        </a:solidFill>
                      </a:endParaRPr>
                    </a:p>
                  </a:txBody>
                  <a:tcPr marL="91439" marR="91439" marT="17998" marB="1799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a:t>
                      </a:r>
                      <a:r>
                        <a:rPr lang="es-MX" sz="1000" baseline="0" dirty="0" smtClean="0">
                          <a:solidFill>
                            <a:srgbClr val="000090"/>
                          </a:solidFill>
                        </a:rPr>
                        <a:t> SSPA </a:t>
                      </a:r>
                      <a:r>
                        <a:rPr lang="es-MX" sz="1000" baseline="0" dirty="0" err="1" smtClean="0">
                          <a:solidFill>
                            <a:srgbClr val="000090"/>
                          </a:solidFill>
                        </a:rPr>
                        <a:t>north</a:t>
                      </a:r>
                      <a:r>
                        <a:rPr lang="es-MX" sz="1000" baseline="0" dirty="0" smtClean="0">
                          <a:solidFill>
                            <a:srgbClr val="000090"/>
                          </a:solidFill>
                        </a:rPr>
                        <a:t> panel </a:t>
                      </a:r>
                      <a:r>
                        <a:rPr lang="es-MX" sz="1000" baseline="0" dirty="0" err="1" smtClean="0">
                          <a:solidFill>
                            <a:srgbClr val="000090"/>
                          </a:solidFill>
                        </a:rPr>
                        <a:t>temp</a:t>
                      </a:r>
                      <a:r>
                        <a:rPr lang="es-MX" sz="1000" baseline="0" dirty="0" smtClean="0">
                          <a:solidFill>
                            <a:srgbClr val="000090"/>
                          </a:solidFill>
                        </a:rPr>
                        <a:t> 5 V</a:t>
                      </a:r>
                      <a:endParaRPr lang="es-MX" sz="1000" dirty="0" smtClean="0">
                        <a:solidFill>
                          <a:srgbClr val="000090"/>
                        </a:solidFill>
                      </a:endParaRPr>
                    </a:p>
                  </a:txBody>
                  <a:tcPr marL="91439" marR="91439" marT="17998" marB="1799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a:t>
                      </a:r>
                      <a:r>
                        <a:rPr lang="es-MX" sz="1000" baseline="0" dirty="0" smtClean="0">
                          <a:solidFill>
                            <a:srgbClr val="000090"/>
                          </a:solidFill>
                        </a:rPr>
                        <a:t> SSPA </a:t>
                      </a:r>
                      <a:r>
                        <a:rPr lang="es-MX" sz="1000" baseline="0" dirty="0" err="1" smtClean="0">
                          <a:solidFill>
                            <a:srgbClr val="000090"/>
                          </a:solidFill>
                        </a:rPr>
                        <a:t>north</a:t>
                      </a:r>
                      <a:r>
                        <a:rPr lang="es-MX" sz="1000" baseline="0" dirty="0" smtClean="0">
                          <a:solidFill>
                            <a:srgbClr val="000090"/>
                          </a:solidFill>
                        </a:rPr>
                        <a:t> panel </a:t>
                      </a:r>
                      <a:r>
                        <a:rPr lang="es-MX" sz="1000" baseline="0" dirty="0" err="1" smtClean="0">
                          <a:solidFill>
                            <a:srgbClr val="000090"/>
                          </a:solidFill>
                        </a:rPr>
                        <a:t>temp</a:t>
                      </a:r>
                      <a:r>
                        <a:rPr lang="es-MX" sz="1000" baseline="0" dirty="0" smtClean="0">
                          <a:solidFill>
                            <a:srgbClr val="000090"/>
                          </a:solidFill>
                        </a:rPr>
                        <a:t> 6 V</a:t>
                      </a: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a:t>
                      </a:r>
                      <a:r>
                        <a:rPr lang="es-MX" sz="1000" baseline="0" dirty="0" smtClean="0">
                          <a:solidFill>
                            <a:srgbClr val="000090"/>
                          </a:solidFill>
                        </a:rPr>
                        <a:t> SSPA </a:t>
                      </a:r>
                      <a:r>
                        <a:rPr lang="es-MX" sz="1000" baseline="0" dirty="0" err="1" smtClean="0">
                          <a:solidFill>
                            <a:srgbClr val="000090"/>
                          </a:solidFill>
                        </a:rPr>
                        <a:t>south</a:t>
                      </a:r>
                      <a:r>
                        <a:rPr lang="es-MX" sz="1000" baseline="0" dirty="0" smtClean="0">
                          <a:solidFill>
                            <a:srgbClr val="000090"/>
                          </a:solidFill>
                        </a:rPr>
                        <a:t> panel </a:t>
                      </a:r>
                      <a:r>
                        <a:rPr lang="es-MX" sz="1000" baseline="0" dirty="0" err="1" smtClean="0">
                          <a:solidFill>
                            <a:srgbClr val="000090"/>
                          </a:solidFill>
                        </a:rPr>
                        <a:t>temp</a:t>
                      </a:r>
                      <a:r>
                        <a:rPr lang="es-MX" sz="1000" baseline="0" dirty="0" smtClean="0">
                          <a:solidFill>
                            <a:srgbClr val="000090"/>
                          </a:solidFill>
                        </a:rPr>
                        <a:t> 3 H</a:t>
                      </a:r>
                      <a:endParaRPr lang="es-MX" sz="1000" dirty="0" smtClean="0">
                        <a:solidFill>
                          <a:srgbClr val="000090"/>
                        </a:solidFill>
                      </a:endParaRPr>
                    </a:p>
                  </a:txBody>
                  <a:tcPr marL="91439" marR="91439" marT="17998" marB="1799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C-band</a:t>
                      </a:r>
                      <a:r>
                        <a:rPr lang="es-MX" sz="1000" baseline="0" dirty="0" smtClean="0">
                          <a:solidFill>
                            <a:srgbClr val="000090"/>
                          </a:solidFill>
                        </a:rPr>
                        <a:t> SSPA </a:t>
                      </a:r>
                      <a:r>
                        <a:rPr lang="es-MX" sz="1000" baseline="0" dirty="0" err="1" smtClean="0">
                          <a:solidFill>
                            <a:srgbClr val="000090"/>
                          </a:solidFill>
                        </a:rPr>
                        <a:t>south</a:t>
                      </a:r>
                      <a:r>
                        <a:rPr lang="es-MX" sz="1000" baseline="0" dirty="0" smtClean="0">
                          <a:solidFill>
                            <a:srgbClr val="000090"/>
                          </a:solidFill>
                        </a:rPr>
                        <a:t> panel </a:t>
                      </a:r>
                      <a:r>
                        <a:rPr lang="es-MX" sz="1000" baseline="0" dirty="0" err="1" smtClean="0">
                          <a:solidFill>
                            <a:srgbClr val="000090"/>
                          </a:solidFill>
                        </a:rPr>
                        <a:t>temp</a:t>
                      </a:r>
                      <a:r>
                        <a:rPr lang="es-MX" sz="1000" baseline="0" dirty="0" smtClean="0">
                          <a:solidFill>
                            <a:srgbClr val="000090"/>
                          </a:solidFill>
                        </a:rPr>
                        <a:t> 6 H</a:t>
                      </a:r>
                      <a:endParaRPr lang="es-MX" sz="1000" dirty="0" smtClean="0">
                        <a:solidFill>
                          <a:srgbClr val="000090"/>
                        </a:solidFill>
                      </a:endParaRPr>
                    </a:p>
                  </a:txBody>
                  <a:tcPr marL="91439" marR="91439" marT="17998" marB="1799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000" baseline="0" dirty="0" smtClean="0">
                          <a:solidFill>
                            <a:srgbClr val="000090"/>
                          </a:solidFill>
                        </a:rPr>
                        <a:t>10</a:t>
                      </a:r>
                    </a:p>
                  </a:txBody>
                  <a:tcPr marL="91439" marR="91439" marT="17998" marB="17998"/>
                </a:tc>
              </a:tr>
              <a:tr h="209359">
                <a:tc>
                  <a:txBody>
                    <a:bodyPr/>
                    <a:lstStyle/>
                    <a:p>
                      <a:pPr lvl="0" indent="288000"/>
                      <a:endParaRPr lang="es-MX" sz="1000" dirty="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Ku</a:t>
                      </a:r>
                      <a:r>
                        <a:rPr lang="es-MX" sz="1000" dirty="0" smtClean="0">
                          <a:solidFill>
                            <a:srgbClr val="000090"/>
                          </a:solidFill>
                        </a:rPr>
                        <a:t>-band EPC</a:t>
                      </a:r>
                      <a:r>
                        <a:rPr lang="es-MX" sz="1000" baseline="0" dirty="0" smtClean="0">
                          <a:solidFill>
                            <a:srgbClr val="000090"/>
                          </a:solidFill>
                        </a:rPr>
                        <a:t> 6</a:t>
                      </a:r>
                      <a:endParaRPr lang="es-MX" sz="1000" dirty="0" smtClean="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Ku</a:t>
                      </a:r>
                      <a:r>
                        <a:rPr lang="es-MX" sz="1000" dirty="0" smtClean="0">
                          <a:solidFill>
                            <a:srgbClr val="000090"/>
                          </a:solidFill>
                        </a:rPr>
                        <a:t>-band EPC</a:t>
                      </a:r>
                      <a:r>
                        <a:rPr lang="es-MX" sz="1000" baseline="0" dirty="0" smtClean="0">
                          <a:solidFill>
                            <a:srgbClr val="000090"/>
                          </a:solidFill>
                        </a:rPr>
                        <a:t> 15</a:t>
                      </a:r>
                      <a:endParaRPr lang="es-MX" sz="1000" dirty="0" smtClean="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Ku</a:t>
                      </a:r>
                      <a:r>
                        <a:rPr lang="es-MX" sz="1000" dirty="0" smtClean="0">
                          <a:solidFill>
                            <a:srgbClr val="000090"/>
                          </a:solidFill>
                        </a:rPr>
                        <a:t>-band LNA</a:t>
                      </a:r>
                      <a:r>
                        <a:rPr lang="es-MX" sz="1000" baseline="0" dirty="0" smtClean="0">
                          <a:solidFill>
                            <a:srgbClr val="000090"/>
                          </a:solidFill>
                        </a:rPr>
                        <a:t> 1</a:t>
                      </a:r>
                      <a:endParaRPr lang="es-MX" sz="1000" dirty="0" smtClean="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Ku</a:t>
                      </a:r>
                      <a:r>
                        <a:rPr lang="es-MX" sz="1000" dirty="0" smtClean="0">
                          <a:solidFill>
                            <a:srgbClr val="000090"/>
                          </a:solidFill>
                        </a:rPr>
                        <a:t>-band OMUX</a:t>
                      </a:r>
                      <a:r>
                        <a:rPr lang="es-MX" sz="1000" baseline="0" dirty="0" smtClean="0">
                          <a:solidFill>
                            <a:srgbClr val="000090"/>
                          </a:solidFill>
                        </a:rPr>
                        <a:t> </a:t>
                      </a:r>
                      <a:r>
                        <a:rPr lang="es-MX" sz="1000" baseline="0" dirty="0" err="1" smtClean="0">
                          <a:solidFill>
                            <a:srgbClr val="000090"/>
                          </a:solidFill>
                        </a:rPr>
                        <a:t>filter</a:t>
                      </a:r>
                      <a:r>
                        <a:rPr lang="es-MX" sz="1000" baseline="0" dirty="0" smtClean="0">
                          <a:solidFill>
                            <a:srgbClr val="000090"/>
                          </a:solidFill>
                        </a:rPr>
                        <a:t> </a:t>
                      </a:r>
                      <a:r>
                        <a:rPr lang="es-MX" sz="1000" baseline="0" dirty="0" err="1" smtClean="0">
                          <a:solidFill>
                            <a:srgbClr val="000090"/>
                          </a:solidFill>
                        </a:rPr>
                        <a:t>temp</a:t>
                      </a:r>
                      <a:r>
                        <a:rPr lang="es-MX" sz="1000" baseline="0" dirty="0" smtClean="0">
                          <a:solidFill>
                            <a:srgbClr val="000090"/>
                          </a:solidFill>
                        </a:rPr>
                        <a:t> 1</a:t>
                      </a:r>
                      <a:endParaRPr lang="es-MX" sz="1000" dirty="0" smtClean="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Ku</a:t>
                      </a:r>
                      <a:r>
                        <a:rPr lang="es-MX" sz="1000" dirty="0" smtClean="0">
                          <a:solidFill>
                            <a:srgbClr val="000090"/>
                          </a:solidFill>
                        </a:rPr>
                        <a:t>-band OMUX</a:t>
                      </a:r>
                      <a:r>
                        <a:rPr lang="es-MX" sz="1000" baseline="0" dirty="0" smtClean="0">
                          <a:solidFill>
                            <a:srgbClr val="000090"/>
                          </a:solidFill>
                        </a:rPr>
                        <a:t> </a:t>
                      </a:r>
                      <a:r>
                        <a:rPr lang="es-MX" sz="1000" baseline="0" dirty="0" err="1" smtClean="0">
                          <a:solidFill>
                            <a:srgbClr val="000090"/>
                          </a:solidFill>
                        </a:rPr>
                        <a:t>filter</a:t>
                      </a:r>
                      <a:r>
                        <a:rPr lang="es-MX" sz="1000" baseline="0" dirty="0" smtClean="0">
                          <a:solidFill>
                            <a:srgbClr val="000090"/>
                          </a:solidFill>
                        </a:rPr>
                        <a:t> </a:t>
                      </a:r>
                      <a:r>
                        <a:rPr lang="es-MX" sz="1000" baseline="0" dirty="0" err="1" smtClean="0">
                          <a:solidFill>
                            <a:srgbClr val="000090"/>
                          </a:solidFill>
                        </a:rPr>
                        <a:t>temp</a:t>
                      </a:r>
                      <a:r>
                        <a:rPr lang="es-MX" sz="1000" baseline="0" dirty="0" smtClean="0">
                          <a:solidFill>
                            <a:srgbClr val="000090"/>
                          </a:solidFill>
                        </a:rPr>
                        <a:t> 2</a:t>
                      </a:r>
                      <a:endParaRPr lang="es-MX" sz="1000" dirty="0" smtClean="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Ku</a:t>
                      </a:r>
                      <a:r>
                        <a:rPr lang="es-MX" sz="1000" dirty="0" smtClean="0">
                          <a:solidFill>
                            <a:srgbClr val="000090"/>
                          </a:solidFill>
                        </a:rPr>
                        <a:t>-band</a:t>
                      </a:r>
                      <a:r>
                        <a:rPr lang="es-MX" sz="1000" baseline="0" dirty="0" smtClean="0">
                          <a:solidFill>
                            <a:srgbClr val="000090"/>
                          </a:solidFill>
                        </a:rPr>
                        <a:t> receiver 2</a:t>
                      </a:r>
                      <a:endParaRPr lang="es-MX" sz="1000" dirty="0" smtClean="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IF/</a:t>
                      </a:r>
                      <a:r>
                        <a:rPr lang="es-MX" sz="1000" dirty="0" err="1" smtClean="0">
                          <a:solidFill>
                            <a:srgbClr val="000090"/>
                          </a:solidFill>
                        </a:rPr>
                        <a:t>Ku</a:t>
                      </a:r>
                      <a:r>
                        <a:rPr lang="es-MX" sz="1000" dirty="0" smtClean="0">
                          <a:solidFill>
                            <a:srgbClr val="000090"/>
                          </a:solidFill>
                        </a:rPr>
                        <a:t>-band </a:t>
                      </a:r>
                      <a:r>
                        <a:rPr lang="es-MX" sz="1000" dirty="0" err="1" smtClean="0">
                          <a:solidFill>
                            <a:srgbClr val="000090"/>
                          </a:solidFill>
                        </a:rPr>
                        <a:t>upconverter</a:t>
                      </a:r>
                      <a:r>
                        <a:rPr lang="es-MX" sz="1000" dirty="0" smtClean="0">
                          <a:solidFill>
                            <a:srgbClr val="000090"/>
                          </a:solidFill>
                        </a:rPr>
                        <a:t> 1</a:t>
                      </a: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lvl="0" indent="288000"/>
                      <a:r>
                        <a:rPr lang="es-MX" sz="1000" dirty="0" smtClean="0">
                          <a:solidFill>
                            <a:srgbClr val="000090"/>
                          </a:solidFill>
                        </a:rPr>
                        <a:t>IF/</a:t>
                      </a:r>
                      <a:r>
                        <a:rPr lang="es-MX" sz="1000" dirty="0" err="1" smtClean="0">
                          <a:solidFill>
                            <a:srgbClr val="000090"/>
                          </a:solidFill>
                        </a:rPr>
                        <a:t>Ku</a:t>
                      </a:r>
                      <a:r>
                        <a:rPr lang="es-MX" sz="1000" dirty="0" smtClean="0">
                          <a:solidFill>
                            <a:srgbClr val="000090"/>
                          </a:solidFill>
                        </a:rPr>
                        <a:t>-band </a:t>
                      </a:r>
                      <a:r>
                        <a:rPr lang="es-MX" sz="1000" dirty="0" err="1" smtClean="0">
                          <a:solidFill>
                            <a:srgbClr val="000090"/>
                          </a:solidFill>
                        </a:rPr>
                        <a:t>upconverter</a:t>
                      </a:r>
                      <a:r>
                        <a:rPr lang="es-MX" sz="1000" dirty="0" smtClean="0">
                          <a:solidFill>
                            <a:srgbClr val="000090"/>
                          </a:solidFill>
                        </a:rPr>
                        <a:t> </a:t>
                      </a:r>
                      <a:endParaRPr lang="es-MX" sz="1000" dirty="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lvl="0" indent="288000"/>
                      <a:r>
                        <a:rPr lang="es-MX" sz="1000" dirty="0" err="1" smtClean="0">
                          <a:solidFill>
                            <a:srgbClr val="000090"/>
                          </a:solidFill>
                        </a:rPr>
                        <a:t>Ku</a:t>
                      </a:r>
                      <a:r>
                        <a:rPr lang="es-MX" sz="1000" dirty="0" smtClean="0">
                          <a:solidFill>
                            <a:srgbClr val="000090"/>
                          </a:solidFill>
                        </a:rPr>
                        <a:t>-band/IF </a:t>
                      </a:r>
                      <a:r>
                        <a:rPr lang="es-MX" sz="1000" dirty="0" err="1" smtClean="0">
                          <a:solidFill>
                            <a:srgbClr val="000090"/>
                          </a:solidFill>
                        </a:rPr>
                        <a:t>downconverter</a:t>
                      </a:r>
                      <a:r>
                        <a:rPr lang="es-MX" sz="1000" dirty="0" smtClean="0">
                          <a:solidFill>
                            <a:srgbClr val="000090"/>
                          </a:solidFill>
                        </a:rPr>
                        <a:t> 1</a:t>
                      </a:r>
                      <a:endParaRPr lang="es-MX" sz="1000" dirty="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lvl="0" indent="288000"/>
                      <a:r>
                        <a:rPr lang="es-MX" sz="1000" dirty="0" smtClean="0">
                          <a:solidFill>
                            <a:srgbClr val="000090"/>
                          </a:solidFill>
                        </a:rPr>
                        <a:t>CCU/driver </a:t>
                      </a:r>
                      <a:r>
                        <a:rPr lang="es-MX" sz="1000" dirty="0" err="1" smtClean="0">
                          <a:solidFill>
                            <a:srgbClr val="000090"/>
                          </a:solidFill>
                        </a:rPr>
                        <a:t>amplifier</a:t>
                      </a:r>
                      <a:r>
                        <a:rPr lang="es-MX" sz="1000" dirty="0" smtClean="0">
                          <a:solidFill>
                            <a:srgbClr val="000090"/>
                          </a:solidFill>
                        </a:rPr>
                        <a:t> 6 </a:t>
                      </a:r>
                      <a:r>
                        <a:rPr lang="es-MX" sz="1000" dirty="0" err="1" smtClean="0">
                          <a:solidFill>
                            <a:srgbClr val="000090"/>
                          </a:solidFill>
                        </a:rPr>
                        <a:t>Ku</a:t>
                      </a:r>
                      <a:r>
                        <a:rPr lang="es-MX" sz="1000" dirty="0" smtClean="0">
                          <a:solidFill>
                            <a:srgbClr val="000090"/>
                          </a:solidFill>
                        </a:rPr>
                        <a:t>-band </a:t>
                      </a:r>
                      <a:r>
                        <a:rPr lang="es-MX" sz="1000" dirty="0" err="1" smtClean="0">
                          <a:solidFill>
                            <a:srgbClr val="000090"/>
                          </a:solidFill>
                        </a:rPr>
                        <a:t>temp</a:t>
                      </a:r>
                      <a:r>
                        <a:rPr lang="es-MX" sz="1000" baseline="0" dirty="0" smtClean="0">
                          <a:solidFill>
                            <a:srgbClr val="000090"/>
                          </a:solidFill>
                        </a:rPr>
                        <a:t> 2</a:t>
                      </a:r>
                      <a:endParaRPr lang="es-MX" sz="1000" dirty="0">
                        <a:solidFill>
                          <a:srgbClr val="000090"/>
                        </a:solidFill>
                      </a:endParaRPr>
                    </a:p>
                  </a:txBody>
                  <a:tcPr marL="91439" marR="91439" marT="17998" marB="17998"/>
                </a:tc>
                <a:tc>
                  <a:txBody>
                    <a:bodyPr/>
                    <a:lstStyle/>
                    <a:p>
                      <a:pPr algn="ctr"/>
                      <a:endParaRPr lang="es-MX" sz="1000" baseline="0" dirty="0">
                        <a:solidFill>
                          <a:srgbClr val="000090"/>
                        </a:solidFill>
                      </a:endParaRPr>
                    </a:p>
                  </a:txBody>
                  <a:tcPr marL="91439" marR="91439" marT="17998" marB="17998"/>
                </a:tc>
              </a:tr>
              <a:tr h="209359">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CCU/driver </a:t>
                      </a:r>
                      <a:r>
                        <a:rPr lang="es-MX" sz="1000" dirty="0" err="1" smtClean="0">
                          <a:solidFill>
                            <a:srgbClr val="000090"/>
                          </a:solidFill>
                        </a:rPr>
                        <a:t>amplifier</a:t>
                      </a:r>
                      <a:r>
                        <a:rPr lang="es-MX" sz="1000" dirty="0" smtClean="0">
                          <a:solidFill>
                            <a:srgbClr val="000090"/>
                          </a:solidFill>
                        </a:rPr>
                        <a:t> 15 </a:t>
                      </a:r>
                      <a:r>
                        <a:rPr lang="es-MX" sz="1000" dirty="0" err="1" smtClean="0">
                          <a:solidFill>
                            <a:srgbClr val="000090"/>
                          </a:solidFill>
                        </a:rPr>
                        <a:t>Ku</a:t>
                      </a:r>
                      <a:r>
                        <a:rPr lang="es-MX" sz="1000" dirty="0" smtClean="0">
                          <a:solidFill>
                            <a:srgbClr val="000090"/>
                          </a:solidFill>
                        </a:rPr>
                        <a:t>-band </a:t>
                      </a:r>
                      <a:r>
                        <a:rPr lang="es-MX" sz="1000" dirty="0" err="1" smtClean="0">
                          <a:solidFill>
                            <a:srgbClr val="000090"/>
                          </a:solidFill>
                        </a:rPr>
                        <a:t>temp</a:t>
                      </a:r>
                      <a:r>
                        <a:rPr lang="es-MX" sz="1000" baseline="0" dirty="0" smtClean="0">
                          <a:solidFill>
                            <a:srgbClr val="000090"/>
                          </a:solidFill>
                        </a:rPr>
                        <a:t> 1</a:t>
                      </a:r>
                      <a:endParaRPr lang="es-MX" sz="1000" dirty="0" smtClean="0">
                        <a:solidFill>
                          <a:srgbClr val="000090"/>
                        </a:solidFill>
                      </a:endParaRPr>
                    </a:p>
                  </a:txBody>
                  <a:tcPr marL="91439" marR="91439" marT="17998" marB="17998"/>
                </a:tc>
                <a:tc>
                  <a:txBody>
                    <a:bodyPr/>
                    <a:lstStyle/>
                    <a:p>
                      <a:pPr algn="ctr"/>
                      <a:r>
                        <a:rPr lang="es-MX" sz="1000" baseline="0" dirty="0" smtClean="0">
                          <a:solidFill>
                            <a:srgbClr val="000090"/>
                          </a:solidFill>
                        </a:rPr>
                        <a:t>11</a:t>
                      </a:r>
                      <a:endParaRPr lang="es-MX" sz="1000" baseline="0" dirty="0">
                        <a:solidFill>
                          <a:srgbClr val="000090"/>
                        </a:solidFill>
                      </a:endParaRPr>
                    </a:p>
                  </a:txBody>
                  <a:tcPr marL="91439" marR="91439" marT="17998" marB="17998"/>
                </a:tc>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0"/>
            <a:ext cx="6985000" cy="865188"/>
          </a:xfrm>
        </p:spPr>
        <p:txBody>
          <a:bodyPr/>
          <a:lstStyle/>
          <a:p>
            <a:pPr eaLnBrk="1" hangingPunct="1">
              <a:defRPr/>
            </a:pPr>
            <a:r>
              <a:rPr lang="es-MX" dirty="0" smtClean="0"/>
              <a:t>Flight </a:t>
            </a:r>
            <a:r>
              <a:rPr lang="es-MX" dirty="0" err="1" smtClean="0"/>
              <a:t>Temperature</a:t>
            </a:r>
            <a:r>
              <a:rPr lang="es-MX" dirty="0" smtClean="0"/>
              <a:t> </a:t>
            </a:r>
            <a:r>
              <a:rPr lang="es-MX" dirty="0" err="1" smtClean="0"/>
              <a:t>Sensors</a:t>
            </a:r>
            <a:r>
              <a:rPr lang="es-MX" dirty="0" smtClean="0"/>
              <a:t> (Cont.)</a:t>
            </a:r>
          </a:p>
        </p:txBody>
      </p:sp>
      <p:graphicFrame>
        <p:nvGraphicFramePr>
          <p:cNvPr id="3" name="3 Marcador de contenido"/>
          <p:cNvGraphicFramePr>
            <a:graphicFrameLocks/>
          </p:cNvGraphicFramePr>
          <p:nvPr/>
        </p:nvGraphicFramePr>
        <p:xfrm>
          <a:off x="2555875" y="1125538"/>
          <a:ext cx="4143375" cy="5357812"/>
        </p:xfrm>
        <a:graphic>
          <a:graphicData uri="http://schemas.openxmlformats.org/drawingml/2006/table">
            <a:tbl>
              <a:tblPr firstRow="1">
                <a:tableStyleId>{912C8C85-51F0-491E-9774-3900AFEF0FD7}</a:tableStyleId>
              </a:tblPr>
              <a:tblGrid>
                <a:gridCol w="3145890"/>
                <a:gridCol w="997485"/>
              </a:tblGrid>
              <a:tr h="191350">
                <a:tc>
                  <a:txBody>
                    <a:bodyPr/>
                    <a:lstStyle/>
                    <a:p>
                      <a:pPr algn="ctr"/>
                      <a:r>
                        <a:rPr lang="es-MX" sz="1000" i="1" dirty="0" err="1" smtClean="0">
                          <a:solidFill>
                            <a:srgbClr val="FFFFFF"/>
                          </a:solidFill>
                        </a:rPr>
                        <a:t>Unit</a:t>
                      </a:r>
                      <a:endParaRPr lang="es-MX" sz="1000" i="1" dirty="0">
                        <a:solidFill>
                          <a:srgbClr val="FFFFFF"/>
                        </a:solidFill>
                      </a:endParaRPr>
                    </a:p>
                  </a:txBody>
                  <a:tcPr marT="18000" marB="18000" anchor="ctr"/>
                </a:tc>
                <a:tc>
                  <a:txBody>
                    <a:bodyPr/>
                    <a:lstStyle/>
                    <a:p>
                      <a:pPr algn="ctr"/>
                      <a:r>
                        <a:rPr lang="es-MX" sz="1000" i="1" dirty="0" err="1" smtClean="0">
                          <a:solidFill>
                            <a:srgbClr val="FFFFFF"/>
                          </a:solidFill>
                        </a:rPr>
                        <a:t>Number</a:t>
                      </a:r>
                      <a:endParaRPr lang="es-MX" sz="1000" i="1" dirty="0">
                        <a:solidFill>
                          <a:srgbClr val="FFFFFF"/>
                        </a:solidFill>
                      </a:endParaRPr>
                    </a:p>
                  </a:txBody>
                  <a:tcPr marT="18000" marB="18000" anchor="ctr"/>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TWT </a:t>
                      </a:r>
                      <a:r>
                        <a:rPr lang="es-MX" sz="1000" dirty="0" err="1" smtClean="0">
                          <a:solidFill>
                            <a:srgbClr val="000090"/>
                          </a:solidFill>
                        </a:rPr>
                        <a:t>north</a:t>
                      </a:r>
                      <a:r>
                        <a:rPr lang="es-MX" sz="1000" dirty="0" smtClean="0">
                          <a:solidFill>
                            <a:srgbClr val="000090"/>
                          </a:solidFill>
                        </a:rPr>
                        <a:t> panel </a:t>
                      </a:r>
                      <a:r>
                        <a:rPr lang="es-MX" sz="1000" dirty="0" err="1" smtClean="0">
                          <a:solidFill>
                            <a:srgbClr val="000090"/>
                          </a:solidFill>
                        </a:rPr>
                        <a:t>temp</a:t>
                      </a:r>
                      <a:r>
                        <a:rPr lang="es-MX" sz="1000" dirty="0" smtClean="0">
                          <a:solidFill>
                            <a:srgbClr val="000090"/>
                          </a:solidFill>
                        </a:rPr>
                        <a:t> 2</a:t>
                      </a: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TWT </a:t>
                      </a:r>
                      <a:r>
                        <a:rPr lang="es-MX" sz="1000" dirty="0" err="1" smtClean="0">
                          <a:solidFill>
                            <a:srgbClr val="000090"/>
                          </a:solidFill>
                        </a:rPr>
                        <a:t>north</a:t>
                      </a:r>
                      <a:r>
                        <a:rPr lang="es-MX" sz="1000" dirty="0" smtClean="0">
                          <a:solidFill>
                            <a:srgbClr val="000090"/>
                          </a:solidFill>
                        </a:rPr>
                        <a:t> panel </a:t>
                      </a:r>
                      <a:r>
                        <a:rPr lang="es-MX" sz="1000" dirty="0" err="1" smtClean="0">
                          <a:solidFill>
                            <a:srgbClr val="000090"/>
                          </a:solidFill>
                        </a:rPr>
                        <a:t>temp</a:t>
                      </a:r>
                      <a:r>
                        <a:rPr lang="es-MX" sz="1000" dirty="0" smtClean="0">
                          <a:solidFill>
                            <a:srgbClr val="000090"/>
                          </a:solidFill>
                        </a:rPr>
                        <a:t> 6</a:t>
                      </a: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TWT </a:t>
                      </a:r>
                      <a:r>
                        <a:rPr lang="es-MX" sz="1000" dirty="0" err="1" smtClean="0">
                          <a:solidFill>
                            <a:srgbClr val="000090"/>
                          </a:solidFill>
                        </a:rPr>
                        <a:t>south</a:t>
                      </a:r>
                      <a:r>
                        <a:rPr lang="es-MX" sz="1000" dirty="0" smtClean="0">
                          <a:solidFill>
                            <a:srgbClr val="000090"/>
                          </a:solidFill>
                        </a:rPr>
                        <a:t> panel11</a:t>
                      </a: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TWT </a:t>
                      </a:r>
                      <a:r>
                        <a:rPr lang="es-MX" sz="1000" dirty="0" err="1" smtClean="0">
                          <a:solidFill>
                            <a:srgbClr val="000090"/>
                          </a:solidFill>
                        </a:rPr>
                        <a:t>south</a:t>
                      </a:r>
                      <a:r>
                        <a:rPr lang="es-MX" sz="1000" dirty="0" smtClean="0">
                          <a:solidFill>
                            <a:srgbClr val="000090"/>
                          </a:solidFill>
                        </a:rPr>
                        <a:t> panel </a:t>
                      </a:r>
                      <a:r>
                        <a:rPr lang="es-MX" sz="1000" dirty="0" err="1" smtClean="0">
                          <a:solidFill>
                            <a:srgbClr val="000090"/>
                          </a:solidFill>
                        </a:rPr>
                        <a:t>temp</a:t>
                      </a:r>
                      <a:r>
                        <a:rPr lang="es-MX" sz="1000" dirty="0" smtClean="0">
                          <a:solidFill>
                            <a:srgbClr val="000090"/>
                          </a:solidFill>
                        </a:rPr>
                        <a:t> 15</a:t>
                      </a:r>
                    </a:p>
                  </a:txBody>
                  <a:tcPr marT="0" marB="0"/>
                </a:tc>
                <a:tc>
                  <a:txBody>
                    <a:bodyPr/>
                    <a:lstStyle/>
                    <a:p>
                      <a:pPr algn="ctr"/>
                      <a:r>
                        <a:rPr lang="es-MX" sz="1000" baseline="0" dirty="0" smtClean="0">
                          <a:solidFill>
                            <a:srgbClr val="000090"/>
                          </a:solidFill>
                        </a:rPr>
                        <a:t>4</a:t>
                      </a:r>
                      <a:endParaRPr lang="es-MX" sz="1000" baseline="0" dirty="0">
                        <a:solidFill>
                          <a:srgbClr val="000090"/>
                        </a:solidFill>
                      </a:endParaRPr>
                    </a:p>
                  </a:txBody>
                  <a:tcPr marT="18000" marB="18000"/>
                </a:tc>
              </a:tr>
              <a:tr h="191350">
                <a:tc>
                  <a:txBody>
                    <a:bodyPr/>
                    <a:lstStyle/>
                    <a:p>
                      <a:pPr marL="0" marR="0" lvl="1" indent="288000" algn="l" defTabSz="914400" rtl="0" eaLnBrk="1" fontAlgn="auto" latinLnBrk="0" hangingPunct="1">
                        <a:lnSpc>
                          <a:spcPct val="100000"/>
                        </a:lnSpc>
                        <a:spcBef>
                          <a:spcPts val="0"/>
                        </a:spcBef>
                        <a:spcAft>
                          <a:spcPts val="0"/>
                        </a:spcAft>
                        <a:buClrTx/>
                        <a:buSzTx/>
                        <a:buFontTx/>
                        <a:buNone/>
                        <a:tabLst/>
                        <a:defRPr/>
                      </a:pP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L-band</a:t>
                      </a:r>
                      <a:r>
                        <a:rPr lang="es-MX" sz="1000" baseline="0" dirty="0" smtClean="0">
                          <a:solidFill>
                            <a:srgbClr val="000090"/>
                          </a:solidFill>
                        </a:rPr>
                        <a:t> LNA</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L-band output </a:t>
                      </a:r>
                      <a:r>
                        <a:rPr lang="es-MX" sz="1000" dirty="0" err="1" smtClean="0">
                          <a:solidFill>
                            <a:srgbClr val="000090"/>
                          </a:solidFill>
                        </a:rPr>
                        <a:t>filter</a:t>
                      </a:r>
                      <a:r>
                        <a:rPr lang="es-MX" sz="1000" dirty="0" smtClean="0">
                          <a:solidFill>
                            <a:srgbClr val="000090"/>
                          </a:solidFill>
                        </a:rPr>
                        <a:t> </a:t>
                      </a:r>
                      <a:r>
                        <a:rPr lang="es-MX" sz="1000" dirty="0" err="1" smtClean="0">
                          <a:solidFill>
                            <a:srgbClr val="000090"/>
                          </a:solidFill>
                        </a:rPr>
                        <a:t>assembly</a:t>
                      </a:r>
                      <a:endParaRPr lang="es-MX" sz="1000" dirty="0" smtClean="0">
                        <a:solidFill>
                          <a:srgbClr val="000090"/>
                        </a:solidFill>
                      </a:endParaRP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L-band </a:t>
                      </a:r>
                      <a:r>
                        <a:rPr lang="es-MX" sz="1000" dirty="0" err="1" smtClean="0">
                          <a:solidFill>
                            <a:srgbClr val="000090"/>
                          </a:solidFill>
                        </a:rPr>
                        <a:t>ref</a:t>
                      </a:r>
                      <a:r>
                        <a:rPr lang="es-MX" sz="1000" dirty="0" smtClean="0">
                          <a:solidFill>
                            <a:srgbClr val="000090"/>
                          </a:solidFill>
                        </a:rPr>
                        <a:t> </a:t>
                      </a:r>
                      <a:r>
                        <a:rPr lang="es-MX" sz="1000" dirty="0" err="1" smtClean="0">
                          <a:solidFill>
                            <a:srgbClr val="000090"/>
                          </a:solidFill>
                        </a:rPr>
                        <a:t>generator</a:t>
                      </a:r>
                      <a:r>
                        <a:rPr lang="es-MX" sz="1000" baseline="0" dirty="0" smtClean="0">
                          <a:solidFill>
                            <a:srgbClr val="000090"/>
                          </a:solidFill>
                        </a:rPr>
                        <a:t> </a:t>
                      </a:r>
                      <a:r>
                        <a:rPr lang="es-MX" sz="1000" baseline="0" dirty="0" err="1" smtClean="0">
                          <a:solidFill>
                            <a:srgbClr val="000090"/>
                          </a:solidFill>
                        </a:rPr>
                        <a:t>temp</a:t>
                      </a:r>
                      <a:r>
                        <a:rPr lang="es-MX" sz="1000" baseline="0" dirty="0" smtClean="0">
                          <a:solidFill>
                            <a:srgbClr val="000090"/>
                          </a:solidFill>
                        </a:rPr>
                        <a:t> 1</a:t>
                      </a:r>
                      <a:endParaRPr lang="es-MX" sz="1000" dirty="0" smtClean="0">
                        <a:solidFill>
                          <a:srgbClr val="000090"/>
                        </a:solidFill>
                      </a:endParaRP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L-band </a:t>
                      </a:r>
                      <a:r>
                        <a:rPr lang="es-MX" sz="1000" dirty="0" err="1" smtClean="0">
                          <a:solidFill>
                            <a:srgbClr val="000090"/>
                          </a:solidFill>
                        </a:rPr>
                        <a:t>ref</a:t>
                      </a:r>
                      <a:r>
                        <a:rPr lang="es-MX" sz="1000" dirty="0" smtClean="0">
                          <a:solidFill>
                            <a:srgbClr val="000090"/>
                          </a:solidFill>
                        </a:rPr>
                        <a:t> </a:t>
                      </a:r>
                      <a:r>
                        <a:rPr lang="es-MX" sz="1000" dirty="0" err="1" smtClean="0">
                          <a:solidFill>
                            <a:srgbClr val="000090"/>
                          </a:solidFill>
                        </a:rPr>
                        <a:t>generator</a:t>
                      </a:r>
                      <a:r>
                        <a:rPr lang="es-MX" sz="1000" baseline="0" dirty="0" smtClean="0">
                          <a:solidFill>
                            <a:srgbClr val="000090"/>
                          </a:solidFill>
                        </a:rPr>
                        <a:t> </a:t>
                      </a:r>
                      <a:r>
                        <a:rPr lang="es-MX" sz="1000" baseline="0" dirty="0" err="1" smtClean="0">
                          <a:solidFill>
                            <a:srgbClr val="000090"/>
                          </a:solidFill>
                        </a:rPr>
                        <a:t>temp</a:t>
                      </a:r>
                      <a:r>
                        <a:rPr lang="es-MX" sz="1000" baseline="0" dirty="0" smtClean="0">
                          <a:solidFill>
                            <a:srgbClr val="000090"/>
                          </a:solidFill>
                        </a:rPr>
                        <a:t> 2</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L-band SSPA</a:t>
                      </a:r>
                      <a:r>
                        <a:rPr lang="es-MX" sz="1000" baseline="0" dirty="0" smtClean="0">
                          <a:solidFill>
                            <a:srgbClr val="000090"/>
                          </a:solidFill>
                        </a:rPr>
                        <a:t> 1</a:t>
                      </a:r>
                      <a:endParaRPr lang="es-MX" sz="1000" dirty="0" smtClean="0">
                        <a:solidFill>
                          <a:srgbClr val="000090"/>
                        </a:solidFill>
                      </a:endParaRP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L-band SSPA</a:t>
                      </a:r>
                      <a:r>
                        <a:rPr lang="es-MX" sz="1000" baseline="0" dirty="0" smtClean="0">
                          <a:solidFill>
                            <a:srgbClr val="000090"/>
                          </a:solidFill>
                        </a:rPr>
                        <a:t> 2</a:t>
                      </a:r>
                      <a:endParaRPr lang="es-MX" sz="1000" dirty="0" smtClean="0">
                        <a:solidFill>
                          <a:srgbClr val="000090"/>
                        </a:solidFill>
                      </a:endParaRP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L-band SSPA</a:t>
                      </a:r>
                      <a:r>
                        <a:rPr lang="es-MX" sz="1000" baseline="0" dirty="0" smtClean="0">
                          <a:solidFill>
                            <a:srgbClr val="000090"/>
                          </a:solidFill>
                        </a:rPr>
                        <a:t> 3</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L-band SSPA</a:t>
                      </a:r>
                      <a:r>
                        <a:rPr lang="es-MX" sz="1000" baseline="0" dirty="0" smtClean="0">
                          <a:solidFill>
                            <a:srgbClr val="000090"/>
                          </a:solidFill>
                        </a:rPr>
                        <a:t> 4</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L-band/IF</a:t>
                      </a:r>
                      <a:r>
                        <a:rPr lang="es-MX" sz="1000" baseline="0" dirty="0" smtClean="0">
                          <a:solidFill>
                            <a:srgbClr val="000090"/>
                          </a:solidFill>
                        </a:rPr>
                        <a:t> </a:t>
                      </a:r>
                      <a:r>
                        <a:rPr lang="es-MX" sz="1000" baseline="0" dirty="0" err="1" smtClean="0">
                          <a:solidFill>
                            <a:srgbClr val="000090"/>
                          </a:solidFill>
                        </a:rPr>
                        <a:t>downconverter</a:t>
                      </a:r>
                      <a:endParaRPr lang="es-MX" sz="1000" dirty="0" smtClean="0">
                        <a:solidFill>
                          <a:srgbClr val="000090"/>
                        </a:solidFill>
                      </a:endParaRPr>
                    </a:p>
                  </a:txBody>
                  <a:tcPr marT="18000" marB="18000"/>
                </a:tc>
                <a:tc>
                  <a:txBody>
                    <a:bodyPr/>
                    <a:lstStyle/>
                    <a:p>
                      <a:pPr algn="ctr"/>
                      <a:r>
                        <a:rPr lang="es-MX" sz="1000" baseline="0" dirty="0" smtClean="0">
                          <a:solidFill>
                            <a:srgbClr val="000090"/>
                          </a:solidFill>
                        </a:rPr>
                        <a:t>9</a:t>
                      </a: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Command</a:t>
                      </a:r>
                      <a:r>
                        <a:rPr lang="es-MX" sz="1000" dirty="0" smtClean="0">
                          <a:solidFill>
                            <a:srgbClr val="000090"/>
                          </a:solidFill>
                        </a:rPr>
                        <a:t> receiver</a:t>
                      </a:r>
                      <a:r>
                        <a:rPr lang="es-MX" sz="1000" baseline="0" dirty="0" smtClean="0">
                          <a:solidFill>
                            <a:srgbClr val="000090"/>
                          </a:solidFill>
                        </a:rPr>
                        <a:t> 2 </a:t>
                      </a:r>
                      <a:r>
                        <a:rPr lang="es-MX" sz="1000" baseline="0" dirty="0" err="1" smtClean="0">
                          <a:solidFill>
                            <a:srgbClr val="000090"/>
                          </a:solidFill>
                        </a:rPr>
                        <a:t>temp</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ULPC </a:t>
                      </a:r>
                      <a:r>
                        <a:rPr lang="es-MX" sz="1000" dirty="0" err="1" smtClean="0">
                          <a:solidFill>
                            <a:srgbClr val="000090"/>
                          </a:solidFill>
                        </a:rPr>
                        <a:t>beacon</a:t>
                      </a:r>
                      <a:r>
                        <a:rPr lang="es-MX" sz="1000" dirty="0" smtClean="0">
                          <a:solidFill>
                            <a:srgbClr val="000090"/>
                          </a:solidFill>
                        </a:rPr>
                        <a:t> 2</a:t>
                      </a:r>
                    </a:p>
                  </a:txBody>
                  <a:tcPr marT="18000" marB="18000"/>
                </a:tc>
                <a:tc>
                  <a:txBody>
                    <a:bodyPr/>
                    <a:lstStyle/>
                    <a:p>
                      <a:pPr algn="ctr"/>
                      <a:r>
                        <a:rPr lang="es-MX" sz="1000" baseline="0" dirty="0" smtClean="0">
                          <a:solidFill>
                            <a:srgbClr val="000090"/>
                          </a:solidFill>
                        </a:rPr>
                        <a:t>2</a:t>
                      </a:r>
                      <a:endParaRPr lang="es-MX" sz="1000" baseline="0" dirty="0">
                        <a:solidFill>
                          <a:srgbClr val="000090"/>
                        </a:solidFill>
                      </a:endParaRPr>
                    </a:p>
                  </a:txBody>
                  <a:tcPr marT="18000" marB="18000"/>
                </a:tc>
              </a:tr>
              <a:tr h="191350">
                <a:tc>
                  <a:txBody>
                    <a:bodyPr/>
                    <a:lstStyle/>
                    <a:p>
                      <a:pPr marL="0" marR="0" lvl="0" indent="432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Total</a:t>
                      </a:r>
                    </a:p>
                  </a:txBody>
                  <a:tcPr marT="18000" marB="18000"/>
                </a:tc>
                <a:tc>
                  <a:txBody>
                    <a:bodyPr/>
                    <a:lstStyle/>
                    <a:p>
                      <a:pPr algn="ctr"/>
                      <a:r>
                        <a:rPr lang="es-MX" sz="1000" baseline="0" dirty="0" smtClean="0">
                          <a:solidFill>
                            <a:srgbClr val="000090"/>
                          </a:solidFill>
                        </a:rPr>
                        <a:t>36</a:t>
                      </a:r>
                      <a:endParaRPr lang="es-MX" sz="1000" baseline="0" dirty="0">
                        <a:solidFill>
                          <a:srgbClr val="000090"/>
                        </a:solidFill>
                      </a:endParaRPr>
                    </a:p>
                  </a:txBody>
                  <a:tcPr marT="18000" marB="18000"/>
                </a:tc>
              </a:tr>
              <a:tr h="191350">
                <a:tc>
                  <a:txBody>
                    <a:bodyPr/>
                    <a:lstStyle/>
                    <a:p>
                      <a:r>
                        <a:rPr lang="es-MX" sz="1000" dirty="0" smtClean="0">
                          <a:solidFill>
                            <a:srgbClr val="000090"/>
                          </a:solidFill>
                        </a:rPr>
                        <a:t>BUS</a:t>
                      </a:r>
                      <a:endParaRPr lang="es-MX" sz="1000" dirty="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180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Telemetry</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Propulsion</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A1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A1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0" marB="0"/>
                </a:tc>
                <a:tc>
                  <a:txBody>
                    <a:bodyPr/>
                    <a:lstStyle/>
                    <a:p>
                      <a:pPr algn="ctr"/>
                      <a:endParaRPr lang="es-MX" sz="1000" baseline="0" dirty="0">
                        <a:solidFill>
                          <a:srgbClr val="000090"/>
                        </a:solidFill>
                      </a:endParaRPr>
                    </a:p>
                  </a:txBody>
                  <a:tcPr marT="18000" marB="18000"/>
                </a:tc>
              </a:tr>
              <a:tr h="19135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A2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A2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A3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0" marB="18000"/>
                </a:tc>
                <a:tc>
                  <a:txBody>
                    <a:bodyPr/>
                    <a:lstStyle/>
                    <a:p>
                      <a:pPr algn="ctr"/>
                      <a:endParaRPr lang="es-MX" sz="1000" baseline="0" dirty="0">
                        <a:solidFill>
                          <a:srgbClr val="000090"/>
                        </a:solidFill>
                      </a:endParaRPr>
                    </a:p>
                  </a:txBody>
                  <a:tcPr marT="18000" marB="18000"/>
                </a:tc>
              </a:tr>
              <a:tr h="19135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A3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0" marB="18000"/>
                </a:tc>
                <a:tc>
                  <a:txBody>
                    <a:bodyPr/>
                    <a:lstStyle/>
                    <a:p>
                      <a:pPr algn="ctr"/>
                      <a:endParaRPr lang="es-MX" sz="1000" baseline="0" dirty="0">
                        <a:solidFill>
                          <a:srgbClr val="000090"/>
                        </a:solidFill>
                      </a:endParaRPr>
                    </a:p>
                  </a:txBody>
                  <a:tcPr marT="18000" marB="18000"/>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260350"/>
            <a:ext cx="6985000" cy="865188"/>
          </a:xfrm>
        </p:spPr>
        <p:txBody>
          <a:bodyPr/>
          <a:lstStyle/>
          <a:p>
            <a:pPr eaLnBrk="1" hangingPunct="1">
              <a:defRPr/>
            </a:pPr>
            <a:r>
              <a:rPr lang="es-MX" dirty="0" smtClean="0"/>
              <a:t>Flight </a:t>
            </a:r>
            <a:r>
              <a:rPr lang="es-MX" dirty="0" err="1" smtClean="0"/>
              <a:t>Temperature</a:t>
            </a:r>
            <a:r>
              <a:rPr lang="es-MX" dirty="0" smtClean="0"/>
              <a:t> </a:t>
            </a:r>
            <a:r>
              <a:rPr lang="es-MX" dirty="0" err="1" smtClean="0"/>
              <a:t>Sensors</a:t>
            </a:r>
            <a:r>
              <a:rPr lang="es-MX" dirty="0" smtClean="0"/>
              <a:t> (Cont.)</a:t>
            </a:r>
          </a:p>
        </p:txBody>
      </p:sp>
      <p:graphicFrame>
        <p:nvGraphicFramePr>
          <p:cNvPr id="3" name="3 Marcador de contenido"/>
          <p:cNvGraphicFramePr>
            <a:graphicFrameLocks/>
          </p:cNvGraphicFramePr>
          <p:nvPr/>
        </p:nvGraphicFramePr>
        <p:xfrm>
          <a:off x="2571750" y="1143000"/>
          <a:ext cx="4143375" cy="5464175"/>
        </p:xfrm>
        <a:graphic>
          <a:graphicData uri="http://schemas.openxmlformats.org/drawingml/2006/table">
            <a:tbl>
              <a:tblPr firstRow="1">
                <a:tableStyleId>{912C8C85-51F0-491E-9774-3900AFEF0FD7}</a:tableStyleId>
              </a:tblPr>
              <a:tblGrid>
                <a:gridCol w="3145890"/>
                <a:gridCol w="997485"/>
              </a:tblGrid>
              <a:tr h="188420">
                <a:tc>
                  <a:txBody>
                    <a:bodyPr/>
                    <a:lstStyle/>
                    <a:p>
                      <a:pPr algn="ctr"/>
                      <a:r>
                        <a:rPr lang="es-MX" sz="1000" i="1" dirty="0" err="1" smtClean="0">
                          <a:solidFill>
                            <a:srgbClr val="FFFFFF"/>
                          </a:solidFill>
                        </a:rPr>
                        <a:t>Unit</a:t>
                      </a:r>
                      <a:endParaRPr lang="es-MX" sz="1000" i="1" dirty="0">
                        <a:solidFill>
                          <a:srgbClr val="FFFFFF"/>
                        </a:solidFill>
                      </a:endParaRPr>
                    </a:p>
                  </a:txBody>
                  <a:tcPr marT="18002" marB="18002" anchor="ctr"/>
                </a:tc>
                <a:tc>
                  <a:txBody>
                    <a:bodyPr/>
                    <a:lstStyle/>
                    <a:p>
                      <a:pPr algn="ctr"/>
                      <a:r>
                        <a:rPr lang="es-MX" sz="1000" i="1" dirty="0" err="1" smtClean="0">
                          <a:solidFill>
                            <a:srgbClr val="FFFFFF"/>
                          </a:solidFill>
                        </a:rPr>
                        <a:t>Number</a:t>
                      </a:r>
                      <a:endParaRPr lang="es-MX" sz="1000" i="1" dirty="0">
                        <a:solidFill>
                          <a:srgbClr val="FFFFFF"/>
                        </a:solidFill>
                      </a:endParaRPr>
                    </a:p>
                  </a:txBody>
                  <a:tcPr marT="18002" marB="18002" anchor="ctr"/>
                </a:tc>
              </a:tr>
              <a:tr h="18842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A4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A4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2" marB="18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2" marB="18002"/>
                </a:tc>
              </a:tr>
              <a:tr h="18842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E1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2" marB="18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E1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E2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E2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N1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N1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N2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N2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N3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N3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N4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N4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W1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W1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W2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 TEU 1)</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W2 </a:t>
                      </a:r>
                      <a:r>
                        <a:rPr lang="es-MX" sz="1000" dirty="0" err="1" smtClean="0">
                          <a:solidFill>
                            <a:srgbClr val="000090"/>
                          </a:solidFill>
                        </a:rPr>
                        <a:t>thruster</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 TEU 2)</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504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Total</a:t>
                      </a:r>
                    </a:p>
                  </a:txBody>
                  <a:tcPr marT="18002" marB="18002"/>
                </a:tc>
                <a:tc>
                  <a:txBody>
                    <a:bodyPr/>
                    <a:lstStyle/>
                    <a:p>
                      <a:pPr algn="ctr"/>
                      <a:r>
                        <a:rPr lang="es-MX" sz="1000" baseline="0" dirty="0" smtClean="0">
                          <a:solidFill>
                            <a:srgbClr val="000090"/>
                          </a:solidFill>
                        </a:rPr>
                        <a:t>24</a:t>
                      </a:r>
                      <a:endParaRPr lang="es-MX" sz="1000" baseline="0" dirty="0">
                        <a:solidFill>
                          <a:srgbClr val="000090"/>
                        </a:solidFill>
                      </a:endParaRPr>
                    </a:p>
                  </a:txBody>
                  <a:tcPr marT="18002" marB="18002"/>
                </a:tc>
              </a:tr>
              <a:tr h="188420">
                <a:tc>
                  <a:txBody>
                    <a:bodyPr/>
                    <a:lstStyle/>
                    <a:p>
                      <a:pPr indent="396000"/>
                      <a:r>
                        <a:rPr lang="es-MX" sz="1000" dirty="0" smtClean="0">
                          <a:solidFill>
                            <a:srgbClr val="000090"/>
                          </a:solidFill>
                        </a:rPr>
                        <a:t>Fuel </a:t>
                      </a:r>
                      <a:r>
                        <a:rPr lang="es-MX" sz="1000" dirty="0" err="1" smtClean="0">
                          <a:solidFill>
                            <a:srgbClr val="000090"/>
                          </a:solidFill>
                        </a:rPr>
                        <a:t>tank</a:t>
                      </a:r>
                      <a:r>
                        <a:rPr lang="es-MX" sz="1000" dirty="0" smtClean="0">
                          <a:solidFill>
                            <a:srgbClr val="000090"/>
                          </a:solidFill>
                        </a:rPr>
                        <a:t> 1 </a:t>
                      </a:r>
                      <a:r>
                        <a:rPr lang="es-MX" sz="1000" dirty="0" err="1" smtClean="0">
                          <a:solidFill>
                            <a:srgbClr val="000090"/>
                          </a:solidFill>
                        </a:rPr>
                        <a:t>temp</a:t>
                      </a:r>
                      <a:r>
                        <a:rPr lang="es-MX" sz="1000" dirty="0" smtClean="0">
                          <a:solidFill>
                            <a:srgbClr val="000090"/>
                          </a:solidFill>
                        </a:rPr>
                        <a:t> 1</a:t>
                      </a:r>
                      <a:endParaRPr lang="es-MX" sz="1000" dirty="0">
                        <a:solidFill>
                          <a:srgbClr val="000090"/>
                        </a:solidFill>
                      </a:endParaRPr>
                    </a:p>
                  </a:txBody>
                  <a:tcPr marT="18002" marB="18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Fuel </a:t>
                      </a:r>
                      <a:r>
                        <a:rPr lang="es-MX" sz="1000" dirty="0" err="1" smtClean="0">
                          <a:solidFill>
                            <a:srgbClr val="000090"/>
                          </a:solidFill>
                        </a:rPr>
                        <a:t>tank</a:t>
                      </a:r>
                      <a:r>
                        <a:rPr lang="es-MX" sz="1000" dirty="0" smtClean="0">
                          <a:solidFill>
                            <a:srgbClr val="000090"/>
                          </a:solidFill>
                        </a:rPr>
                        <a:t> 1 </a:t>
                      </a:r>
                      <a:r>
                        <a:rPr lang="es-MX" sz="1000" dirty="0" err="1" smtClean="0">
                          <a:solidFill>
                            <a:srgbClr val="000090"/>
                          </a:solidFill>
                        </a:rPr>
                        <a:t>temp</a:t>
                      </a:r>
                      <a:r>
                        <a:rPr lang="es-MX" sz="1000" dirty="0" smtClean="0">
                          <a:solidFill>
                            <a:srgbClr val="000090"/>
                          </a:solidFill>
                        </a:rPr>
                        <a:t> 2</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Fuel </a:t>
                      </a:r>
                      <a:r>
                        <a:rPr lang="es-MX" sz="1000" dirty="0" err="1" smtClean="0">
                          <a:solidFill>
                            <a:srgbClr val="000090"/>
                          </a:solidFill>
                        </a:rPr>
                        <a:t>tank</a:t>
                      </a:r>
                      <a:r>
                        <a:rPr lang="es-MX" sz="1000" dirty="0" smtClean="0">
                          <a:solidFill>
                            <a:srgbClr val="000090"/>
                          </a:solidFill>
                        </a:rPr>
                        <a:t> 1 </a:t>
                      </a:r>
                      <a:r>
                        <a:rPr lang="es-MX" sz="1000" dirty="0" err="1" smtClean="0">
                          <a:solidFill>
                            <a:srgbClr val="000090"/>
                          </a:solidFill>
                        </a:rPr>
                        <a:t>temp</a:t>
                      </a:r>
                      <a:r>
                        <a:rPr lang="es-MX" sz="1000" dirty="0" smtClean="0">
                          <a:solidFill>
                            <a:srgbClr val="000090"/>
                          </a:solidFill>
                        </a:rPr>
                        <a:t> 3</a:t>
                      </a: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indent="396000"/>
                      <a:r>
                        <a:rPr lang="es-MX" sz="1000" dirty="0" smtClean="0">
                          <a:solidFill>
                            <a:srgbClr val="000090"/>
                          </a:solidFill>
                        </a:rPr>
                        <a:t>Fuel </a:t>
                      </a:r>
                      <a:r>
                        <a:rPr lang="es-MX" sz="1000" dirty="0" err="1" smtClean="0">
                          <a:solidFill>
                            <a:srgbClr val="000090"/>
                          </a:solidFill>
                        </a:rPr>
                        <a:t>tank</a:t>
                      </a:r>
                      <a:r>
                        <a:rPr lang="es-MX" sz="1000" dirty="0" smtClean="0">
                          <a:solidFill>
                            <a:srgbClr val="000090"/>
                          </a:solidFill>
                        </a:rPr>
                        <a:t> 2 </a:t>
                      </a:r>
                      <a:r>
                        <a:rPr lang="es-MX" sz="1000" dirty="0" err="1" smtClean="0">
                          <a:solidFill>
                            <a:srgbClr val="000090"/>
                          </a:solidFill>
                        </a:rPr>
                        <a:t>temp</a:t>
                      </a:r>
                      <a:r>
                        <a:rPr lang="es-MX" sz="1000" dirty="0" smtClean="0">
                          <a:solidFill>
                            <a:srgbClr val="000090"/>
                          </a:solidFill>
                        </a:rPr>
                        <a:t> 1</a:t>
                      </a:r>
                      <a:endParaRPr lang="es-MX" sz="1000" dirty="0">
                        <a:solidFill>
                          <a:srgbClr val="000090"/>
                        </a:solidFill>
                      </a:endParaRPr>
                    </a:p>
                  </a:txBody>
                  <a:tcPr marT="18002" marB="18002"/>
                </a:tc>
                <a:tc>
                  <a:txBody>
                    <a:bodyPr/>
                    <a:lstStyle/>
                    <a:p>
                      <a:pPr algn="ct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Fuel </a:t>
                      </a:r>
                      <a:r>
                        <a:rPr lang="es-MX" sz="1000" dirty="0" err="1" smtClean="0">
                          <a:solidFill>
                            <a:srgbClr val="000090"/>
                          </a:solidFill>
                        </a:rPr>
                        <a:t>tank</a:t>
                      </a:r>
                      <a:r>
                        <a:rPr lang="es-MX" sz="1000" dirty="0" smtClean="0">
                          <a:solidFill>
                            <a:srgbClr val="000090"/>
                          </a:solidFill>
                        </a:rPr>
                        <a:t> 2 </a:t>
                      </a:r>
                      <a:r>
                        <a:rPr lang="es-MX" sz="1000" dirty="0" err="1" smtClean="0">
                          <a:solidFill>
                            <a:srgbClr val="000090"/>
                          </a:solidFill>
                        </a:rPr>
                        <a:t>temp</a:t>
                      </a:r>
                      <a:r>
                        <a:rPr lang="es-MX" sz="1000" dirty="0" smtClean="0">
                          <a:solidFill>
                            <a:srgbClr val="000090"/>
                          </a:solidFill>
                        </a:rPr>
                        <a:t> 2</a:t>
                      </a:r>
                    </a:p>
                  </a:txBody>
                  <a:tcPr marT="18002" marB="18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Fuel </a:t>
                      </a:r>
                      <a:r>
                        <a:rPr lang="es-MX" sz="1000" dirty="0" err="1" smtClean="0">
                          <a:solidFill>
                            <a:srgbClr val="000090"/>
                          </a:solidFill>
                        </a:rPr>
                        <a:t>tank</a:t>
                      </a:r>
                      <a:r>
                        <a:rPr lang="es-MX" sz="1000" dirty="0" smtClean="0">
                          <a:solidFill>
                            <a:srgbClr val="000090"/>
                          </a:solidFill>
                        </a:rPr>
                        <a:t> 2 </a:t>
                      </a:r>
                      <a:r>
                        <a:rPr lang="es-MX" sz="1000" dirty="0" err="1" smtClean="0">
                          <a:solidFill>
                            <a:srgbClr val="000090"/>
                          </a:solidFill>
                        </a:rPr>
                        <a:t>temp</a:t>
                      </a:r>
                      <a:r>
                        <a:rPr lang="es-MX" sz="1000" dirty="0" smtClean="0">
                          <a:solidFill>
                            <a:srgbClr val="000090"/>
                          </a:solidFill>
                        </a:rPr>
                        <a:t> 3</a:t>
                      </a:r>
                    </a:p>
                  </a:txBody>
                  <a:tcPr marT="18002" marB="18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2" marB="18002"/>
                </a:tc>
                <a:tc>
                  <a:txBody>
                    <a:bodyPr/>
                    <a:lstStyle/>
                    <a:p>
                      <a:pPr algn="ctr"/>
                      <a:r>
                        <a:rPr lang="es-MX" sz="1000" baseline="0" dirty="0" smtClean="0">
                          <a:solidFill>
                            <a:srgbClr val="000090"/>
                          </a:solidFill>
                        </a:rPr>
                        <a:t>6</a:t>
                      </a:r>
                      <a:endParaRPr lang="es-MX" sz="1000" baseline="0" dirty="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Helium</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1 </a:t>
                      </a:r>
                      <a:r>
                        <a:rPr lang="es-MX" sz="1000" dirty="0" err="1" smtClean="0">
                          <a:solidFill>
                            <a:srgbClr val="000090"/>
                          </a:solidFill>
                        </a:rPr>
                        <a:t>temp</a:t>
                      </a:r>
                      <a:r>
                        <a:rPr lang="es-MX" sz="1000" dirty="0" smtClean="0">
                          <a:solidFill>
                            <a:srgbClr val="000090"/>
                          </a:solidFill>
                        </a:rPr>
                        <a:t> 1 (TEU 1 </a:t>
                      </a:r>
                      <a:r>
                        <a:rPr lang="es-MX" sz="1000" dirty="0" err="1" smtClean="0">
                          <a:solidFill>
                            <a:srgbClr val="000090"/>
                          </a:solidFill>
                        </a:rPr>
                        <a:t>only</a:t>
                      </a:r>
                      <a:r>
                        <a:rPr lang="es-MX" sz="1000" dirty="0" smtClean="0">
                          <a:solidFill>
                            <a:srgbClr val="000090"/>
                          </a:solidFill>
                        </a:rPr>
                        <a:t>)</a:t>
                      </a:r>
                    </a:p>
                  </a:txBody>
                  <a:tcPr marT="18002" marB="18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2" marB="18002"/>
                </a:tc>
              </a:tr>
              <a:tr h="18842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Helium</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1 </a:t>
                      </a:r>
                      <a:r>
                        <a:rPr lang="es-MX" sz="1000" dirty="0" err="1" smtClean="0">
                          <a:solidFill>
                            <a:srgbClr val="000090"/>
                          </a:solidFill>
                        </a:rPr>
                        <a:t>temp</a:t>
                      </a:r>
                      <a:r>
                        <a:rPr lang="es-MX" sz="1000" dirty="0" smtClean="0">
                          <a:solidFill>
                            <a:srgbClr val="000090"/>
                          </a:solidFill>
                        </a:rPr>
                        <a:t> 2 (TEU 2 </a:t>
                      </a:r>
                      <a:r>
                        <a:rPr lang="es-MX" sz="1000" dirty="0" err="1" smtClean="0">
                          <a:solidFill>
                            <a:srgbClr val="000090"/>
                          </a:solidFill>
                        </a:rPr>
                        <a:t>only</a:t>
                      </a:r>
                      <a:r>
                        <a:rPr lang="es-MX" sz="1000" dirty="0" smtClean="0">
                          <a:solidFill>
                            <a:srgbClr val="000090"/>
                          </a:solidFill>
                        </a:rPr>
                        <a:t>)</a:t>
                      </a:r>
                    </a:p>
                  </a:txBody>
                  <a:tcPr marT="18002" marB="180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2" marB="18002"/>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2159000" y="115888"/>
            <a:ext cx="6985000" cy="865187"/>
          </a:xfrm>
        </p:spPr>
        <p:txBody>
          <a:bodyPr/>
          <a:lstStyle/>
          <a:p>
            <a:pPr eaLnBrk="1" hangingPunct="1">
              <a:defRPr/>
            </a:pPr>
            <a:r>
              <a:rPr lang="es-MX" smtClean="0"/>
              <a:t>Flight Temperature Sensors (Cont.)</a:t>
            </a:r>
          </a:p>
        </p:txBody>
      </p:sp>
      <p:graphicFrame>
        <p:nvGraphicFramePr>
          <p:cNvPr id="3" name="3 Marcador de contenido"/>
          <p:cNvGraphicFramePr>
            <a:graphicFrameLocks/>
          </p:cNvGraphicFramePr>
          <p:nvPr/>
        </p:nvGraphicFramePr>
        <p:xfrm>
          <a:off x="2339975" y="1052513"/>
          <a:ext cx="4429125" cy="5500687"/>
        </p:xfrm>
        <a:graphic>
          <a:graphicData uri="http://schemas.openxmlformats.org/drawingml/2006/table">
            <a:tbl>
              <a:tblPr firstRow="1">
                <a:tableStyleId>{912C8C85-51F0-491E-9774-3900AFEF0FD7}</a:tableStyleId>
              </a:tblPr>
              <a:tblGrid>
                <a:gridCol w="3362848"/>
                <a:gridCol w="1066277"/>
              </a:tblGrid>
              <a:tr h="196453">
                <a:tc>
                  <a:txBody>
                    <a:bodyPr/>
                    <a:lstStyle/>
                    <a:p>
                      <a:pPr algn="ctr"/>
                      <a:r>
                        <a:rPr lang="es-MX" sz="1000" i="1" dirty="0" err="1" smtClean="0">
                          <a:solidFill>
                            <a:srgbClr val="FFFFFF"/>
                          </a:solidFill>
                        </a:rPr>
                        <a:t>Unit</a:t>
                      </a:r>
                      <a:endParaRPr lang="es-MX" sz="1000" i="1" dirty="0">
                        <a:solidFill>
                          <a:srgbClr val="FFFFFF"/>
                        </a:solidFill>
                      </a:endParaRPr>
                    </a:p>
                  </a:txBody>
                  <a:tcPr marT="18000" marB="18000" anchor="ctr"/>
                </a:tc>
                <a:tc>
                  <a:txBody>
                    <a:bodyPr/>
                    <a:lstStyle/>
                    <a:p>
                      <a:pPr algn="ctr"/>
                      <a:r>
                        <a:rPr lang="es-MX" sz="1000" i="1" dirty="0" err="1" smtClean="0">
                          <a:solidFill>
                            <a:srgbClr val="FFFFFF"/>
                          </a:solidFill>
                        </a:rPr>
                        <a:t>Number</a:t>
                      </a:r>
                      <a:endParaRPr lang="es-MX" sz="1000" i="1" dirty="0">
                        <a:solidFill>
                          <a:srgbClr val="FFFFFF"/>
                        </a:solidFill>
                      </a:endParaRPr>
                    </a:p>
                  </a:txBody>
                  <a:tcPr marT="18000" marB="18000" anchor="ctr"/>
                </a:tc>
              </a:tr>
              <a:tr h="196453">
                <a:tc>
                  <a:txBody>
                    <a:bodyPr/>
                    <a:lstStyle/>
                    <a:p>
                      <a:pPr lvl="0" indent="396000"/>
                      <a:r>
                        <a:rPr lang="es-MX" sz="1000" dirty="0" err="1" smtClean="0">
                          <a:solidFill>
                            <a:srgbClr val="000090"/>
                          </a:solidFill>
                        </a:rPr>
                        <a:t>Helium</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2 </a:t>
                      </a:r>
                      <a:r>
                        <a:rPr lang="es-MX" sz="1000" dirty="0" err="1" smtClean="0">
                          <a:solidFill>
                            <a:srgbClr val="000090"/>
                          </a:solidFill>
                        </a:rPr>
                        <a:t>temp</a:t>
                      </a:r>
                      <a:r>
                        <a:rPr lang="es-MX" sz="1000" dirty="0" smtClean="0">
                          <a:solidFill>
                            <a:srgbClr val="000090"/>
                          </a:solidFill>
                        </a:rPr>
                        <a:t> 1</a:t>
                      </a:r>
                      <a:endParaRPr lang="es-MX" sz="1000" dirty="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Helium</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2 </a:t>
                      </a:r>
                      <a:r>
                        <a:rPr lang="es-MX" sz="1000" dirty="0" err="1" smtClean="0">
                          <a:solidFill>
                            <a:srgbClr val="000090"/>
                          </a:solidFill>
                        </a:rPr>
                        <a:t>temp</a:t>
                      </a:r>
                      <a:r>
                        <a:rPr lang="es-MX" sz="1000" dirty="0" smtClean="0">
                          <a:solidFill>
                            <a:srgbClr val="000090"/>
                          </a:solidFill>
                        </a:rPr>
                        <a:t> 2</a:t>
                      </a: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High</a:t>
                      </a:r>
                      <a:r>
                        <a:rPr lang="es-MX" sz="1000" baseline="0" dirty="0" smtClean="0">
                          <a:solidFill>
                            <a:srgbClr val="000090"/>
                          </a:solidFill>
                        </a:rPr>
                        <a:t> </a:t>
                      </a:r>
                      <a:r>
                        <a:rPr lang="es-MX" sz="1000" baseline="0" dirty="0" err="1" smtClean="0">
                          <a:solidFill>
                            <a:srgbClr val="000090"/>
                          </a:solidFill>
                        </a:rPr>
                        <a:t>resolution</a:t>
                      </a:r>
                      <a:r>
                        <a:rPr lang="es-MX" sz="1000" baseline="0" dirty="0" smtClean="0">
                          <a:solidFill>
                            <a:srgbClr val="000090"/>
                          </a:solidFill>
                        </a:rPr>
                        <a:t> </a:t>
                      </a:r>
                      <a:r>
                        <a:rPr lang="es-MX" sz="1000" baseline="0" dirty="0" err="1" smtClean="0">
                          <a:solidFill>
                            <a:srgbClr val="000090"/>
                          </a:solidFill>
                        </a:rPr>
                        <a:t>pressure</a:t>
                      </a:r>
                      <a:r>
                        <a:rPr lang="es-MX" sz="1000" baseline="0" dirty="0" smtClean="0">
                          <a:solidFill>
                            <a:srgbClr val="000090"/>
                          </a:solidFill>
                        </a:rPr>
                        <a:t> </a:t>
                      </a:r>
                      <a:r>
                        <a:rPr lang="es-MX" sz="1000" baseline="0" dirty="0" err="1" smtClean="0">
                          <a:solidFill>
                            <a:srgbClr val="000090"/>
                          </a:solidFill>
                        </a:rPr>
                        <a:t>transducer</a:t>
                      </a:r>
                      <a:r>
                        <a:rPr lang="es-MX" sz="1000" baseline="0" dirty="0" smtClean="0">
                          <a:solidFill>
                            <a:srgbClr val="000090"/>
                          </a:solidFill>
                        </a:rPr>
                        <a:t> 5 (</a:t>
                      </a:r>
                      <a:r>
                        <a:rPr lang="es-MX" sz="1000" baseline="0" dirty="0" err="1" smtClean="0">
                          <a:solidFill>
                            <a:srgbClr val="000090"/>
                          </a:solidFill>
                        </a:rPr>
                        <a:t>helium</a:t>
                      </a:r>
                      <a:r>
                        <a:rPr lang="es-MX" sz="1000" baseline="0" dirty="0" smtClean="0">
                          <a:solidFill>
                            <a:srgbClr val="000090"/>
                          </a:solidFill>
                        </a:rPr>
                        <a:t> 1)</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High</a:t>
                      </a:r>
                      <a:r>
                        <a:rPr lang="es-MX" sz="1000" baseline="0" dirty="0" smtClean="0">
                          <a:solidFill>
                            <a:srgbClr val="000090"/>
                          </a:solidFill>
                        </a:rPr>
                        <a:t> </a:t>
                      </a:r>
                      <a:r>
                        <a:rPr lang="es-MX" sz="1000" baseline="0" dirty="0" err="1" smtClean="0">
                          <a:solidFill>
                            <a:srgbClr val="000090"/>
                          </a:solidFill>
                        </a:rPr>
                        <a:t>resolution</a:t>
                      </a:r>
                      <a:r>
                        <a:rPr lang="es-MX" sz="1000" baseline="0" dirty="0" smtClean="0">
                          <a:solidFill>
                            <a:srgbClr val="000090"/>
                          </a:solidFill>
                        </a:rPr>
                        <a:t> </a:t>
                      </a:r>
                      <a:r>
                        <a:rPr lang="es-MX" sz="1000" baseline="0" dirty="0" err="1" smtClean="0">
                          <a:solidFill>
                            <a:srgbClr val="000090"/>
                          </a:solidFill>
                        </a:rPr>
                        <a:t>pressure</a:t>
                      </a:r>
                      <a:r>
                        <a:rPr lang="es-MX" sz="1000" baseline="0" dirty="0" smtClean="0">
                          <a:solidFill>
                            <a:srgbClr val="000090"/>
                          </a:solidFill>
                        </a:rPr>
                        <a:t> </a:t>
                      </a:r>
                      <a:r>
                        <a:rPr lang="es-MX" sz="1000" baseline="0" dirty="0" err="1" smtClean="0">
                          <a:solidFill>
                            <a:srgbClr val="000090"/>
                          </a:solidFill>
                        </a:rPr>
                        <a:t>transducer</a:t>
                      </a:r>
                      <a:r>
                        <a:rPr lang="es-MX" sz="1000" baseline="0" dirty="0" smtClean="0">
                          <a:solidFill>
                            <a:srgbClr val="000090"/>
                          </a:solidFill>
                        </a:rPr>
                        <a:t> 6 (</a:t>
                      </a:r>
                      <a:r>
                        <a:rPr lang="es-MX" sz="1000" baseline="0" dirty="0" err="1" smtClean="0">
                          <a:solidFill>
                            <a:srgbClr val="000090"/>
                          </a:solidFill>
                        </a:rPr>
                        <a:t>helium</a:t>
                      </a:r>
                      <a:r>
                        <a:rPr lang="es-MX" sz="1000" baseline="0" dirty="0" smtClean="0">
                          <a:solidFill>
                            <a:srgbClr val="000090"/>
                          </a:solidFill>
                        </a:rPr>
                        <a:t> 2)</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endParaRPr lang="es-MX" sz="1000" dirty="0" smtClean="0">
                        <a:solidFill>
                          <a:srgbClr val="000090"/>
                        </a:solidFill>
                      </a:endParaRPr>
                    </a:p>
                  </a:txBody>
                  <a:tcPr marT="18000" marB="18000"/>
                </a:tc>
                <a:tc>
                  <a:txBody>
                    <a:bodyPr/>
                    <a:lstStyle/>
                    <a:p>
                      <a:pPr algn="ctr"/>
                      <a:r>
                        <a:rPr lang="es-MX" sz="1000" baseline="0" dirty="0" smtClean="0">
                          <a:solidFill>
                            <a:srgbClr val="000090"/>
                          </a:solidFill>
                        </a:rPr>
                        <a:t>6</a:t>
                      </a: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Oxidizer</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1 </a:t>
                      </a:r>
                      <a:r>
                        <a:rPr lang="es-MX" sz="1000" dirty="0" err="1" smtClean="0">
                          <a:solidFill>
                            <a:srgbClr val="000090"/>
                          </a:solidFill>
                        </a:rPr>
                        <a:t>temp</a:t>
                      </a:r>
                      <a:r>
                        <a:rPr lang="es-MX" sz="1000" dirty="0" smtClean="0">
                          <a:solidFill>
                            <a:srgbClr val="000090"/>
                          </a:solidFill>
                        </a:rPr>
                        <a:t> 1</a:t>
                      </a: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Oxidizer</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1 </a:t>
                      </a:r>
                      <a:r>
                        <a:rPr lang="es-MX" sz="1000" dirty="0" err="1" smtClean="0">
                          <a:solidFill>
                            <a:srgbClr val="000090"/>
                          </a:solidFill>
                        </a:rPr>
                        <a:t>temp</a:t>
                      </a:r>
                      <a:r>
                        <a:rPr lang="es-MX" sz="1000" dirty="0" smtClean="0">
                          <a:solidFill>
                            <a:srgbClr val="000090"/>
                          </a:solidFill>
                        </a:rPr>
                        <a:t> 2</a:t>
                      </a: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Oxidizer</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1 </a:t>
                      </a:r>
                      <a:r>
                        <a:rPr lang="es-MX" sz="1000" dirty="0" err="1" smtClean="0">
                          <a:solidFill>
                            <a:srgbClr val="000090"/>
                          </a:solidFill>
                        </a:rPr>
                        <a:t>temp</a:t>
                      </a:r>
                      <a:r>
                        <a:rPr lang="es-MX" sz="1000" dirty="0" smtClean="0">
                          <a:solidFill>
                            <a:srgbClr val="000090"/>
                          </a:solidFill>
                        </a:rPr>
                        <a:t> 3</a:t>
                      </a: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Oxidizer</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2 </a:t>
                      </a:r>
                      <a:r>
                        <a:rPr lang="es-MX" sz="1000" dirty="0" err="1" smtClean="0">
                          <a:solidFill>
                            <a:srgbClr val="000090"/>
                          </a:solidFill>
                        </a:rPr>
                        <a:t>temp</a:t>
                      </a:r>
                      <a:r>
                        <a:rPr lang="es-MX" sz="1000" dirty="0" smtClean="0">
                          <a:solidFill>
                            <a:srgbClr val="000090"/>
                          </a:solidFill>
                        </a:rPr>
                        <a:t> 1</a:t>
                      </a: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Oxidizer</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2 </a:t>
                      </a:r>
                      <a:r>
                        <a:rPr lang="es-MX" sz="1000" dirty="0" err="1" smtClean="0">
                          <a:solidFill>
                            <a:srgbClr val="000090"/>
                          </a:solidFill>
                        </a:rPr>
                        <a:t>temp</a:t>
                      </a:r>
                      <a:r>
                        <a:rPr lang="es-MX" sz="1000" dirty="0" smtClean="0">
                          <a:solidFill>
                            <a:srgbClr val="000090"/>
                          </a:solidFill>
                        </a:rPr>
                        <a:t> 2</a:t>
                      </a: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Oxidizer</a:t>
                      </a:r>
                      <a:r>
                        <a:rPr lang="es-MX" sz="1000" dirty="0" smtClean="0">
                          <a:solidFill>
                            <a:srgbClr val="000090"/>
                          </a:solidFill>
                        </a:rPr>
                        <a:t> </a:t>
                      </a:r>
                      <a:r>
                        <a:rPr lang="es-MX" sz="1000" dirty="0" err="1" smtClean="0">
                          <a:solidFill>
                            <a:srgbClr val="000090"/>
                          </a:solidFill>
                        </a:rPr>
                        <a:t>tank</a:t>
                      </a:r>
                      <a:r>
                        <a:rPr lang="es-MX" sz="1000" dirty="0" smtClean="0">
                          <a:solidFill>
                            <a:srgbClr val="000090"/>
                          </a:solidFill>
                        </a:rPr>
                        <a:t> 2 </a:t>
                      </a:r>
                      <a:r>
                        <a:rPr lang="es-MX" sz="1000" dirty="0" err="1" smtClean="0">
                          <a:solidFill>
                            <a:srgbClr val="000090"/>
                          </a:solidFill>
                        </a:rPr>
                        <a:t>temp</a:t>
                      </a:r>
                      <a:r>
                        <a:rPr lang="es-MX" sz="1000" dirty="0" smtClean="0">
                          <a:solidFill>
                            <a:srgbClr val="000090"/>
                          </a:solidFill>
                        </a:rPr>
                        <a:t> 3</a:t>
                      </a: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endParaRPr lang="es-MX" sz="1000" dirty="0" smtClean="0">
                        <a:solidFill>
                          <a:srgbClr val="000090"/>
                        </a:solidFill>
                      </a:endParaRPr>
                    </a:p>
                  </a:txBody>
                  <a:tcPr marT="18000" marB="18000"/>
                </a:tc>
                <a:tc>
                  <a:txBody>
                    <a:bodyPr/>
                    <a:lstStyle/>
                    <a:p>
                      <a:pPr algn="ctr"/>
                      <a:r>
                        <a:rPr lang="es-MX" sz="1000" baseline="0" dirty="0" smtClean="0">
                          <a:solidFill>
                            <a:srgbClr val="000090"/>
                          </a:solidFill>
                        </a:rPr>
                        <a:t>6</a:t>
                      </a: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LAM </a:t>
                      </a:r>
                      <a:r>
                        <a:rPr lang="es-MX" sz="1000" dirty="0" err="1" smtClean="0">
                          <a:solidFill>
                            <a:srgbClr val="000090"/>
                          </a:solidFill>
                        </a:rPr>
                        <a:t>oxidizer</a:t>
                      </a:r>
                      <a:r>
                        <a:rPr lang="es-MX" sz="1000" baseline="0" dirty="0" smtClean="0">
                          <a:solidFill>
                            <a:srgbClr val="000090"/>
                          </a:solidFill>
                        </a:rPr>
                        <a:t> </a:t>
                      </a:r>
                      <a:r>
                        <a:rPr lang="es-MX" sz="1000" baseline="0" dirty="0" err="1" smtClean="0">
                          <a:solidFill>
                            <a:srgbClr val="000090"/>
                          </a:solidFill>
                        </a:rPr>
                        <a:t>valve</a:t>
                      </a: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LAM </a:t>
                      </a:r>
                      <a:r>
                        <a:rPr lang="es-MX" sz="1000" dirty="0" err="1" smtClean="0">
                          <a:solidFill>
                            <a:srgbClr val="000090"/>
                          </a:solidFill>
                        </a:rPr>
                        <a:t>thruster</a:t>
                      </a:r>
                      <a:endParaRPr lang="es-MX" sz="1000" dirty="0" smtClean="0">
                        <a:solidFill>
                          <a:srgbClr val="000090"/>
                        </a:solidFill>
                      </a:endParaRPr>
                    </a:p>
                  </a:txBody>
                  <a:tcPr marT="18000" marB="18000"/>
                </a:tc>
                <a:tc>
                  <a:txBody>
                    <a:bodyPr/>
                    <a:lstStyle/>
                    <a:p>
                      <a:pPr algn="ctr"/>
                      <a:r>
                        <a:rPr lang="es-MX" sz="1000" baseline="0" dirty="0" smtClean="0">
                          <a:solidFill>
                            <a:srgbClr val="000090"/>
                          </a:solidFill>
                        </a:rPr>
                        <a:t>2</a:t>
                      </a:r>
                      <a:endParaRPr lang="es-MX" sz="1000" baseline="0" dirty="0">
                        <a:solidFill>
                          <a:srgbClr val="000090"/>
                        </a:solidFill>
                      </a:endParaRPr>
                    </a:p>
                  </a:txBody>
                  <a:tcPr marT="18000" marB="18000"/>
                </a:tc>
              </a:tr>
              <a:tr h="196453">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endParaRPr lang="es-MX" sz="1000" dirty="0" smtClean="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indent="396000"/>
                      <a:r>
                        <a:rPr lang="es-MX" sz="1000" dirty="0" err="1" smtClean="0">
                          <a:solidFill>
                            <a:srgbClr val="000090"/>
                          </a:solidFill>
                        </a:rPr>
                        <a:t>Propellant</a:t>
                      </a:r>
                      <a:r>
                        <a:rPr lang="es-MX" sz="1000" dirty="0" smtClean="0">
                          <a:solidFill>
                            <a:srgbClr val="000090"/>
                          </a:solidFill>
                        </a:rPr>
                        <a:t> line 1 (</a:t>
                      </a:r>
                      <a:r>
                        <a:rPr lang="es-MX" sz="1000" dirty="0" err="1" smtClean="0">
                          <a:solidFill>
                            <a:srgbClr val="000090"/>
                          </a:solidFill>
                        </a:rPr>
                        <a:t>southeast</a:t>
                      </a:r>
                      <a:r>
                        <a:rPr lang="es-MX" sz="1000" dirty="0" smtClean="0">
                          <a:solidFill>
                            <a:srgbClr val="000090"/>
                          </a:solidFill>
                        </a:rPr>
                        <a:t> </a:t>
                      </a:r>
                      <a:r>
                        <a:rPr lang="es-MX" sz="1000" dirty="0" err="1" smtClean="0">
                          <a:solidFill>
                            <a:srgbClr val="000090"/>
                          </a:solidFill>
                        </a:rPr>
                        <a:t>aft</a:t>
                      </a:r>
                      <a:r>
                        <a:rPr lang="es-MX" sz="1000" dirty="0" smtClean="0">
                          <a:solidFill>
                            <a:srgbClr val="000090"/>
                          </a:solidFill>
                        </a:rPr>
                        <a:t> panel)</a:t>
                      </a:r>
                      <a:endParaRPr lang="es-MX" sz="1000" dirty="0">
                        <a:solidFill>
                          <a:srgbClr val="000090"/>
                        </a:solidFill>
                      </a:endParaRP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Propellant</a:t>
                      </a:r>
                      <a:r>
                        <a:rPr lang="es-MX" sz="1000" dirty="0" smtClean="0">
                          <a:solidFill>
                            <a:srgbClr val="000090"/>
                          </a:solidFill>
                        </a:rPr>
                        <a:t> line 1 (</a:t>
                      </a:r>
                      <a:r>
                        <a:rPr lang="es-MX" sz="1000" dirty="0" err="1" smtClean="0">
                          <a:solidFill>
                            <a:srgbClr val="000090"/>
                          </a:solidFill>
                        </a:rPr>
                        <a:t>southeast</a:t>
                      </a:r>
                      <a:r>
                        <a:rPr lang="es-MX" sz="1000" dirty="0" smtClean="0">
                          <a:solidFill>
                            <a:srgbClr val="000090"/>
                          </a:solidFill>
                        </a:rPr>
                        <a:t> bus panel)</a:t>
                      </a: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Propellant</a:t>
                      </a:r>
                      <a:r>
                        <a:rPr lang="es-MX" sz="1000" dirty="0" smtClean="0">
                          <a:solidFill>
                            <a:srgbClr val="000090"/>
                          </a:solidFill>
                        </a:rPr>
                        <a:t> line 2 (</a:t>
                      </a:r>
                      <a:r>
                        <a:rPr lang="es-MX" sz="1000" dirty="0" err="1" smtClean="0">
                          <a:solidFill>
                            <a:srgbClr val="000090"/>
                          </a:solidFill>
                        </a:rPr>
                        <a:t>norhwest</a:t>
                      </a:r>
                      <a:r>
                        <a:rPr lang="es-MX" sz="1000" dirty="0" smtClean="0">
                          <a:solidFill>
                            <a:srgbClr val="000090"/>
                          </a:solidFill>
                        </a:rPr>
                        <a:t> </a:t>
                      </a:r>
                      <a:r>
                        <a:rPr lang="es-MX" sz="1000" dirty="0" err="1" smtClean="0">
                          <a:solidFill>
                            <a:srgbClr val="000090"/>
                          </a:solidFill>
                        </a:rPr>
                        <a:t>aft</a:t>
                      </a:r>
                      <a:r>
                        <a:rPr lang="es-MX" sz="1000" dirty="0" smtClean="0">
                          <a:solidFill>
                            <a:srgbClr val="000090"/>
                          </a:solidFill>
                        </a:rPr>
                        <a:t> panel)</a:t>
                      </a: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Propellant</a:t>
                      </a:r>
                      <a:r>
                        <a:rPr lang="es-MX" sz="1000" dirty="0" smtClean="0">
                          <a:solidFill>
                            <a:srgbClr val="000090"/>
                          </a:solidFill>
                        </a:rPr>
                        <a:t> line 2 (</a:t>
                      </a:r>
                      <a:r>
                        <a:rPr lang="es-MX" sz="1000" dirty="0" err="1" smtClean="0">
                          <a:solidFill>
                            <a:srgbClr val="000090"/>
                          </a:solidFill>
                        </a:rPr>
                        <a:t>northwest</a:t>
                      </a:r>
                      <a:r>
                        <a:rPr lang="es-MX" sz="1000" dirty="0" smtClean="0">
                          <a:solidFill>
                            <a:srgbClr val="000090"/>
                          </a:solidFill>
                        </a:rPr>
                        <a:t> bus panel)</a:t>
                      </a: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Propellant</a:t>
                      </a:r>
                      <a:r>
                        <a:rPr lang="es-MX" sz="1000" dirty="0" smtClean="0">
                          <a:solidFill>
                            <a:srgbClr val="000090"/>
                          </a:solidFill>
                        </a:rPr>
                        <a:t>  line</a:t>
                      </a:r>
                      <a:r>
                        <a:rPr lang="es-MX" sz="1000" baseline="0" dirty="0" smtClean="0">
                          <a:solidFill>
                            <a:srgbClr val="000090"/>
                          </a:solidFill>
                        </a:rPr>
                        <a:t> </a:t>
                      </a:r>
                      <a:r>
                        <a:rPr lang="es-MX" sz="1000" baseline="0" dirty="0" err="1" smtClean="0">
                          <a:solidFill>
                            <a:srgbClr val="000090"/>
                          </a:solidFill>
                        </a:rPr>
                        <a:t>radiator</a:t>
                      </a:r>
                      <a:r>
                        <a:rPr lang="es-MX" sz="1000" baseline="0" dirty="0" smtClean="0">
                          <a:solidFill>
                            <a:srgbClr val="000090"/>
                          </a:solidFill>
                        </a:rPr>
                        <a:t> </a:t>
                      </a:r>
                      <a:r>
                        <a:rPr lang="es-MX" sz="1000" baseline="0" dirty="0" err="1" smtClean="0">
                          <a:solidFill>
                            <a:srgbClr val="000090"/>
                          </a:solidFill>
                        </a:rPr>
                        <a:t>northeast</a:t>
                      </a:r>
                      <a:endParaRPr lang="es-MX" sz="1000" dirty="0" smtClean="0">
                        <a:solidFill>
                          <a:srgbClr val="000090"/>
                        </a:solidFill>
                      </a:endParaRPr>
                    </a:p>
                  </a:txBody>
                  <a:tcPr marT="0" marB="0"/>
                </a:tc>
                <a:tc>
                  <a:txBody>
                    <a:bodyPr/>
                    <a:lstStyle/>
                    <a:p>
                      <a:pPr algn="ctr"/>
                      <a:endParaRPr lang="es-MX" sz="1000" baseline="0" dirty="0">
                        <a:solidFill>
                          <a:srgbClr val="000090"/>
                        </a:solidFill>
                      </a:endParaRPr>
                    </a:p>
                  </a:txBody>
                  <a:tcPr marT="18000" marB="18000"/>
                </a:tc>
              </a:tr>
              <a:tr h="196453">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Propellant</a:t>
                      </a:r>
                      <a:r>
                        <a:rPr lang="es-MX" sz="1000" dirty="0" smtClean="0">
                          <a:solidFill>
                            <a:srgbClr val="000090"/>
                          </a:solidFill>
                        </a:rPr>
                        <a:t>  line</a:t>
                      </a:r>
                      <a:r>
                        <a:rPr lang="es-MX" sz="1000" baseline="0" dirty="0" smtClean="0">
                          <a:solidFill>
                            <a:srgbClr val="000090"/>
                          </a:solidFill>
                        </a:rPr>
                        <a:t> </a:t>
                      </a:r>
                      <a:r>
                        <a:rPr lang="es-MX" sz="1000" baseline="0" dirty="0" err="1" smtClean="0">
                          <a:solidFill>
                            <a:srgbClr val="000090"/>
                          </a:solidFill>
                        </a:rPr>
                        <a:t>radiator</a:t>
                      </a:r>
                      <a:r>
                        <a:rPr lang="es-MX" sz="1000" baseline="0" dirty="0" smtClean="0">
                          <a:solidFill>
                            <a:srgbClr val="000090"/>
                          </a:solidFill>
                        </a:rPr>
                        <a:t> </a:t>
                      </a:r>
                      <a:r>
                        <a:rPr lang="es-MX" sz="1000" baseline="0" dirty="0" err="1" smtClean="0">
                          <a:solidFill>
                            <a:srgbClr val="000090"/>
                          </a:solidFill>
                        </a:rPr>
                        <a:t>northwest</a:t>
                      </a:r>
                      <a:endParaRPr lang="es-MX" sz="1000" dirty="0" smtClean="0">
                        <a:solidFill>
                          <a:srgbClr val="000090"/>
                        </a:solidFill>
                      </a:endParaRPr>
                    </a:p>
                  </a:txBody>
                  <a:tcPr marT="18000" marB="18000"/>
                </a:tc>
                <a:tc>
                  <a:txBody>
                    <a:bodyPr/>
                    <a:lstStyle/>
                    <a:p>
                      <a:pPr algn="ctr"/>
                      <a:r>
                        <a:rPr lang="es-MX" sz="1000" baseline="0" dirty="0" smtClean="0">
                          <a:solidFill>
                            <a:srgbClr val="000090"/>
                          </a:solidFill>
                        </a:rPr>
                        <a:t>6</a:t>
                      </a:r>
                      <a:endParaRPr lang="es-MX" sz="1000" baseline="0" dirty="0">
                        <a:solidFill>
                          <a:srgbClr val="000090"/>
                        </a:solidFill>
                      </a:endParaRPr>
                    </a:p>
                  </a:txBody>
                  <a:tcPr marT="18000" marB="18000"/>
                </a:tc>
              </a:tr>
              <a:tr h="196453">
                <a:tc>
                  <a:txBody>
                    <a:bodyPr/>
                    <a:lstStyle/>
                    <a:p>
                      <a:pPr marL="0" marR="0" lvl="0" indent="504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Total</a:t>
                      </a:r>
                    </a:p>
                  </a:txBody>
                  <a:tcPr marT="18000" marB="18000"/>
                </a:tc>
                <a:tc>
                  <a:txBody>
                    <a:bodyPr/>
                    <a:lstStyle/>
                    <a:p>
                      <a:pPr algn="ctr"/>
                      <a:r>
                        <a:rPr lang="es-MX" sz="1000" baseline="0" dirty="0" smtClean="0">
                          <a:solidFill>
                            <a:srgbClr val="000090"/>
                          </a:solidFill>
                        </a:rPr>
                        <a:t>25</a:t>
                      </a:r>
                      <a:endParaRPr lang="es-MX" sz="1000" baseline="0" dirty="0">
                        <a:solidFill>
                          <a:srgbClr val="000090"/>
                        </a:solidFill>
                      </a:endParaRPr>
                    </a:p>
                  </a:txBody>
                  <a:tcPr marT="18000" marB="18000"/>
                </a:tc>
              </a:tr>
              <a:tr h="196453">
                <a:tc>
                  <a:txBody>
                    <a:bodyPr/>
                    <a:lstStyle/>
                    <a:p>
                      <a:pPr marL="0" marR="0" lvl="1"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Power</a:t>
                      </a:r>
                      <a:endParaRPr lang="es-MX" sz="1000" dirty="0" smtClean="0">
                        <a:solidFill>
                          <a:srgbClr val="000090"/>
                        </a:solidFill>
                      </a:endParaRP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6453">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Battery</a:t>
                      </a:r>
                      <a:r>
                        <a:rPr lang="es-MX" sz="1000" dirty="0" smtClean="0">
                          <a:solidFill>
                            <a:srgbClr val="000090"/>
                          </a:solidFill>
                        </a:rPr>
                        <a:t> pack 1</a:t>
                      </a:r>
                    </a:p>
                  </a:txBody>
                  <a:tcPr marT="18000" marB="18000"/>
                </a:tc>
                <a:tc>
                  <a:txBody>
                    <a:bodyPr/>
                    <a:lstStyle/>
                    <a:p>
                      <a:pPr algn="ctr"/>
                      <a:endParaRPr lang="es-MX" sz="1000" baseline="0" dirty="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Battery</a:t>
                      </a:r>
                      <a:r>
                        <a:rPr lang="es-MX" sz="1000" dirty="0" smtClean="0">
                          <a:solidFill>
                            <a:srgbClr val="000090"/>
                          </a:solidFill>
                        </a:rPr>
                        <a:t> pack 2</a:t>
                      </a: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6453">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Battery</a:t>
                      </a:r>
                      <a:r>
                        <a:rPr lang="es-MX" sz="1000" dirty="0" smtClean="0">
                          <a:solidFill>
                            <a:srgbClr val="000090"/>
                          </a:solidFill>
                        </a:rPr>
                        <a:t> pack 3</a:t>
                      </a: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r h="196453">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Battery</a:t>
                      </a:r>
                      <a:r>
                        <a:rPr lang="es-MX" sz="1000" dirty="0" smtClean="0">
                          <a:solidFill>
                            <a:srgbClr val="000090"/>
                          </a:solidFill>
                        </a:rPr>
                        <a:t> pack 4</a:t>
                      </a:r>
                    </a:p>
                  </a:txBody>
                  <a:tcPr marT="18000" marB="18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T="18000" marB="18000"/>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763713" y="188913"/>
            <a:ext cx="6985000" cy="865187"/>
          </a:xfrm>
        </p:spPr>
        <p:txBody>
          <a:bodyPr/>
          <a:lstStyle/>
          <a:p>
            <a:pPr eaLnBrk="1" hangingPunct="1">
              <a:defRPr/>
            </a:pPr>
            <a:r>
              <a:rPr lang="es-MX" dirty="0" smtClean="0"/>
              <a:t>Flight </a:t>
            </a:r>
            <a:r>
              <a:rPr lang="es-MX" dirty="0" err="1" smtClean="0"/>
              <a:t>Temperature</a:t>
            </a:r>
            <a:r>
              <a:rPr lang="es-MX" dirty="0" smtClean="0"/>
              <a:t> </a:t>
            </a:r>
            <a:r>
              <a:rPr lang="es-MX" dirty="0" err="1" smtClean="0"/>
              <a:t>Sensors</a:t>
            </a:r>
            <a:r>
              <a:rPr lang="es-MX" dirty="0" smtClean="0"/>
              <a:t> (Cont.)</a:t>
            </a:r>
          </a:p>
        </p:txBody>
      </p:sp>
      <p:graphicFrame>
        <p:nvGraphicFramePr>
          <p:cNvPr id="3" name="3 Marcador de contenido"/>
          <p:cNvGraphicFramePr>
            <a:graphicFrameLocks/>
          </p:cNvGraphicFramePr>
          <p:nvPr/>
        </p:nvGraphicFramePr>
        <p:xfrm>
          <a:off x="2214563" y="1071563"/>
          <a:ext cx="4643437" cy="5567362"/>
        </p:xfrm>
        <a:graphic>
          <a:graphicData uri="http://schemas.openxmlformats.org/drawingml/2006/table">
            <a:tbl>
              <a:tblPr firstRow="1">
                <a:tableStyleId>{912C8C85-51F0-491E-9774-3900AFEF0FD7}</a:tableStyleId>
              </a:tblPr>
              <a:tblGrid>
                <a:gridCol w="3525566"/>
                <a:gridCol w="1117871"/>
              </a:tblGrid>
              <a:tr h="173980">
                <a:tc>
                  <a:txBody>
                    <a:bodyPr/>
                    <a:lstStyle/>
                    <a:p>
                      <a:pPr algn="ctr"/>
                      <a:r>
                        <a:rPr lang="es-MX" sz="1000" i="1" dirty="0" err="1" smtClean="0">
                          <a:solidFill>
                            <a:srgbClr val="FFFFFF"/>
                          </a:solidFill>
                        </a:rPr>
                        <a:t>Unit</a:t>
                      </a:r>
                      <a:endParaRPr lang="es-MX" sz="1000" i="1" dirty="0">
                        <a:solidFill>
                          <a:srgbClr val="FFFFFF"/>
                        </a:solidFill>
                      </a:endParaRPr>
                    </a:p>
                  </a:txBody>
                  <a:tcPr marL="91439" marR="91439" marT="10799" marB="10799" anchor="ctr"/>
                </a:tc>
                <a:tc>
                  <a:txBody>
                    <a:bodyPr/>
                    <a:lstStyle/>
                    <a:p>
                      <a:pPr algn="ctr"/>
                      <a:r>
                        <a:rPr lang="es-MX" sz="1000" i="1" dirty="0" err="1" smtClean="0">
                          <a:solidFill>
                            <a:srgbClr val="FFFFFF"/>
                          </a:solidFill>
                        </a:rPr>
                        <a:t>Number</a:t>
                      </a:r>
                      <a:endParaRPr lang="es-MX" sz="1000" i="1" dirty="0">
                        <a:solidFill>
                          <a:srgbClr val="FFFFFF"/>
                        </a:solidFill>
                      </a:endParaRPr>
                    </a:p>
                  </a:txBody>
                  <a:tcPr marL="91439" marR="91439" marT="10799" marB="10799" anchor="ctr"/>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BDC</a:t>
                      </a:r>
                      <a:r>
                        <a:rPr lang="es-MX" sz="1000" baseline="0" dirty="0" smtClean="0">
                          <a:solidFill>
                            <a:srgbClr val="000090"/>
                          </a:solidFill>
                        </a:rPr>
                        <a:t> 1</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BDC 2</a:t>
                      </a: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BVL 1 (</a:t>
                      </a:r>
                      <a:r>
                        <a:rPr lang="es-MX" sz="1000" dirty="0" err="1" smtClean="0">
                          <a:solidFill>
                            <a:srgbClr val="000090"/>
                          </a:solidFill>
                        </a:rPr>
                        <a:t>splice</a:t>
                      </a:r>
                      <a:r>
                        <a:rPr lang="es-MX" sz="1000" baseline="0" dirty="0" smtClean="0">
                          <a:solidFill>
                            <a:srgbClr val="000090"/>
                          </a:solidFill>
                        </a:rPr>
                        <a:t> </a:t>
                      </a:r>
                      <a:r>
                        <a:rPr lang="es-MX" sz="1000" baseline="0" dirty="0" err="1" smtClean="0">
                          <a:solidFill>
                            <a:srgbClr val="000090"/>
                          </a:solidFill>
                        </a:rPr>
                        <a:t>to</a:t>
                      </a:r>
                      <a:r>
                        <a:rPr lang="es-MX" sz="1000" baseline="0" dirty="0" smtClean="0">
                          <a:solidFill>
                            <a:srgbClr val="000090"/>
                          </a:solidFill>
                        </a:rPr>
                        <a:t> TEU 1/2)</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BVL 2(</a:t>
                      </a:r>
                      <a:r>
                        <a:rPr lang="es-MX" sz="1000" dirty="0" err="1" smtClean="0">
                          <a:solidFill>
                            <a:srgbClr val="000090"/>
                          </a:solidFill>
                        </a:rPr>
                        <a:t>splice</a:t>
                      </a:r>
                      <a:r>
                        <a:rPr lang="es-MX" sz="1000" baseline="0" dirty="0" smtClean="0">
                          <a:solidFill>
                            <a:srgbClr val="000090"/>
                          </a:solidFill>
                        </a:rPr>
                        <a:t> </a:t>
                      </a:r>
                      <a:r>
                        <a:rPr lang="es-MX" sz="1000" baseline="0" dirty="0" err="1" smtClean="0">
                          <a:solidFill>
                            <a:srgbClr val="000090"/>
                          </a:solidFill>
                        </a:rPr>
                        <a:t>to</a:t>
                      </a:r>
                      <a:r>
                        <a:rPr lang="es-MX" sz="1000" baseline="0" dirty="0" smtClean="0">
                          <a:solidFill>
                            <a:srgbClr val="000090"/>
                          </a:solidFill>
                        </a:rPr>
                        <a:t> TEU 1/2)</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Solar </a:t>
                      </a:r>
                      <a:r>
                        <a:rPr lang="es-MX" sz="1000" dirty="0" err="1" smtClean="0">
                          <a:solidFill>
                            <a:srgbClr val="000090"/>
                          </a:solidFill>
                        </a:rPr>
                        <a:t>wing</a:t>
                      </a:r>
                      <a:r>
                        <a:rPr lang="es-MX" sz="1000" dirty="0" smtClean="0">
                          <a:solidFill>
                            <a:srgbClr val="000090"/>
                          </a:solidFill>
                        </a:rPr>
                        <a:t> 1 </a:t>
                      </a:r>
                      <a:r>
                        <a:rPr lang="es-MX" sz="1000" dirty="0" err="1" smtClean="0">
                          <a:solidFill>
                            <a:srgbClr val="000090"/>
                          </a:solidFill>
                        </a:rPr>
                        <a:t>north</a:t>
                      </a:r>
                      <a:r>
                        <a:rPr lang="es-MX" sz="1000" dirty="0" smtClean="0">
                          <a:solidFill>
                            <a:srgbClr val="000090"/>
                          </a:solidFill>
                        </a:rPr>
                        <a:t> back </a:t>
                      </a:r>
                      <a:r>
                        <a:rPr lang="es-MX" sz="1000" dirty="0" err="1" smtClean="0">
                          <a:solidFill>
                            <a:srgbClr val="000090"/>
                          </a:solidFill>
                        </a:rPr>
                        <a:t>splice</a:t>
                      </a:r>
                      <a:r>
                        <a:rPr lang="es-MX" sz="1000" baseline="0" dirty="0" smtClean="0">
                          <a:solidFill>
                            <a:srgbClr val="000090"/>
                          </a:solidFill>
                        </a:rPr>
                        <a:t> </a:t>
                      </a:r>
                      <a:r>
                        <a:rPr lang="es-MX" sz="1000" baseline="0" dirty="0" err="1" smtClean="0">
                          <a:solidFill>
                            <a:srgbClr val="000090"/>
                          </a:solidFill>
                        </a:rPr>
                        <a:t>to</a:t>
                      </a:r>
                      <a:r>
                        <a:rPr lang="es-MX" sz="1000" baseline="0" dirty="0" smtClean="0">
                          <a:solidFill>
                            <a:srgbClr val="000090"/>
                          </a:solidFill>
                        </a:rPr>
                        <a:t> TEU 1/TEU 2</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Solar </a:t>
                      </a:r>
                      <a:r>
                        <a:rPr lang="es-MX" sz="1000" dirty="0" err="1" smtClean="0">
                          <a:solidFill>
                            <a:srgbClr val="000090"/>
                          </a:solidFill>
                        </a:rPr>
                        <a:t>wing</a:t>
                      </a:r>
                      <a:r>
                        <a:rPr lang="es-MX" sz="1000" dirty="0" smtClean="0">
                          <a:solidFill>
                            <a:srgbClr val="000090"/>
                          </a:solidFill>
                        </a:rPr>
                        <a:t> 2 </a:t>
                      </a:r>
                      <a:r>
                        <a:rPr lang="es-MX" sz="1000" dirty="0" err="1" smtClean="0">
                          <a:solidFill>
                            <a:srgbClr val="000090"/>
                          </a:solidFill>
                        </a:rPr>
                        <a:t>south</a:t>
                      </a:r>
                      <a:r>
                        <a:rPr lang="es-MX" sz="1000" dirty="0" smtClean="0">
                          <a:solidFill>
                            <a:srgbClr val="000090"/>
                          </a:solidFill>
                        </a:rPr>
                        <a:t> back </a:t>
                      </a:r>
                      <a:r>
                        <a:rPr lang="es-MX" sz="1000" dirty="0" err="1" smtClean="0">
                          <a:solidFill>
                            <a:srgbClr val="000090"/>
                          </a:solidFill>
                        </a:rPr>
                        <a:t>splice</a:t>
                      </a:r>
                      <a:r>
                        <a:rPr lang="es-MX" sz="1000" baseline="0" dirty="0" smtClean="0">
                          <a:solidFill>
                            <a:srgbClr val="000090"/>
                          </a:solidFill>
                        </a:rPr>
                        <a:t> </a:t>
                      </a:r>
                      <a:r>
                        <a:rPr lang="es-MX" sz="1000" baseline="0" dirty="0" err="1" smtClean="0">
                          <a:solidFill>
                            <a:srgbClr val="000090"/>
                          </a:solidFill>
                        </a:rPr>
                        <a:t>to</a:t>
                      </a:r>
                      <a:r>
                        <a:rPr lang="es-MX" sz="1000" baseline="0" dirty="0" smtClean="0">
                          <a:solidFill>
                            <a:srgbClr val="000090"/>
                          </a:solidFill>
                        </a:rPr>
                        <a:t> TEU 1/TEU 2</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SWD 1 (</a:t>
                      </a:r>
                      <a:r>
                        <a:rPr lang="es-MX" sz="1000" dirty="0" err="1" smtClean="0">
                          <a:solidFill>
                            <a:srgbClr val="000090"/>
                          </a:solidFill>
                        </a:rPr>
                        <a:t>north</a:t>
                      </a:r>
                      <a:r>
                        <a:rPr lang="es-MX" sz="1000" dirty="0" smtClean="0">
                          <a:solidFill>
                            <a:srgbClr val="000090"/>
                          </a:solidFill>
                        </a:rPr>
                        <a:t>) </a:t>
                      </a:r>
                      <a:r>
                        <a:rPr lang="es-MX" sz="1000" dirty="0" err="1" smtClean="0">
                          <a:solidFill>
                            <a:srgbClr val="000090"/>
                          </a:solidFill>
                        </a:rPr>
                        <a:t>housing</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SWD 2 (</a:t>
                      </a:r>
                      <a:r>
                        <a:rPr lang="es-MX" sz="1000" dirty="0" err="1" smtClean="0">
                          <a:solidFill>
                            <a:srgbClr val="000090"/>
                          </a:solidFill>
                        </a:rPr>
                        <a:t>south</a:t>
                      </a:r>
                      <a:r>
                        <a:rPr lang="es-MX" sz="1000" dirty="0" smtClean="0">
                          <a:solidFill>
                            <a:srgbClr val="000090"/>
                          </a:solidFill>
                        </a:rPr>
                        <a:t>) </a:t>
                      </a:r>
                      <a:r>
                        <a:rPr lang="es-MX" sz="1000" dirty="0" err="1" smtClean="0">
                          <a:solidFill>
                            <a:srgbClr val="000090"/>
                          </a:solidFill>
                        </a:rPr>
                        <a:t>housing</a:t>
                      </a:r>
                      <a:endParaRPr lang="es-MX" sz="1000" dirty="0" smtClean="0">
                        <a:solidFill>
                          <a:srgbClr val="000090"/>
                        </a:solidFill>
                      </a:endParaRPr>
                    </a:p>
                  </a:txBody>
                  <a:tcPr marL="91439" marR="91439" marT="10799" marB="10799"/>
                </a:tc>
                <a:tc>
                  <a:txBody>
                    <a:bodyPr/>
                    <a:lstStyle/>
                    <a:p>
                      <a:pPr algn="ctr"/>
                      <a:r>
                        <a:rPr lang="es-MX" sz="1000" baseline="0" dirty="0" smtClean="0">
                          <a:solidFill>
                            <a:srgbClr val="000090"/>
                          </a:solidFill>
                        </a:rPr>
                        <a:t>12</a:t>
                      </a: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Attitude</a:t>
                      </a:r>
                      <a:r>
                        <a:rPr lang="es-MX" sz="1000" baseline="0" dirty="0" smtClean="0">
                          <a:solidFill>
                            <a:srgbClr val="000090"/>
                          </a:solidFill>
                        </a:rPr>
                        <a:t> control</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ESA </a:t>
                      </a:r>
                      <a:r>
                        <a:rPr lang="es-MX" sz="1000" dirty="0" err="1" smtClean="0">
                          <a:solidFill>
                            <a:srgbClr val="000090"/>
                          </a:solidFill>
                        </a:rPr>
                        <a:t>channel</a:t>
                      </a:r>
                      <a:r>
                        <a:rPr lang="es-MX" sz="1000" dirty="0" smtClean="0">
                          <a:solidFill>
                            <a:srgbClr val="000090"/>
                          </a:solidFill>
                        </a:rPr>
                        <a:t> 1</a:t>
                      </a: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ESA </a:t>
                      </a:r>
                      <a:r>
                        <a:rPr lang="es-MX" sz="1000" dirty="0" err="1" smtClean="0">
                          <a:solidFill>
                            <a:srgbClr val="000090"/>
                          </a:solidFill>
                        </a:rPr>
                        <a:t>channel</a:t>
                      </a:r>
                      <a:r>
                        <a:rPr lang="es-MX" sz="1000" dirty="0" smtClean="0">
                          <a:solidFill>
                            <a:srgbClr val="000090"/>
                          </a:solidFill>
                        </a:rPr>
                        <a:t> 2</a:t>
                      </a: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IRU 1 </a:t>
                      </a:r>
                      <a:r>
                        <a:rPr lang="es-MX" sz="1000" dirty="0" err="1" smtClean="0">
                          <a:solidFill>
                            <a:srgbClr val="000090"/>
                          </a:solidFill>
                        </a:rPr>
                        <a:t>gyro</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IRU 2 </a:t>
                      </a:r>
                      <a:r>
                        <a:rPr lang="es-MX" sz="1000" dirty="0" err="1" smtClean="0">
                          <a:solidFill>
                            <a:srgbClr val="000090"/>
                          </a:solidFill>
                        </a:rPr>
                        <a:t>gyro</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indent="396000"/>
                      <a:r>
                        <a:rPr lang="es-MX" sz="1000" dirty="0" smtClean="0">
                          <a:solidFill>
                            <a:srgbClr val="000090"/>
                          </a:solidFill>
                        </a:rPr>
                        <a:t>MWA 1 (</a:t>
                      </a:r>
                      <a:r>
                        <a:rPr lang="es-MX" sz="1000" dirty="0" err="1" smtClean="0">
                          <a:solidFill>
                            <a:srgbClr val="000090"/>
                          </a:solidFill>
                        </a:rPr>
                        <a:t>north</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a:t>
                      </a:r>
                      <a:r>
                        <a:rPr lang="es-MX" sz="1000" baseline="0" dirty="0" smtClean="0">
                          <a:solidFill>
                            <a:srgbClr val="000090"/>
                          </a:solidFill>
                        </a:rPr>
                        <a:t> TEU 1)</a:t>
                      </a:r>
                      <a:endParaRPr lang="es-MX" sz="1000" dirty="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MWA 1 (</a:t>
                      </a:r>
                      <a:r>
                        <a:rPr lang="es-MX" sz="1000" dirty="0" err="1" smtClean="0">
                          <a:solidFill>
                            <a:srgbClr val="000090"/>
                          </a:solidFill>
                        </a:rPr>
                        <a:t>north</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a:t>
                      </a:r>
                      <a:r>
                        <a:rPr lang="es-MX" sz="1000" baseline="0" dirty="0" smtClean="0">
                          <a:solidFill>
                            <a:srgbClr val="000090"/>
                          </a:solidFill>
                        </a:rPr>
                        <a:t> TEU 2)</a:t>
                      </a:r>
                      <a:endParaRPr lang="es-MX" sz="1000" dirty="0" smtClean="0">
                        <a:solidFill>
                          <a:srgbClr val="000090"/>
                        </a:solidFill>
                      </a:endParaRPr>
                    </a:p>
                  </a:txBody>
                  <a:tcPr marL="91439" marR="91439" marT="10799" marB="1079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L="91439" marR="91439" marT="10799" marB="10799"/>
                </a:tc>
              </a:tr>
              <a:tr h="173980">
                <a:tc>
                  <a:txBody>
                    <a:bodyPr/>
                    <a:lstStyle/>
                    <a:p>
                      <a:pPr indent="396000"/>
                      <a:r>
                        <a:rPr lang="es-MX" sz="1000" dirty="0" smtClean="0">
                          <a:solidFill>
                            <a:srgbClr val="000090"/>
                          </a:solidFill>
                        </a:rPr>
                        <a:t>MWA 2 (</a:t>
                      </a:r>
                      <a:r>
                        <a:rPr lang="es-MX" sz="1000" dirty="0" err="1" smtClean="0">
                          <a:solidFill>
                            <a:srgbClr val="000090"/>
                          </a:solidFill>
                        </a:rPr>
                        <a:t>south</a:t>
                      </a:r>
                      <a:r>
                        <a:rPr lang="es-MX" sz="1000" dirty="0" smtClean="0">
                          <a:solidFill>
                            <a:srgbClr val="000090"/>
                          </a:solidFill>
                        </a:rPr>
                        <a:t>) (</a:t>
                      </a:r>
                      <a:r>
                        <a:rPr lang="es-MX" sz="1000" dirty="0" err="1" smtClean="0">
                          <a:solidFill>
                            <a:srgbClr val="000090"/>
                          </a:solidFill>
                        </a:rPr>
                        <a:t>primary</a:t>
                      </a:r>
                      <a:r>
                        <a:rPr lang="es-MX" sz="1000" dirty="0" smtClean="0">
                          <a:solidFill>
                            <a:srgbClr val="000090"/>
                          </a:solidFill>
                        </a:rPr>
                        <a:t> =</a:t>
                      </a:r>
                      <a:r>
                        <a:rPr lang="es-MX" sz="1000" baseline="0" dirty="0" smtClean="0">
                          <a:solidFill>
                            <a:srgbClr val="000090"/>
                          </a:solidFill>
                        </a:rPr>
                        <a:t> TEU 1)</a:t>
                      </a:r>
                      <a:endParaRPr lang="es-MX" sz="1000" dirty="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MWA 2 (</a:t>
                      </a:r>
                      <a:r>
                        <a:rPr lang="es-MX" sz="1000" dirty="0" err="1" smtClean="0">
                          <a:solidFill>
                            <a:srgbClr val="000090"/>
                          </a:solidFill>
                        </a:rPr>
                        <a:t>south</a:t>
                      </a:r>
                      <a:r>
                        <a:rPr lang="es-MX" sz="1000" dirty="0" smtClean="0">
                          <a:solidFill>
                            <a:srgbClr val="000090"/>
                          </a:solidFill>
                        </a:rPr>
                        <a:t>) (</a:t>
                      </a:r>
                      <a:r>
                        <a:rPr lang="es-MX" sz="1000" dirty="0" err="1" smtClean="0">
                          <a:solidFill>
                            <a:srgbClr val="000090"/>
                          </a:solidFill>
                        </a:rPr>
                        <a:t>redundant</a:t>
                      </a:r>
                      <a:r>
                        <a:rPr lang="es-MX" sz="1000" dirty="0" smtClean="0">
                          <a:solidFill>
                            <a:srgbClr val="000090"/>
                          </a:solidFill>
                        </a:rPr>
                        <a:t> =</a:t>
                      </a:r>
                      <a:r>
                        <a:rPr lang="es-MX" sz="1000" baseline="0" dirty="0" smtClean="0">
                          <a:solidFill>
                            <a:srgbClr val="000090"/>
                          </a:solidFill>
                        </a:rPr>
                        <a:t> TEU 2)</a:t>
                      </a:r>
                      <a:endParaRPr lang="es-MX" sz="1000" dirty="0" smtClean="0">
                        <a:solidFill>
                          <a:srgbClr val="000090"/>
                        </a:solidFill>
                      </a:endParaRPr>
                    </a:p>
                  </a:txBody>
                  <a:tcPr marL="91439" marR="91439" marT="10799" marB="1079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SPC 1</a:t>
                      </a:r>
                    </a:p>
                  </a:txBody>
                  <a:tcPr marL="91439" marR="91439" marT="10799" marB="10799"/>
                </a:tc>
                <a:tc>
                  <a:txBody>
                    <a:bodyPr/>
                    <a:lstStyle/>
                    <a:p>
                      <a:pPr algn="ctr"/>
                      <a:r>
                        <a:rPr lang="es-MX" sz="1000" baseline="0" dirty="0" smtClean="0">
                          <a:solidFill>
                            <a:srgbClr val="000090"/>
                          </a:solidFill>
                        </a:rPr>
                        <a:t>9</a:t>
                      </a: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Telemetry</a:t>
                      </a:r>
                      <a:r>
                        <a:rPr lang="es-MX" sz="1000" baseline="0" dirty="0" smtClean="0">
                          <a:solidFill>
                            <a:srgbClr val="000090"/>
                          </a:solidFill>
                        </a:rPr>
                        <a:t> </a:t>
                      </a:r>
                      <a:r>
                        <a:rPr lang="es-MX" sz="1000" baseline="0" dirty="0" err="1" smtClean="0">
                          <a:solidFill>
                            <a:srgbClr val="000090"/>
                          </a:solidFill>
                        </a:rPr>
                        <a:t>nad</a:t>
                      </a:r>
                      <a:r>
                        <a:rPr lang="es-MX" sz="1000" baseline="0" dirty="0" smtClean="0">
                          <a:solidFill>
                            <a:srgbClr val="000090"/>
                          </a:solidFill>
                        </a:rPr>
                        <a:t> </a:t>
                      </a:r>
                      <a:r>
                        <a:rPr lang="es-MX" sz="1000" baseline="0" dirty="0" err="1" smtClean="0">
                          <a:solidFill>
                            <a:srgbClr val="000090"/>
                          </a:solidFill>
                        </a:rPr>
                        <a:t>command</a:t>
                      </a: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VDU 1</a:t>
                      </a:r>
                    </a:p>
                  </a:txBody>
                  <a:tcPr marL="91439" marR="91439" marT="10799" marB="1079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Transfer 1</a:t>
                      </a:r>
                    </a:p>
                  </a:txBody>
                  <a:tcPr marL="91439" marR="91439" marT="10799" marB="10799"/>
                </a:tc>
                <a:tc>
                  <a:txBody>
                    <a:bodyPr/>
                    <a:lstStyle/>
                    <a:p>
                      <a:pPr algn="ctr"/>
                      <a:r>
                        <a:rPr lang="es-MX" sz="1000" baseline="0" dirty="0" smtClean="0">
                          <a:solidFill>
                            <a:srgbClr val="000090"/>
                          </a:solidFill>
                        </a:rPr>
                        <a:t>2</a:t>
                      </a: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endParaRPr lang="es-MX" sz="1000" dirty="0" smtClean="0">
                        <a:solidFill>
                          <a:srgbClr val="000090"/>
                        </a:solidFill>
                      </a:endParaRP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1" indent="288000" algn="l" defTabSz="914400" rtl="0" eaLnBrk="1" fontAlgn="auto" latinLnBrk="0" hangingPunct="1">
                        <a:lnSpc>
                          <a:spcPct val="100000"/>
                        </a:lnSpc>
                        <a:spcBef>
                          <a:spcPts val="0"/>
                        </a:spcBef>
                        <a:spcAft>
                          <a:spcPts val="0"/>
                        </a:spcAft>
                        <a:buClrTx/>
                        <a:buSzTx/>
                        <a:buFontTx/>
                        <a:buNone/>
                        <a:tabLst/>
                        <a:defRPr/>
                      </a:pPr>
                      <a:r>
                        <a:rPr lang="es-MX" sz="1000" dirty="0" err="1" smtClean="0">
                          <a:solidFill>
                            <a:srgbClr val="000090"/>
                          </a:solidFill>
                        </a:rPr>
                        <a:t>Antenna</a:t>
                      </a:r>
                      <a:endParaRPr lang="es-MX" sz="1000" dirty="0" smtClean="0">
                        <a:solidFill>
                          <a:srgbClr val="000090"/>
                        </a:solidFill>
                      </a:endParaRPr>
                    </a:p>
                  </a:txBody>
                  <a:tcPr marL="91439" marR="91439" marT="10799" marB="1079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000" baseline="0" dirty="0" smtClean="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RDA 1 (</a:t>
                      </a:r>
                      <a:r>
                        <a:rPr lang="es-MX" sz="1000" dirty="0" err="1" smtClean="0">
                          <a:solidFill>
                            <a:srgbClr val="000090"/>
                          </a:solidFill>
                        </a:rPr>
                        <a:t>west</a:t>
                      </a:r>
                      <a:r>
                        <a:rPr lang="es-MX" sz="1000" dirty="0" smtClean="0">
                          <a:solidFill>
                            <a:srgbClr val="000090"/>
                          </a:solidFill>
                        </a:rPr>
                        <a:t> C-band)</a:t>
                      </a: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RDA 2 (</a:t>
                      </a:r>
                      <a:r>
                        <a:rPr lang="es-MX" sz="1000" dirty="0" err="1" smtClean="0">
                          <a:solidFill>
                            <a:srgbClr val="000090"/>
                          </a:solidFill>
                        </a:rPr>
                        <a:t>east</a:t>
                      </a:r>
                      <a:r>
                        <a:rPr lang="es-MX" sz="1000" dirty="0" smtClean="0">
                          <a:solidFill>
                            <a:srgbClr val="000090"/>
                          </a:solidFill>
                        </a:rPr>
                        <a:t> </a:t>
                      </a:r>
                      <a:r>
                        <a:rPr lang="es-MX" sz="1000" dirty="0" err="1" smtClean="0">
                          <a:solidFill>
                            <a:srgbClr val="000090"/>
                          </a:solidFill>
                        </a:rPr>
                        <a:t>Ku</a:t>
                      </a:r>
                      <a:r>
                        <a:rPr lang="es-MX" sz="1000" dirty="0" smtClean="0">
                          <a:solidFill>
                            <a:srgbClr val="000090"/>
                          </a:solidFill>
                        </a:rPr>
                        <a:t>-band)</a:t>
                      </a: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East reflector RPM</a:t>
                      </a: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1"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West reflector (back) (C-band)</a:t>
                      </a:r>
                    </a:p>
                  </a:txBody>
                  <a:tcPr marL="91439" marR="91439" marT="10799" marB="10799"/>
                </a:tc>
                <a:tc>
                  <a:txBody>
                    <a:bodyPr/>
                    <a:lstStyle/>
                    <a:p>
                      <a:pPr algn="ctr"/>
                      <a:endParaRPr lang="es-MX" sz="1000" baseline="0" dirty="0">
                        <a:solidFill>
                          <a:srgbClr val="000090"/>
                        </a:solidFill>
                      </a:endParaRPr>
                    </a:p>
                  </a:txBody>
                  <a:tcPr marL="91439" marR="91439" marT="10799" marB="10799"/>
                </a:tc>
              </a:tr>
              <a:tr h="173980">
                <a:tc>
                  <a:txBody>
                    <a:bodyPr/>
                    <a:lstStyle/>
                    <a:p>
                      <a:pPr marL="0" marR="0" lvl="0" indent="396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ODA</a:t>
                      </a:r>
                    </a:p>
                  </a:txBody>
                  <a:tcPr marL="91439" marR="91439" marT="10799" marB="10799"/>
                </a:tc>
                <a:tc>
                  <a:txBody>
                    <a:bodyPr/>
                    <a:lstStyle/>
                    <a:p>
                      <a:pPr algn="ctr"/>
                      <a:r>
                        <a:rPr lang="es-MX" sz="1000" baseline="0" dirty="0" smtClean="0">
                          <a:solidFill>
                            <a:srgbClr val="000090"/>
                          </a:solidFill>
                        </a:rPr>
                        <a:t>5</a:t>
                      </a:r>
                      <a:endParaRPr lang="es-MX" sz="1000" baseline="0" dirty="0">
                        <a:solidFill>
                          <a:srgbClr val="000090"/>
                        </a:solidFill>
                      </a:endParaRPr>
                    </a:p>
                  </a:txBody>
                  <a:tcPr marL="91439" marR="91439" marT="10799" marB="10799"/>
                </a:tc>
              </a:tr>
              <a:tr h="173980">
                <a:tc>
                  <a:txBody>
                    <a:bodyPr/>
                    <a:lstStyle/>
                    <a:p>
                      <a:pPr marL="0" marR="0" lvl="1" indent="504000" algn="l" defTabSz="914400" rtl="0" eaLnBrk="1" fontAlgn="auto" latinLnBrk="0" hangingPunct="1">
                        <a:lnSpc>
                          <a:spcPct val="100000"/>
                        </a:lnSpc>
                        <a:spcBef>
                          <a:spcPts val="0"/>
                        </a:spcBef>
                        <a:spcAft>
                          <a:spcPts val="0"/>
                        </a:spcAft>
                        <a:buClrTx/>
                        <a:buSzTx/>
                        <a:buFontTx/>
                        <a:buNone/>
                        <a:tabLst/>
                        <a:defRPr/>
                      </a:pPr>
                      <a:r>
                        <a:rPr lang="es-MX" sz="1000" dirty="0" smtClean="0">
                          <a:solidFill>
                            <a:srgbClr val="000090"/>
                          </a:solidFill>
                        </a:rPr>
                        <a:t>Total</a:t>
                      </a:r>
                    </a:p>
                  </a:txBody>
                  <a:tcPr marL="91439" marR="91439" marT="10799" marB="10799"/>
                </a:tc>
                <a:tc>
                  <a:txBody>
                    <a:bodyPr/>
                    <a:lstStyle/>
                    <a:p>
                      <a:pPr algn="ctr"/>
                      <a:r>
                        <a:rPr lang="es-MX" sz="1000" baseline="0" dirty="0" smtClean="0">
                          <a:solidFill>
                            <a:srgbClr val="000090"/>
                          </a:solidFill>
                        </a:rPr>
                        <a:t>28</a:t>
                      </a:r>
                      <a:endParaRPr lang="es-MX" sz="1000" baseline="0" dirty="0">
                        <a:solidFill>
                          <a:srgbClr val="000090"/>
                        </a:solidFill>
                      </a:endParaRPr>
                    </a:p>
                  </a:txBody>
                  <a:tcPr marL="91439" marR="91439" marT="10799" marB="10799"/>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Unit</a:t>
            </a:r>
            <a:r>
              <a:rPr lang="es-MX" dirty="0" smtClean="0"/>
              <a:t> </a:t>
            </a:r>
            <a:r>
              <a:rPr lang="es-MX" dirty="0" err="1" smtClean="0"/>
              <a:t>Qualification</a:t>
            </a:r>
            <a:r>
              <a:rPr lang="es-MX" dirty="0" smtClean="0"/>
              <a:t>/</a:t>
            </a:r>
            <a:r>
              <a:rPr lang="es-MX" dirty="0" err="1" smtClean="0"/>
              <a:t>Acceptance</a:t>
            </a:r>
            <a:r>
              <a:rPr lang="es-MX" dirty="0" smtClean="0"/>
              <a:t/>
            </a:r>
            <a:br>
              <a:rPr lang="es-MX" dirty="0" smtClean="0"/>
            </a:br>
            <a:r>
              <a:rPr lang="es-MX" dirty="0" err="1" smtClean="0"/>
              <a:t>Temperatures</a:t>
            </a:r>
            <a:endParaRPr lang="es-MX" dirty="0" smtClean="0"/>
          </a:p>
        </p:txBody>
      </p:sp>
      <p:grpSp>
        <p:nvGrpSpPr>
          <p:cNvPr id="192515" name="81 Grupo"/>
          <p:cNvGrpSpPr>
            <a:grpSpLocks/>
          </p:cNvGrpSpPr>
          <p:nvPr/>
        </p:nvGrpSpPr>
        <p:grpSpPr bwMode="auto">
          <a:xfrm>
            <a:off x="571500" y="1214438"/>
            <a:ext cx="7786688" cy="5357812"/>
            <a:chOff x="428553" y="1142984"/>
            <a:chExt cx="7786785" cy="5357849"/>
          </a:xfrm>
        </p:grpSpPr>
        <p:cxnSp>
          <p:nvCxnSpPr>
            <p:cNvPr id="4" name="3 Conector recto"/>
            <p:cNvCxnSpPr/>
            <p:nvPr/>
          </p:nvCxnSpPr>
          <p:spPr bwMode="auto">
            <a:xfrm>
              <a:off x="603180" y="1498586"/>
              <a:ext cx="5040376" cy="1587"/>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 name="4 Conector recto"/>
            <p:cNvCxnSpPr/>
            <p:nvPr/>
          </p:nvCxnSpPr>
          <p:spPr bwMode="auto">
            <a:xfrm>
              <a:off x="642869" y="6070618"/>
              <a:ext cx="5040375" cy="1587"/>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 name="6 Conector recto"/>
            <p:cNvCxnSpPr/>
            <p:nvPr/>
          </p:nvCxnSpPr>
          <p:spPr bwMode="auto">
            <a:xfrm>
              <a:off x="1727144" y="5427676"/>
              <a:ext cx="3959274" cy="1588"/>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 name="7 Conector recto"/>
            <p:cNvCxnSpPr/>
            <p:nvPr/>
          </p:nvCxnSpPr>
          <p:spPr bwMode="auto">
            <a:xfrm>
              <a:off x="2786020" y="4784734"/>
              <a:ext cx="2879761" cy="1587"/>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 name="8 Conector recto"/>
            <p:cNvCxnSpPr/>
            <p:nvPr/>
          </p:nvCxnSpPr>
          <p:spPr bwMode="auto">
            <a:xfrm>
              <a:off x="3857596" y="4141792"/>
              <a:ext cx="1800247" cy="1588"/>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 name="9 Conector recto"/>
            <p:cNvCxnSpPr/>
            <p:nvPr/>
          </p:nvCxnSpPr>
          <p:spPr bwMode="auto">
            <a:xfrm>
              <a:off x="1684282" y="2141528"/>
              <a:ext cx="3959274" cy="1588"/>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 name="10 Conector recto"/>
            <p:cNvCxnSpPr/>
            <p:nvPr/>
          </p:nvCxnSpPr>
          <p:spPr bwMode="auto">
            <a:xfrm>
              <a:off x="2763795" y="2784470"/>
              <a:ext cx="2879761" cy="1587"/>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 name="11 Conector recto"/>
            <p:cNvCxnSpPr/>
            <p:nvPr/>
          </p:nvCxnSpPr>
          <p:spPr bwMode="auto">
            <a:xfrm>
              <a:off x="3857596" y="3357561"/>
              <a:ext cx="1800247" cy="1588"/>
            </a:xfrm>
            <a:prstGeom prst="line">
              <a:avLst/>
            </a:prstGeom>
            <a:ln w="25400">
              <a:solidFill>
                <a:schemeClr val="bg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 name="13 Conector recto de flecha"/>
            <p:cNvCxnSpPr/>
            <p:nvPr/>
          </p:nvCxnSpPr>
          <p:spPr bwMode="auto">
            <a:xfrm rot="5400000">
              <a:off x="-1356600" y="3786983"/>
              <a:ext cx="4572032" cy="1587"/>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16" name="15 Conector recto de flecha"/>
            <p:cNvCxnSpPr/>
            <p:nvPr/>
          </p:nvCxnSpPr>
          <p:spPr bwMode="auto">
            <a:xfrm rot="5400000">
              <a:off x="357917" y="3786983"/>
              <a:ext cx="3286148" cy="1588"/>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18" name="17 Conector recto de flecha"/>
            <p:cNvCxnSpPr/>
            <p:nvPr/>
          </p:nvCxnSpPr>
          <p:spPr bwMode="auto">
            <a:xfrm rot="5400000">
              <a:off x="2072436" y="3786983"/>
              <a:ext cx="2000264" cy="1587"/>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20" name="19 Conector recto de flecha"/>
            <p:cNvCxnSpPr/>
            <p:nvPr/>
          </p:nvCxnSpPr>
          <p:spPr bwMode="auto">
            <a:xfrm rot="5400000">
              <a:off x="4321947" y="3750471"/>
              <a:ext cx="785818" cy="0"/>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22" name="21 Conector recto de flecha"/>
            <p:cNvCxnSpPr/>
            <p:nvPr/>
          </p:nvCxnSpPr>
          <p:spPr bwMode="auto">
            <a:xfrm rot="5400000">
              <a:off x="3787747" y="3786189"/>
              <a:ext cx="712793" cy="1588"/>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24" name="23 Conector recto de flecha"/>
            <p:cNvCxnSpPr/>
            <p:nvPr/>
          </p:nvCxnSpPr>
          <p:spPr bwMode="auto">
            <a:xfrm rot="5400000">
              <a:off x="3859185" y="3071809"/>
              <a:ext cx="569916" cy="1588"/>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26" name="25 Conector recto de flecha"/>
            <p:cNvCxnSpPr/>
            <p:nvPr/>
          </p:nvCxnSpPr>
          <p:spPr bwMode="auto">
            <a:xfrm rot="5400000">
              <a:off x="3822672" y="2465380"/>
              <a:ext cx="642942" cy="1588"/>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28" name="27 Conector recto de flecha"/>
            <p:cNvCxnSpPr/>
            <p:nvPr/>
          </p:nvCxnSpPr>
          <p:spPr bwMode="auto">
            <a:xfrm rot="5400000">
              <a:off x="3822672" y="1822439"/>
              <a:ext cx="642941" cy="1588"/>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30" name="29 Conector recto de flecha"/>
            <p:cNvCxnSpPr/>
            <p:nvPr/>
          </p:nvCxnSpPr>
          <p:spPr bwMode="auto">
            <a:xfrm rot="5400000">
              <a:off x="3821084" y="4465645"/>
              <a:ext cx="644529" cy="0"/>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32" name="31 Conector recto de flecha"/>
            <p:cNvCxnSpPr/>
            <p:nvPr/>
          </p:nvCxnSpPr>
          <p:spPr bwMode="auto">
            <a:xfrm rot="5400000">
              <a:off x="3822672" y="5108586"/>
              <a:ext cx="642941" cy="1588"/>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cxnSp>
          <p:nvCxnSpPr>
            <p:cNvPr id="34" name="33 Conector recto de flecha"/>
            <p:cNvCxnSpPr/>
            <p:nvPr/>
          </p:nvCxnSpPr>
          <p:spPr bwMode="auto">
            <a:xfrm rot="5400000">
              <a:off x="3822672" y="5751528"/>
              <a:ext cx="642942" cy="1588"/>
            </a:xfrm>
            <a:prstGeom prst="straightConnector1">
              <a:avLst/>
            </a:prstGeom>
            <a:ln w="25400">
              <a:solidFill>
                <a:srgbClr val="000000"/>
              </a:solidFill>
              <a:headEnd type="triangle" w="med" len="lg"/>
              <a:tailEnd type="triangle" w="med" len="lg"/>
            </a:ln>
          </p:spPr>
          <p:style>
            <a:lnRef idx="1">
              <a:schemeClr val="accent6"/>
            </a:lnRef>
            <a:fillRef idx="0">
              <a:schemeClr val="accent6"/>
            </a:fillRef>
            <a:effectRef idx="0">
              <a:schemeClr val="accent6"/>
            </a:effectRef>
            <a:fontRef idx="minor">
              <a:schemeClr val="tx1"/>
            </a:fontRef>
          </p:style>
        </p:cxnSp>
        <p:sp>
          <p:nvSpPr>
            <p:cNvPr id="192535" name="31 CuadroTexto"/>
            <p:cNvSpPr txBox="1">
              <a:spLocks noChangeArrowheads="1"/>
            </p:cNvSpPr>
            <p:nvPr/>
          </p:nvSpPr>
          <p:spPr bwMode="auto">
            <a:xfrm>
              <a:off x="428553" y="3375068"/>
              <a:ext cx="1000175" cy="6267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Guaranteed Qualification Range</a:t>
              </a:r>
            </a:p>
          </p:txBody>
        </p:sp>
        <p:sp>
          <p:nvSpPr>
            <p:cNvPr id="192536" name="31 CuadroTexto"/>
            <p:cNvSpPr txBox="1">
              <a:spLocks noChangeArrowheads="1"/>
            </p:cNvSpPr>
            <p:nvPr/>
          </p:nvSpPr>
          <p:spPr bwMode="auto">
            <a:xfrm>
              <a:off x="1500166" y="3381312"/>
              <a:ext cx="1000175" cy="6267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Guaranteed Acceptance Range</a:t>
              </a:r>
            </a:p>
          </p:txBody>
        </p:sp>
        <p:sp>
          <p:nvSpPr>
            <p:cNvPr id="192537" name="31 CuadroTexto"/>
            <p:cNvSpPr txBox="1">
              <a:spLocks noChangeArrowheads="1"/>
            </p:cNvSpPr>
            <p:nvPr/>
          </p:nvSpPr>
          <p:spPr bwMode="auto">
            <a:xfrm>
              <a:off x="2571736" y="3373803"/>
              <a:ext cx="1000175" cy="6267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Maximum Expected Range</a:t>
              </a:r>
            </a:p>
          </p:txBody>
        </p:sp>
        <p:sp>
          <p:nvSpPr>
            <p:cNvPr id="192538" name="31 CuadroTexto"/>
            <p:cNvSpPr txBox="1">
              <a:spLocks noChangeArrowheads="1"/>
            </p:cNvSpPr>
            <p:nvPr/>
          </p:nvSpPr>
          <p:spPr bwMode="auto">
            <a:xfrm>
              <a:off x="3643118" y="3605969"/>
              <a:ext cx="1000175" cy="380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Computer Model Range</a:t>
              </a:r>
            </a:p>
          </p:txBody>
        </p:sp>
        <p:sp>
          <p:nvSpPr>
            <p:cNvPr id="192539" name="31 CuadroTexto"/>
            <p:cNvSpPr txBox="1">
              <a:spLocks noChangeArrowheads="1"/>
            </p:cNvSpPr>
            <p:nvPr/>
          </p:nvSpPr>
          <p:spPr bwMode="auto">
            <a:xfrm>
              <a:off x="4572000" y="3643314"/>
              <a:ext cx="500065" cy="2573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5 °C</a:t>
              </a:r>
            </a:p>
          </p:txBody>
        </p:sp>
        <p:sp>
          <p:nvSpPr>
            <p:cNvPr id="192540" name="31 CuadroTexto"/>
            <p:cNvSpPr txBox="1">
              <a:spLocks noChangeArrowheads="1"/>
            </p:cNvSpPr>
            <p:nvPr/>
          </p:nvSpPr>
          <p:spPr bwMode="auto">
            <a:xfrm>
              <a:off x="3905309" y="1695183"/>
              <a:ext cx="500065" cy="2573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5 °C</a:t>
              </a:r>
            </a:p>
          </p:txBody>
        </p:sp>
        <p:sp>
          <p:nvSpPr>
            <p:cNvPr id="192541" name="31 CuadroTexto"/>
            <p:cNvSpPr txBox="1">
              <a:spLocks noChangeArrowheads="1"/>
            </p:cNvSpPr>
            <p:nvPr/>
          </p:nvSpPr>
          <p:spPr bwMode="auto">
            <a:xfrm>
              <a:off x="3905308" y="2333492"/>
              <a:ext cx="500065" cy="2573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5 °C</a:t>
              </a:r>
            </a:p>
          </p:txBody>
        </p:sp>
        <p:sp>
          <p:nvSpPr>
            <p:cNvPr id="192542" name="31 CuadroTexto"/>
            <p:cNvSpPr txBox="1">
              <a:spLocks noChangeArrowheads="1"/>
            </p:cNvSpPr>
            <p:nvPr/>
          </p:nvSpPr>
          <p:spPr bwMode="auto">
            <a:xfrm>
              <a:off x="3893433" y="2940809"/>
              <a:ext cx="500065" cy="2573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5 °C</a:t>
              </a:r>
            </a:p>
          </p:txBody>
        </p:sp>
        <p:sp>
          <p:nvSpPr>
            <p:cNvPr id="192543" name="31 CuadroTexto"/>
            <p:cNvSpPr txBox="1">
              <a:spLocks noChangeArrowheads="1"/>
            </p:cNvSpPr>
            <p:nvPr/>
          </p:nvSpPr>
          <p:spPr bwMode="auto">
            <a:xfrm>
              <a:off x="3893433" y="4333944"/>
              <a:ext cx="500065" cy="2573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5 °C</a:t>
              </a:r>
            </a:p>
          </p:txBody>
        </p:sp>
        <p:sp>
          <p:nvSpPr>
            <p:cNvPr id="192544" name="31 CuadroTexto"/>
            <p:cNvSpPr txBox="1">
              <a:spLocks noChangeArrowheads="1"/>
            </p:cNvSpPr>
            <p:nvPr/>
          </p:nvSpPr>
          <p:spPr bwMode="auto">
            <a:xfrm>
              <a:off x="3905308" y="4964823"/>
              <a:ext cx="500065" cy="2573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5 °C</a:t>
              </a:r>
            </a:p>
          </p:txBody>
        </p:sp>
        <p:sp>
          <p:nvSpPr>
            <p:cNvPr id="192545" name="31 CuadroTexto"/>
            <p:cNvSpPr txBox="1">
              <a:spLocks noChangeArrowheads="1"/>
            </p:cNvSpPr>
            <p:nvPr/>
          </p:nvSpPr>
          <p:spPr bwMode="auto">
            <a:xfrm>
              <a:off x="3893433" y="5636336"/>
              <a:ext cx="500065" cy="2573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5 °C</a:t>
              </a:r>
            </a:p>
          </p:txBody>
        </p:sp>
        <p:sp>
          <p:nvSpPr>
            <p:cNvPr id="192546" name="31 CuadroTexto"/>
            <p:cNvSpPr txBox="1">
              <a:spLocks noChangeArrowheads="1"/>
            </p:cNvSpPr>
            <p:nvPr/>
          </p:nvSpPr>
          <p:spPr bwMode="auto">
            <a:xfrm>
              <a:off x="4572000" y="1595362"/>
              <a:ext cx="100013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Qualification Margin</a:t>
              </a:r>
            </a:p>
          </p:txBody>
        </p:sp>
        <p:sp>
          <p:nvSpPr>
            <p:cNvPr id="192547" name="31 CuadroTexto"/>
            <p:cNvSpPr txBox="1">
              <a:spLocks noChangeArrowheads="1"/>
            </p:cNvSpPr>
            <p:nvPr/>
          </p:nvSpPr>
          <p:spPr bwMode="auto">
            <a:xfrm>
              <a:off x="4572000" y="5524452"/>
              <a:ext cx="100013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Qualification Margin</a:t>
              </a:r>
            </a:p>
          </p:txBody>
        </p:sp>
        <p:sp>
          <p:nvSpPr>
            <p:cNvPr id="192548" name="31 CuadroTexto"/>
            <p:cNvSpPr txBox="1">
              <a:spLocks noChangeArrowheads="1"/>
            </p:cNvSpPr>
            <p:nvPr/>
          </p:nvSpPr>
          <p:spPr bwMode="auto">
            <a:xfrm>
              <a:off x="4572000" y="4869823"/>
              <a:ext cx="100013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Acceptance Margin</a:t>
              </a:r>
            </a:p>
          </p:txBody>
        </p:sp>
        <p:sp>
          <p:nvSpPr>
            <p:cNvPr id="192549" name="31 CuadroTexto"/>
            <p:cNvSpPr txBox="1">
              <a:spLocks noChangeArrowheads="1"/>
            </p:cNvSpPr>
            <p:nvPr/>
          </p:nvSpPr>
          <p:spPr bwMode="auto">
            <a:xfrm>
              <a:off x="4572000" y="2238304"/>
              <a:ext cx="100013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Acceptance Margin</a:t>
              </a:r>
            </a:p>
          </p:txBody>
        </p:sp>
        <p:sp>
          <p:nvSpPr>
            <p:cNvPr id="192550" name="31 CuadroTexto"/>
            <p:cNvSpPr txBox="1">
              <a:spLocks noChangeArrowheads="1"/>
            </p:cNvSpPr>
            <p:nvPr/>
          </p:nvSpPr>
          <p:spPr bwMode="auto">
            <a:xfrm>
              <a:off x="4572000" y="4250443"/>
              <a:ext cx="100013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Uncertainty Margin</a:t>
              </a:r>
            </a:p>
          </p:txBody>
        </p:sp>
        <p:sp>
          <p:nvSpPr>
            <p:cNvPr id="192551" name="31 CuadroTexto"/>
            <p:cNvSpPr txBox="1">
              <a:spLocks noChangeArrowheads="1"/>
            </p:cNvSpPr>
            <p:nvPr/>
          </p:nvSpPr>
          <p:spPr bwMode="auto">
            <a:xfrm>
              <a:off x="4572000" y="2845621"/>
              <a:ext cx="100013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Uncertainty Margin</a:t>
              </a:r>
            </a:p>
          </p:txBody>
        </p:sp>
        <p:sp>
          <p:nvSpPr>
            <p:cNvPr id="192552" name="31 CuadroTexto"/>
            <p:cNvSpPr txBox="1">
              <a:spLocks noChangeArrowheads="1"/>
            </p:cNvSpPr>
            <p:nvPr/>
          </p:nvSpPr>
          <p:spPr bwMode="auto">
            <a:xfrm>
              <a:off x="428596" y="1142984"/>
              <a:ext cx="1000132" cy="2573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Definition</a:t>
              </a:r>
            </a:p>
          </p:txBody>
        </p:sp>
        <p:cxnSp>
          <p:nvCxnSpPr>
            <p:cNvPr id="58" name="57 Conector recto de flecha"/>
            <p:cNvCxnSpPr/>
            <p:nvPr/>
          </p:nvCxnSpPr>
          <p:spPr bwMode="auto">
            <a:xfrm rot="10800000">
              <a:off x="5957885" y="3357561"/>
              <a:ext cx="900123" cy="1588"/>
            </a:xfrm>
            <a:prstGeom prst="straightConnector1">
              <a:avLst/>
            </a:prstGeom>
            <a:ln w="2540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59" name="58 Conector recto de flecha"/>
            <p:cNvCxnSpPr/>
            <p:nvPr/>
          </p:nvCxnSpPr>
          <p:spPr bwMode="auto">
            <a:xfrm rot="10800000">
              <a:off x="5957885" y="2784470"/>
              <a:ext cx="900123" cy="1587"/>
            </a:xfrm>
            <a:prstGeom prst="straightConnector1">
              <a:avLst/>
            </a:prstGeom>
            <a:ln w="2540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60" name="59 Conector recto de flecha"/>
            <p:cNvCxnSpPr/>
            <p:nvPr/>
          </p:nvCxnSpPr>
          <p:spPr bwMode="auto">
            <a:xfrm rot="10800000">
              <a:off x="5957885" y="2143116"/>
              <a:ext cx="900123" cy="1587"/>
            </a:xfrm>
            <a:prstGeom prst="straightConnector1">
              <a:avLst/>
            </a:prstGeom>
            <a:ln w="2540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61" name="60 Conector recto de flecha"/>
            <p:cNvCxnSpPr/>
            <p:nvPr/>
          </p:nvCxnSpPr>
          <p:spPr bwMode="auto">
            <a:xfrm rot="10800000">
              <a:off x="5500679" y="1142984"/>
              <a:ext cx="428630" cy="357189"/>
            </a:xfrm>
            <a:prstGeom prst="straightConnector1">
              <a:avLst/>
            </a:prstGeom>
            <a:ln w="2540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62" name="61 Conector recto de flecha"/>
            <p:cNvCxnSpPr/>
            <p:nvPr/>
          </p:nvCxnSpPr>
          <p:spPr bwMode="auto">
            <a:xfrm rot="10800000" flipV="1">
              <a:off x="5429240" y="6072205"/>
              <a:ext cx="571507" cy="428628"/>
            </a:xfrm>
            <a:prstGeom prst="straightConnector1">
              <a:avLst/>
            </a:prstGeom>
            <a:ln w="2540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63" name="62 Conector recto de flecha"/>
            <p:cNvCxnSpPr/>
            <p:nvPr/>
          </p:nvCxnSpPr>
          <p:spPr bwMode="auto">
            <a:xfrm rot="10800000">
              <a:off x="5957885" y="5429264"/>
              <a:ext cx="900123" cy="1587"/>
            </a:xfrm>
            <a:prstGeom prst="straightConnector1">
              <a:avLst/>
            </a:prstGeom>
            <a:ln w="2540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64" name="63 Conector recto de flecha"/>
            <p:cNvCxnSpPr/>
            <p:nvPr/>
          </p:nvCxnSpPr>
          <p:spPr bwMode="auto">
            <a:xfrm rot="10800000">
              <a:off x="5957885" y="4786321"/>
              <a:ext cx="900123" cy="1588"/>
            </a:xfrm>
            <a:prstGeom prst="straightConnector1">
              <a:avLst/>
            </a:prstGeom>
            <a:ln w="2540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65" name="64 Conector recto de flecha"/>
            <p:cNvCxnSpPr/>
            <p:nvPr/>
          </p:nvCxnSpPr>
          <p:spPr bwMode="auto">
            <a:xfrm rot="10800000">
              <a:off x="5957885" y="4143380"/>
              <a:ext cx="900123" cy="1587"/>
            </a:xfrm>
            <a:prstGeom prst="straightConnector1">
              <a:avLst/>
            </a:prstGeom>
            <a:ln w="2540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sp>
          <p:nvSpPr>
            <p:cNvPr id="192561" name="31 CuadroTexto"/>
            <p:cNvSpPr txBox="1">
              <a:spLocks noChangeArrowheads="1"/>
            </p:cNvSpPr>
            <p:nvPr/>
          </p:nvSpPr>
          <p:spPr bwMode="auto">
            <a:xfrm>
              <a:off x="6858016" y="1182975"/>
              <a:ext cx="1357322" cy="6267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Minimum Qualification Temperature</a:t>
              </a:r>
            </a:p>
          </p:txBody>
        </p:sp>
        <p:sp>
          <p:nvSpPr>
            <p:cNvPr id="192562" name="31 CuadroTexto"/>
            <p:cNvSpPr txBox="1">
              <a:spLocks noChangeArrowheads="1"/>
            </p:cNvSpPr>
            <p:nvPr/>
          </p:nvSpPr>
          <p:spPr bwMode="auto">
            <a:xfrm>
              <a:off x="6858016" y="1825917"/>
              <a:ext cx="1357322" cy="6267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Minimum Hot Acceptance Temperture</a:t>
              </a:r>
            </a:p>
          </p:txBody>
        </p:sp>
        <p:sp>
          <p:nvSpPr>
            <p:cNvPr id="192563" name="31 CuadroTexto"/>
            <p:cNvSpPr txBox="1">
              <a:spLocks noChangeArrowheads="1"/>
            </p:cNvSpPr>
            <p:nvPr/>
          </p:nvSpPr>
          <p:spPr bwMode="auto">
            <a:xfrm>
              <a:off x="6858016" y="2464681"/>
              <a:ext cx="135732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Hot Prediction Limit</a:t>
              </a:r>
            </a:p>
          </p:txBody>
        </p:sp>
        <p:sp>
          <p:nvSpPr>
            <p:cNvPr id="192564" name="31 CuadroTexto"/>
            <p:cNvSpPr txBox="1">
              <a:spLocks noChangeArrowheads="1"/>
            </p:cNvSpPr>
            <p:nvPr/>
          </p:nvSpPr>
          <p:spPr bwMode="auto">
            <a:xfrm>
              <a:off x="6858016" y="3040551"/>
              <a:ext cx="135732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Top End Thermal Model</a:t>
              </a:r>
            </a:p>
          </p:txBody>
        </p:sp>
        <p:sp>
          <p:nvSpPr>
            <p:cNvPr id="192565" name="31 CuadroTexto"/>
            <p:cNvSpPr txBox="1">
              <a:spLocks noChangeArrowheads="1"/>
            </p:cNvSpPr>
            <p:nvPr/>
          </p:nvSpPr>
          <p:spPr bwMode="auto">
            <a:xfrm>
              <a:off x="6858016" y="3826181"/>
              <a:ext cx="135732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Bottom end Thermal Model</a:t>
              </a:r>
            </a:p>
          </p:txBody>
        </p:sp>
        <p:sp>
          <p:nvSpPr>
            <p:cNvPr id="192566" name="31 CuadroTexto"/>
            <p:cNvSpPr txBox="1">
              <a:spLocks noChangeArrowheads="1"/>
            </p:cNvSpPr>
            <p:nvPr/>
          </p:nvSpPr>
          <p:spPr bwMode="auto">
            <a:xfrm>
              <a:off x="6858016" y="4469123"/>
              <a:ext cx="1357322" cy="44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Cold Prediction Limit</a:t>
              </a:r>
            </a:p>
          </p:txBody>
        </p:sp>
        <p:sp>
          <p:nvSpPr>
            <p:cNvPr id="192567" name="31 CuadroTexto"/>
            <p:cNvSpPr txBox="1">
              <a:spLocks noChangeArrowheads="1"/>
            </p:cNvSpPr>
            <p:nvPr/>
          </p:nvSpPr>
          <p:spPr bwMode="auto">
            <a:xfrm>
              <a:off x="6858016" y="5107887"/>
              <a:ext cx="1357322" cy="6267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Maximum cold Acceptance temperature</a:t>
              </a:r>
            </a:p>
          </p:txBody>
        </p:sp>
        <p:sp>
          <p:nvSpPr>
            <p:cNvPr id="192568" name="31 CuadroTexto"/>
            <p:cNvSpPr txBox="1">
              <a:spLocks noChangeArrowheads="1"/>
            </p:cNvSpPr>
            <p:nvPr/>
          </p:nvSpPr>
          <p:spPr bwMode="auto">
            <a:xfrm>
              <a:off x="6858016" y="5755007"/>
              <a:ext cx="1357322" cy="6267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Maximum Cold Qualification Temperature</a:t>
              </a:r>
            </a:p>
          </p:txBody>
        </p:sp>
        <p:cxnSp>
          <p:nvCxnSpPr>
            <p:cNvPr id="79" name="78 Conector recto"/>
            <p:cNvCxnSpPr/>
            <p:nvPr/>
          </p:nvCxnSpPr>
          <p:spPr bwMode="auto">
            <a:xfrm flipV="1">
              <a:off x="5929310" y="1496998"/>
              <a:ext cx="900123" cy="0"/>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0" name="79 Conector recto"/>
            <p:cNvCxnSpPr/>
            <p:nvPr/>
          </p:nvCxnSpPr>
          <p:spPr bwMode="auto">
            <a:xfrm flipV="1">
              <a:off x="6000747" y="6072205"/>
              <a:ext cx="900124" cy="0"/>
            </a:xfrm>
            <a:prstGeom prst="line">
              <a:avLst/>
            </a:prstGeom>
            <a:ln w="254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Expected</a:t>
            </a:r>
            <a:r>
              <a:rPr lang="es-MX" dirty="0" smtClean="0"/>
              <a:t> Flight </a:t>
            </a:r>
            <a:r>
              <a:rPr lang="es-MX" dirty="0" err="1" smtClean="0"/>
              <a:t>Temperature</a:t>
            </a:r>
            <a:r>
              <a:rPr lang="es-MX" dirty="0" smtClean="0"/>
              <a:t> </a:t>
            </a:r>
            <a:r>
              <a:rPr lang="es-MX" dirty="0" err="1" smtClean="0"/>
              <a:t>Limits</a:t>
            </a:r>
            <a:endParaRPr lang="es-MX" dirty="0" smtClean="0"/>
          </a:p>
        </p:txBody>
      </p:sp>
      <p:graphicFrame>
        <p:nvGraphicFramePr>
          <p:cNvPr id="3" name="3 Marcador de contenido"/>
          <p:cNvGraphicFramePr>
            <a:graphicFrameLocks noGrp="1"/>
          </p:cNvGraphicFramePr>
          <p:nvPr/>
        </p:nvGraphicFramePr>
        <p:xfrm>
          <a:off x="357188" y="1282700"/>
          <a:ext cx="8429625" cy="4860925"/>
        </p:xfrm>
        <a:graphic>
          <a:graphicData uri="http://schemas.openxmlformats.org/drawingml/2006/table">
            <a:tbl>
              <a:tblPr/>
              <a:tblGrid>
                <a:gridCol w="2286000"/>
                <a:gridCol w="768350"/>
                <a:gridCol w="766762"/>
                <a:gridCol w="768350"/>
                <a:gridCol w="768350"/>
                <a:gridCol w="768350"/>
                <a:gridCol w="768350"/>
                <a:gridCol w="766763"/>
                <a:gridCol w="768350"/>
              </a:tblGrid>
              <a:tr h="401747">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Subsystem / Unit</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On-orbit Predicted Temperature, °C</a:t>
                      </a:r>
                    </a:p>
                  </a:txBody>
                  <a:tcPr marL="90000" marR="90000" marT="17999" marB="17999"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Qualification Limits, °C</a:t>
                      </a:r>
                    </a:p>
                  </a:txBody>
                  <a:tcPr marL="90000" marR="90000" marT="17999" marB="17999"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Unit Operating Survival Limits, °C</a:t>
                      </a:r>
                    </a:p>
                  </a:txBody>
                  <a:tcPr marL="90000" marR="90000" marT="17999" marB="17999"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Unit Nonoperating Survival Limits, °C</a:t>
                      </a:r>
                    </a:p>
                  </a:txBody>
                  <a:tcPr marL="90000" marR="90000" marT="17999" marB="17999"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r>
              <a:tr h="218873">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000090"/>
                          </a:solidFill>
                          <a:effectLst/>
                          <a:latin typeface="Arial" charset="0"/>
                        </a:rPr>
                        <a:t>Min</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000090"/>
                          </a:solidFill>
                          <a:effectLst/>
                          <a:latin typeface="Arial" charset="0"/>
                        </a:rPr>
                        <a:t>Max</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000090"/>
                          </a:solidFill>
                          <a:effectLst/>
                          <a:latin typeface="Arial" charset="0"/>
                        </a:rPr>
                        <a:t>Min</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000090"/>
                          </a:solidFill>
                          <a:effectLst/>
                          <a:latin typeface="Arial" charset="0"/>
                        </a:rPr>
                        <a:t>Max</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200" b="1"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200" b="1"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200" b="1"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200" b="1"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r>
              <a:tr h="2036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Communication electronics</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TWT</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51</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85</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85</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SSPA</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13</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47</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57</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85</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EPCs</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50</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-18</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-23</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Communication receivers</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17</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43</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85</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71268">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Output multiplexer panels north, south</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24</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73</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24</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83</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99</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99</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L/Ku-band upconverter</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25</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42</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0</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85</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Antenna/feeds</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Reflectors east, west</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-112</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119</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-125</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138</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-150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149</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-150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149</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Ku/band feeds</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-38</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117</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-56</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135</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-65</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-65</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140</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Power</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Solar wing north</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-148</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57</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-181</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79</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100</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Solar wing south</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-148</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57</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-181</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79</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100</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BVLs </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-16</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49</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-39</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75</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-39</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83</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-39</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83</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Battery packs</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27</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-15</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37</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40</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BCDs</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51</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Telemetry and command</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TCR</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21</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46</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56</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70</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VDU</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31</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34">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Telemetry transmitter 1</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17</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44</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55</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7999" marB="1799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70</a:t>
                      </a:r>
                    </a:p>
                  </a:txBody>
                  <a:tcPr marL="90000" marR="90000" marT="17999" marB="17999"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Expected</a:t>
            </a:r>
            <a:r>
              <a:rPr lang="es-MX" dirty="0" smtClean="0"/>
              <a:t> Flight </a:t>
            </a:r>
            <a:r>
              <a:rPr lang="es-MX" dirty="0" err="1" smtClean="0"/>
              <a:t>Temperature</a:t>
            </a:r>
            <a:r>
              <a:rPr lang="es-MX" dirty="0" smtClean="0"/>
              <a:t> </a:t>
            </a:r>
            <a:r>
              <a:rPr lang="es-MX" dirty="0" err="1" smtClean="0"/>
              <a:t>Limits</a:t>
            </a:r>
            <a:r>
              <a:rPr lang="es-MX" dirty="0" smtClean="0"/>
              <a:t/>
            </a:r>
            <a:br>
              <a:rPr lang="es-MX" dirty="0" smtClean="0"/>
            </a:br>
            <a:r>
              <a:rPr lang="es-MX" dirty="0" smtClean="0"/>
              <a:t>(Cont.)</a:t>
            </a:r>
          </a:p>
        </p:txBody>
      </p:sp>
      <p:graphicFrame>
        <p:nvGraphicFramePr>
          <p:cNvPr id="3" name="3 Marcador de contenido"/>
          <p:cNvGraphicFramePr>
            <a:graphicFrameLocks noGrp="1"/>
          </p:cNvGraphicFramePr>
          <p:nvPr/>
        </p:nvGraphicFramePr>
        <p:xfrm>
          <a:off x="357188" y="1257300"/>
          <a:ext cx="8429625" cy="5029200"/>
        </p:xfrm>
        <a:graphic>
          <a:graphicData uri="http://schemas.openxmlformats.org/drawingml/2006/table">
            <a:tbl>
              <a:tblPr/>
              <a:tblGrid>
                <a:gridCol w="2286000"/>
                <a:gridCol w="768350"/>
                <a:gridCol w="766762"/>
                <a:gridCol w="768350"/>
                <a:gridCol w="768350"/>
                <a:gridCol w="768350"/>
                <a:gridCol w="768350"/>
                <a:gridCol w="766763"/>
                <a:gridCol w="768350"/>
              </a:tblGrid>
              <a:tr h="401798">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Subsystem / Unit</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On-orbit Predicted Temperature, °C</a:t>
                      </a:r>
                    </a:p>
                  </a:txBody>
                  <a:tcPr marL="90000" marR="90000" marT="18002" marB="1800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Qualification Limits, °C</a:t>
                      </a:r>
                    </a:p>
                  </a:txBody>
                  <a:tcPr marL="90000" marR="90000" marT="18002" marB="1800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Unit Operating Survival Limits, °C</a:t>
                      </a:r>
                    </a:p>
                  </a:txBody>
                  <a:tcPr marL="90000" marR="90000" marT="18002" marB="1800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FFFFFF"/>
                          </a:solidFill>
                          <a:effectLst/>
                          <a:latin typeface="Arial" charset="0"/>
                        </a:rPr>
                        <a:t>Unit Nonoperating Survival Limits, °C</a:t>
                      </a:r>
                    </a:p>
                  </a:txBody>
                  <a:tcPr marL="90000" marR="90000" marT="18002" marB="1800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r>
              <a:tr h="218901">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000090"/>
                          </a:solidFill>
                          <a:effectLst/>
                          <a:latin typeface="Arial" charset="0"/>
                        </a:rPr>
                        <a:t>Min</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000090"/>
                          </a:solidFill>
                          <a:effectLst/>
                          <a:latin typeface="Arial" charset="0"/>
                        </a:rPr>
                        <a:t>Max</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000090"/>
                          </a:solidFill>
                          <a:effectLst/>
                          <a:latin typeface="Arial" charset="0"/>
                        </a:rPr>
                        <a:t>Min</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1" i="0" u="none" strike="noStrike" cap="none" normalizeH="0" baseline="0" smtClean="0">
                          <a:ln>
                            <a:noFill/>
                          </a:ln>
                          <a:solidFill>
                            <a:srgbClr val="000090"/>
                          </a:solidFill>
                          <a:effectLst/>
                          <a:latin typeface="Arial" charset="0"/>
                        </a:rPr>
                        <a:t>Max</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200" b="1"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200" b="1"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200" b="1"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200" b="1"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8C8EC"/>
                    </a:solidFill>
                  </a:tcPr>
                </a:tc>
              </a:tr>
              <a:tr h="2036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Attitude Control</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SCP</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49</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70</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IRUs</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33</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MWAs</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15</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50</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ESA</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26</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-50</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-50</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81</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SWDs</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42</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RDA 1 west</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-15</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47</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-50</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85</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-50</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85</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RPM 2 east</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-25</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47</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-50</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85</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-50</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85</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Propulsion</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0" i="0" u="none" strike="noStrike" cap="none" normalizeH="0" baseline="0" smtClean="0">
                        <a:ln>
                          <a:noFill/>
                        </a:ln>
                        <a:solidFill>
                          <a:srgbClr val="000090"/>
                        </a:solidFill>
                        <a:effectLst/>
                        <a:latin typeface="Arial" charset="0"/>
                      </a:endParaRP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22 N thrusters</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9</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70</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N/A</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N/A</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LAM thruster injector</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N/A</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N/A</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N/A</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N/A</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Oxidizer tanks</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35</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Fuel tanks</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35</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Helium tanks</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8</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34</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-65</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60</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-65</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60</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-65</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60</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Porpellant line 1 southeast aft</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47</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Porpellant line 2 northwest bus</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47</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Porpellant line 1 southeast bus</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47</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03659">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Porpellant line 2 northwest aft</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47</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71315">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Porpellant line radiators northwest, norteast</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47</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41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54</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71315">
                <a:tc>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High resolution pressure transducter 5, 6</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39</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71</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107</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-12</a:t>
                      </a:r>
                    </a:p>
                  </a:txBody>
                  <a:tcPr marL="90000" marR="90000" marT="18002" marB="18002"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107</a:t>
                      </a:r>
                    </a:p>
                  </a:txBody>
                  <a:tcPr marL="90000" marR="90000" marT="18002" marB="18002" anchor="ctr" horzOverflow="overflow">
                    <a:lnL w="12700" cap="flat" cmpd="sng" algn="ctr">
                      <a:solidFill>
                        <a:schemeClr val="bg2"/>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Blanket</a:t>
            </a:r>
            <a:r>
              <a:rPr lang="es-MX" dirty="0" smtClean="0"/>
              <a:t> </a:t>
            </a:r>
            <a:r>
              <a:rPr lang="es-MX" dirty="0" err="1" smtClean="0"/>
              <a:t>Requirements</a:t>
            </a:r>
            <a:r>
              <a:rPr lang="es-MX" dirty="0" smtClean="0"/>
              <a:t> </a:t>
            </a:r>
            <a:r>
              <a:rPr lang="es-MX" dirty="0" err="1" smtClean="0"/>
              <a:t>for</a:t>
            </a:r>
            <a:r>
              <a:rPr lang="es-MX" dirty="0" smtClean="0"/>
              <a:t> North-South</a:t>
            </a:r>
            <a:br>
              <a:rPr lang="es-MX" dirty="0" smtClean="0"/>
            </a:br>
            <a:r>
              <a:rPr lang="es-MX" dirty="0" err="1" smtClean="0"/>
              <a:t>Radiator</a:t>
            </a:r>
            <a:r>
              <a:rPr lang="es-MX" dirty="0" smtClean="0"/>
              <a:t> </a:t>
            </a:r>
            <a:r>
              <a:rPr lang="es-MX" dirty="0" err="1" smtClean="0"/>
              <a:t>Panels</a:t>
            </a:r>
            <a:endParaRPr lang="es-MX" dirty="0" smtClean="0"/>
          </a:p>
        </p:txBody>
      </p:sp>
      <p:graphicFrame>
        <p:nvGraphicFramePr>
          <p:cNvPr id="3" name="3 Marcador de contenido"/>
          <p:cNvGraphicFramePr>
            <a:graphicFrameLocks/>
          </p:cNvGraphicFramePr>
          <p:nvPr/>
        </p:nvGraphicFramePr>
        <p:xfrm>
          <a:off x="785813" y="2643188"/>
          <a:ext cx="7643812" cy="1468437"/>
        </p:xfrm>
        <a:graphic>
          <a:graphicData uri="http://schemas.openxmlformats.org/drawingml/2006/table">
            <a:tbl>
              <a:tblPr firstRow="1" bandCol="1">
                <a:tableStyleId>{72833802-FEF1-4C79-8D5D-14CF1EAF98D9}</a:tableStyleId>
              </a:tblPr>
              <a:tblGrid>
                <a:gridCol w="2500312"/>
                <a:gridCol w="1714500"/>
                <a:gridCol w="1714500"/>
                <a:gridCol w="1714500"/>
              </a:tblGrid>
              <a:tr h="382220">
                <a:tc>
                  <a:txBody>
                    <a:bodyPr/>
                    <a:lstStyle/>
                    <a:p>
                      <a:pPr algn="ctr"/>
                      <a:r>
                        <a:rPr lang="es-MX" sz="1100" dirty="0" err="1" smtClean="0">
                          <a:solidFill>
                            <a:srgbClr val="FBFBFB"/>
                          </a:solidFill>
                        </a:rPr>
                        <a:t>Blenket</a:t>
                      </a:r>
                      <a:endParaRPr lang="es-MX" sz="1100" dirty="0">
                        <a:solidFill>
                          <a:srgbClr val="FBFBFB"/>
                        </a:solidFill>
                      </a:endParaRPr>
                    </a:p>
                  </a:txBody>
                  <a:tcPr marL="91439" marR="91439" marT="17995" marB="17995" anchor="ctr">
                    <a:lnR w="12700" cap="flat" cmpd="sng" algn="ctr">
                      <a:solidFill>
                        <a:schemeClr val="accent4">
                          <a:lumMod val="20000"/>
                          <a:lumOff val="80000"/>
                        </a:schemeClr>
                      </a:solidFill>
                      <a:prstDash val="solid"/>
                      <a:round/>
                      <a:headEnd type="none" w="med" len="med"/>
                      <a:tailEnd type="none" w="med" len="med"/>
                    </a:lnR>
                  </a:tcPr>
                </a:tc>
                <a:tc>
                  <a:txBody>
                    <a:bodyPr/>
                    <a:lstStyle/>
                    <a:p>
                      <a:pPr algn="ctr"/>
                      <a:r>
                        <a:rPr lang="es-MX" sz="1100" dirty="0" err="1" smtClean="0">
                          <a:solidFill>
                            <a:srgbClr val="FBFBFB"/>
                          </a:solidFill>
                        </a:rPr>
                        <a:t>Blanket</a:t>
                      </a:r>
                      <a:r>
                        <a:rPr lang="es-MX" sz="1100" dirty="0" smtClean="0">
                          <a:solidFill>
                            <a:srgbClr val="FBFBFB"/>
                          </a:solidFill>
                        </a:rPr>
                        <a:t> </a:t>
                      </a:r>
                      <a:r>
                        <a:rPr lang="es-MX" sz="1100" dirty="0" err="1" smtClean="0">
                          <a:solidFill>
                            <a:srgbClr val="FBFBFB"/>
                          </a:solidFill>
                        </a:rPr>
                        <a:t>Type</a:t>
                      </a:r>
                      <a:endParaRPr lang="es-MX" sz="1100" dirty="0">
                        <a:solidFill>
                          <a:srgbClr val="FBFBFB"/>
                        </a:solidFill>
                      </a:endParaRPr>
                    </a:p>
                  </a:txBody>
                  <a:tcPr marL="91439" marR="91439" marT="17995" marB="17995"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a:txBody>
                    <a:bodyPr/>
                    <a:lstStyle/>
                    <a:p>
                      <a:pPr algn="ctr"/>
                      <a:r>
                        <a:rPr lang="es-MX" sz="1100" dirty="0" err="1" smtClean="0">
                          <a:solidFill>
                            <a:srgbClr val="FBFBFB"/>
                          </a:solidFill>
                        </a:rPr>
                        <a:t>Emittance</a:t>
                      </a:r>
                      <a:r>
                        <a:rPr lang="es-MX" sz="1100" dirty="0" smtClean="0">
                          <a:solidFill>
                            <a:srgbClr val="FBFBFB"/>
                          </a:solidFill>
                        </a:rPr>
                        <a:t> In/</a:t>
                      </a:r>
                      <a:r>
                        <a:rPr lang="es-MX" sz="1100" dirty="0" err="1" smtClean="0">
                          <a:solidFill>
                            <a:srgbClr val="FBFBFB"/>
                          </a:solidFill>
                        </a:rPr>
                        <a:t>Out</a:t>
                      </a:r>
                      <a:endParaRPr lang="es-MX" sz="1100" dirty="0">
                        <a:solidFill>
                          <a:srgbClr val="FBFBFB"/>
                        </a:solidFill>
                      </a:endParaRPr>
                    </a:p>
                  </a:txBody>
                  <a:tcPr marL="91439" marR="91439" marT="17995" marB="17995"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a:txBody>
                    <a:bodyPr/>
                    <a:lstStyle/>
                    <a:p>
                      <a:pPr algn="ctr"/>
                      <a:r>
                        <a:rPr lang="es-MX" sz="1100" dirty="0" err="1" smtClean="0">
                          <a:solidFill>
                            <a:srgbClr val="FBFBFB"/>
                          </a:solidFill>
                        </a:rPr>
                        <a:t>Efficiency</a:t>
                      </a:r>
                      <a:r>
                        <a:rPr lang="es-MX" sz="1100" dirty="0" smtClean="0">
                          <a:solidFill>
                            <a:srgbClr val="FBFBFB"/>
                          </a:solidFill>
                        </a:rPr>
                        <a:t> </a:t>
                      </a:r>
                      <a:r>
                        <a:rPr lang="es-MX" sz="1100" dirty="0" err="1" smtClean="0">
                          <a:solidFill>
                            <a:srgbClr val="FBFBFB"/>
                          </a:solidFill>
                        </a:rPr>
                        <a:t>through</a:t>
                      </a:r>
                      <a:r>
                        <a:rPr lang="es-MX" sz="1100" dirty="0" smtClean="0">
                          <a:solidFill>
                            <a:srgbClr val="FBFBFB"/>
                          </a:solidFill>
                        </a:rPr>
                        <a:t> </a:t>
                      </a:r>
                      <a:r>
                        <a:rPr lang="es-MX" sz="1100" dirty="0" smtClean="0">
                          <a:solidFill>
                            <a:srgbClr val="FBFBFB"/>
                          </a:solidFill>
                          <a:sym typeface="Symbol"/>
                        </a:rPr>
                        <a:t></a:t>
                      </a:r>
                      <a:endParaRPr lang="es-MX" sz="1100" dirty="0">
                        <a:solidFill>
                          <a:srgbClr val="FBFBFB"/>
                        </a:solidFill>
                      </a:endParaRPr>
                    </a:p>
                  </a:txBody>
                  <a:tcPr marL="91439" marR="91439" marT="17995" marB="17995"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r>
              <a:tr h="217243">
                <a:tc>
                  <a:txBody>
                    <a:bodyPr/>
                    <a:lstStyle/>
                    <a:p>
                      <a:pPr indent="0" algn="l"/>
                      <a:r>
                        <a:rPr lang="es-MX" sz="1100" baseline="0" dirty="0" smtClean="0">
                          <a:solidFill>
                            <a:srgbClr val="000090"/>
                          </a:solidFill>
                        </a:rPr>
                        <a:t>TWT</a:t>
                      </a:r>
                      <a:endParaRPr lang="es-MX" sz="1100" baseline="0" dirty="0">
                        <a:solidFill>
                          <a:srgbClr val="000090"/>
                        </a:solidFill>
                      </a:endParaRPr>
                    </a:p>
                  </a:txBody>
                  <a:tcPr marL="91439" marR="91439" marT="17995" marB="17995" anchor="ctr"/>
                </a:tc>
                <a:tc>
                  <a:txBody>
                    <a:bodyPr/>
                    <a:lstStyle/>
                    <a:p>
                      <a:pPr marL="0" algn="ctr" defTabSz="914400" rtl="0" eaLnBrk="1" latinLnBrk="0" hangingPunct="1"/>
                      <a:endParaRPr lang="es-MX" sz="1100" kern="1200" baseline="0" dirty="0" smtClean="0">
                        <a:solidFill>
                          <a:srgbClr val="000090"/>
                        </a:solidFill>
                        <a:latin typeface="+mn-lt"/>
                        <a:ea typeface="+mn-ea"/>
                        <a:cs typeface="+mn-cs"/>
                      </a:endParaRPr>
                    </a:p>
                  </a:txBody>
                  <a:tcPr marL="91439" marR="91439" marT="17995" marB="17995" anchor="ctr"/>
                </a:tc>
                <a:tc>
                  <a:txBody>
                    <a:bodyPr/>
                    <a:lstStyle/>
                    <a:p>
                      <a:pPr marL="0" algn="ctr" defTabSz="914400" rtl="0" eaLnBrk="1" latinLnBrk="0" hangingPunct="1"/>
                      <a:endParaRPr lang="es-MX" sz="1100" kern="1200" baseline="0" dirty="0" smtClean="0">
                        <a:solidFill>
                          <a:srgbClr val="000090"/>
                        </a:solidFill>
                        <a:latin typeface="+mn-lt"/>
                        <a:ea typeface="+mn-ea"/>
                        <a:cs typeface="+mn-cs"/>
                      </a:endParaRPr>
                    </a:p>
                  </a:txBody>
                  <a:tcPr marL="91439" marR="91439" marT="17995" marB="17995" anchor="ctr"/>
                </a:tc>
                <a:tc>
                  <a:txBody>
                    <a:bodyPr/>
                    <a:lstStyle/>
                    <a:p>
                      <a:pPr marL="0" algn="ctr" defTabSz="914400" rtl="0" eaLnBrk="1" latinLnBrk="0" hangingPunct="1"/>
                      <a:endParaRPr lang="es-MX" sz="1100" kern="1200" baseline="0" dirty="0" smtClean="0">
                        <a:solidFill>
                          <a:srgbClr val="000090"/>
                        </a:solidFill>
                        <a:latin typeface="+mn-lt"/>
                        <a:ea typeface="+mn-ea"/>
                        <a:cs typeface="+mn-cs"/>
                      </a:endParaRPr>
                    </a:p>
                  </a:txBody>
                  <a:tcPr marL="91439" marR="91439" marT="17995" marB="17995" anchor="ctr"/>
                </a:tc>
              </a:tr>
              <a:tr h="217243">
                <a:tc>
                  <a:txBody>
                    <a:bodyPr/>
                    <a:lstStyle/>
                    <a:p>
                      <a:pPr lvl="0" indent="288000" algn="l"/>
                      <a:r>
                        <a:rPr lang="es-MX" sz="1100" baseline="0" dirty="0" smtClean="0">
                          <a:solidFill>
                            <a:srgbClr val="000090"/>
                          </a:solidFill>
                        </a:rPr>
                        <a:t>South-</a:t>
                      </a:r>
                      <a:r>
                        <a:rPr lang="es-MX" sz="1100" baseline="0" dirty="0" err="1" smtClean="0">
                          <a:solidFill>
                            <a:srgbClr val="000090"/>
                          </a:solidFill>
                        </a:rPr>
                        <a:t>north</a:t>
                      </a:r>
                      <a:r>
                        <a:rPr lang="es-MX" sz="1100" baseline="0" dirty="0" smtClean="0">
                          <a:solidFill>
                            <a:srgbClr val="000090"/>
                          </a:solidFill>
                        </a:rPr>
                        <a:t> (</a:t>
                      </a:r>
                      <a:r>
                        <a:rPr lang="es-MX" sz="1100" baseline="0" dirty="0" err="1" smtClean="0">
                          <a:solidFill>
                            <a:srgbClr val="000090"/>
                          </a:solidFill>
                        </a:rPr>
                        <a:t>inboard</a:t>
                      </a:r>
                      <a:r>
                        <a:rPr lang="es-MX" sz="1100" baseline="0" dirty="0" smtClean="0">
                          <a:solidFill>
                            <a:srgbClr val="000090"/>
                          </a:solidFill>
                        </a:rPr>
                        <a:t>)</a:t>
                      </a:r>
                      <a:endParaRPr lang="es-MX" sz="1100" baseline="0" dirty="0">
                        <a:solidFill>
                          <a:srgbClr val="000090"/>
                        </a:solidFill>
                      </a:endParaRPr>
                    </a:p>
                  </a:txBody>
                  <a:tcPr marL="91439" marR="91439" marT="17995" marB="17995" anchor="ctr"/>
                </a:tc>
                <a:tc>
                  <a:txBody>
                    <a:bodyPr/>
                    <a:lstStyle/>
                    <a:p>
                      <a:pPr algn="ctr"/>
                      <a:r>
                        <a:rPr lang="es-MX" sz="1100" baseline="0" dirty="0" smtClean="0">
                          <a:solidFill>
                            <a:srgbClr val="000090"/>
                          </a:solidFill>
                        </a:rPr>
                        <a:t>3 </a:t>
                      </a:r>
                      <a:r>
                        <a:rPr lang="es-MX" sz="1100" baseline="0" dirty="0" err="1" smtClean="0">
                          <a:solidFill>
                            <a:srgbClr val="000090"/>
                          </a:solidFill>
                        </a:rPr>
                        <a:t>layer</a:t>
                      </a:r>
                      <a:r>
                        <a:rPr lang="es-MX" sz="1100" baseline="0" dirty="0" smtClean="0">
                          <a:solidFill>
                            <a:srgbClr val="000090"/>
                          </a:solidFill>
                        </a:rPr>
                        <a:t> </a:t>
                      </a:r>
                      <a:r>
                        <a:rPr lang="es-MX" sz="1100" baseline="0" dirty="0" err="1" smtClean="0">
                          <a:solidFill>
                            <a:srgbClr val="000090"/>
                          </a:solidFill>
                        </a:rPr>
                        <a:t>Kapton</a:t>
                      </a:r>
                      <a:endParaRPr lang="es-MX" sz="1100" baseline="0" dirty="0">
                        <a:solidFill>
                          <a:srgbClr val="000090"/>
                        </a:solidFill>
                      </a:endParaRPr>
                    </a:p>
                  </a:txBody>
                  <a:tcPr marL="91439" marR="91439" marT="17995" marB="17995" anchor="ctr"/>
                </a:tc>
                <a:tc>
                  <a:txBody>
                    <a:bodyPr/>
                    <a:lstStyle/>
                    <a:p>
                      <a:pPr algn="ctr"/>
                      <a:r>
                        <a:rPr lang="es-MX" sz="1100" baseline="0" dirty="0" smtClean="0">
                          <a:solidFill>
                            <a:srgbClr val="000090"/>
                          </a:solidFill>
                        </a:rPr>
                        <a:t>0.16/0.53</a:t>
                      </a:r>
                      <a:endParaRPr lang="es-MX" sz="1100" baseline="0" dirty="0">
                        <a:solidFill>
                          <a:srgbClr val="000090"/>
                        </a:solidFill>
                      </a:endParaRPr>
                    </a:p>
                  </a:txBody>
                  <a:tcPr marL="91439" marR="91439" marT="17995" marB="1799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0.03</a:t>
                      </a:r>
                    </a:p>
                  </a:txBody>
                  <a:tcPr marL="91439" marR="91439" marT="17995" marB="17995" anchor="ctr"/>
                </a:tc>
              </a:tr>
              <a:tr h="217243">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North </a:t>
                      </a:r>
                      <a:r>
                        <a:rPr lang="es-MX" sz="1100" baseline="0" dirty="0" err="1" smtClean="0">
                          <a:solidFill>
                            <a:srgbClr val="000090"/>
                          </a:solidFill>
                        </a:rPr>
                        <a:t>radiator</a:t>
                      </a:r>
                      <a:r>
                        <a:rPr lang="es-MX" sz="1100" baseline="0" dirty="0" smtClean="0">
                          <a:solidFill>
                            <a:srgbClr val="000090"/>
                          </a:solidFill>
                        </a:rPr>
                        <a:t> (</a:t>
                      </a:r>
                      <a:r>
                        <a:rPr lang="es-MX" sz="1100" baseline="0" dirty="0" err="1" smtClean="0">
                          <a:solidFill>
                            <a:srgbClr val="000090"/>
                          </a:solidFill>
                        </a:rPr>
                        <a:t>outboard</a:t>
                      </a:r>
                      <a:r>
                        <a:rPr lang="es-MX" sz="1100" baseline="0" dirty="0" smtClean="0">
                          <a:solidFill>
                            <a:srgbClr val="000090"/>
                          </a:solidFill>
                        </a:rPr>
                        <a:t>)</a:t>
                      </a:r>
                    </a:p>
                  </a:txBody>
                  <a:tcPr marL="91439" marR="91439" marT="17995" marB="1799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3 </a:t>
                      </a:r>
                      <a:r>
                        <a:rPr lang="es-MX" sz="1100" baseline="0" dirty="0" err="1" smtClean="0">
                          <a:solidFill>
                            <a:srgbClr val="000090"/>
                          </a:solidFill>
                        </a:rPr>
                        <a:t>layer</a:t>
                      </a:r>
                      <a:r>
                        <a:rPr lang="es-MX" sz="1100" baseline="0" dirty="0" smtClean="0">
                          <a:solidFill>
                            <a:srgbClr val="000090"/>
                          </a:solidFill>
                        </a:rPr>
                        <a:t> </a:t>
                      </a:r>
                      <a:r>
                        <a:rPr lang="es-MX" sz="1100" baseline="0" dirty="0" err="1" smtClean="0">
                          <a:solidFill>
                            <a:srgbClr val="000090"/>
                          </a:solidFill>
                        </a:rPr>
                        <a:t>Kapton</a:t>
                      </a:r>
                      <a:endParaRPr lang="es-MX" sz="1100" baseline="0" dirty="0" smtClean="0">
                        <a:solidFill>
                          <a:srgbClr val="000090"/>
                        </a:solidFill>
                      </a:endParaRPr>
                    </a:p>
                  </a:txBody>
                  <a:tcPr marL="91439" marR="91439" marT="17995" marB="1799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0.16/0.53</a:t>
                      </a:r>
                    </a:p>
                  </a:txBody>
                  <a:tcPr marL="91439" marR="91439" marT="17995" marB="1799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0.03</a:t>
                      </a:r>
                    </a:p>
                  </a:txBody>
                  <a:tcPr marL="91439" marR="91439" marT="17995" marB="17995" anchor="ctr"/>
                </a:tc>
              </a:tr>
              <a:tr h="217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L-band</a:t>
                      </a:r>
                    </a:p>
                  </a:txBody>
                  <a:tcPr marL="91439" marR="91439" marT="17995" marB="1799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100" kern="1200" baseline="0" dirty="0" smtClean="0">
                        <a:solidFill>
                          <a:srgbClr val="000090"/>
                        </a:solidFill>
                        <a:latin typeface="+mn-lt"/>
                        <a:ea typeface="+mn-ea"/>
                        <a:cs typeface="+mn-cs"/>
                      </a:endParaRPr>
                    </a:p>
                  </a:txBody>
                  <a:tcPr marL="91439" marR="91439" marT="17995" marB="1799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100" kern="1200" baseline="0" dirty="0" smtClean="0">
                        <a:solidFill>
                          <a:srgbClr val="000090"/>
                        </a:solidFill>
                        <a:latin typeface="+mn-lt"/>
                        <a:ea typeface="+mn-ea"/>
                        <a:cs typeface="+mn-cs"/>
                      </a:endParaRPr>
                    </a:p>
                  </a:txBody>
                  <a:tcPr marL="91439" marR="91439" marT="17995" marB="1799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100" kern="1200" baseline="0" dirty="0" smtClean="0">
                        <a:solidFill>
                          <a:srgbClr val="000090"/>
                        </a:solidFill>
                        <a:latin typeface="+mn-lt"/>
                        <a:ea typeface="+mn-ea"/>
                        <a:cs typeface="+mn-cs"/>
                      </a:endParaRPr>
                    </a:p>
                  </a:txBody>
                  <a:tcPr marL="91439" marR="91439" marT="17995" marB="17995" anchor="ctr"/>
                </a:tc>
              </a:tr>
              <a:tr h="217243">
                <a:tc>
                  <a:txBody>
                    <a:bodyPr/>
                    <a:lstStyle/>
                    <a:p>
                      <a:pPr marL="0" marR="0" lvl="0" indent="288000" algn="l"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South (</a:t>
                      </a:r>
                      <a:r>
                        <a:rPr lang="es-MX" sz="1100" baseline="0" dirty="0" err="1" smtClean="0">
                          <a:solidFill>
                            <a:srgbClr val="000090"/>
                          </a:solidFill>
                        </a:rPr>
                        <a:t>inboard</a:t>
                      </a:r>
                      <a:r>
                        <a:rPr lang="es-MX" sz="1100" baseline="0" dirty="0" smtClean="0">
                          <a:solidFill>
                            <a:srgbClr val="000090"/>
                          </a:solidFill>
                        </a:rPr>
                        <a:t>)</a:t>
                      </a:r>
                    </a:p>
                  </a:txBody>
                  <a:tcPr marL="91439" marR="91439" marT="17995" marB="1799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baseline="0" dirty="0" smtClean="0">
                          <a:solidFill>
                            <a:srgbClr val="000090"/>
                          </a:solidFill>
                        </a:rPr>
                        <a:t>1 </a:t>
                      </a:r>
                      <a:r>
                        <a:rPr lang="es-MX" sz="1100" baseline="0" dirty="0" err="1" smtClean="0">
                          <a:solidFill>
                            <a:srgbClr val="000090"/>
                          </a:solidFill>
                        </a:rPr>
                        <a:t>layer</a:t>
                      </a:r>
                      <a:r>
                        <a:rPr lang="es-MX" sz="1100" baseline="0" dirty="0" smtClean="0">
                          <a:solidFill>
                            <a:srgbClr val="000090"/>
                          </a:solidFill>
                        </a:rPr>
                        <a:t> </a:t>
                      </a:r>
                      <a:r>
                        <a:rPr lang="es-MX" sz="1100" baseline="0" dirty="0" err="1" smtClean="0">
                          <a:solidFill>
                            <a:srgbClr val="000090"/>
                          </a:solidFill>
                        </a:rPr>
                        <a:t>Kapton</a:t>
                      </a:r>
                      <a:endParaRPr lang="es-MX" sz="1100" baseline="0" dirty="0" smtClean="0">
                        <a:solidFill>
                          <a:srgbClr val="000090"/>
                        </a:solidFill>
                      </a:endParaRPr>
                    </a:p>
                  </a:txBody>
                  <a:tcPr marL="91439" marR="91439" marT="17995" marB="17995" anchor="ctr"/>
                </a:tc>
                <a:tc>
                  <a:txBody>
                    <a:bodyPr/>
                    <a:lstStyle/>
                    <a:p>
                      <a:pPr algn="ctr"/>
                      <a:r>
                        <a:rPr lang="es-MX" sz="1100" baseline="0" dirty="0" err="1" smtClean="0">
                          <a:solidFill>
                            <a:srgbClr val="000090"/>
                          </a:solidFill>
                        </a:rPr>
                        <a:t>Bare</a:t>
                      </a:r>
                      <a:r>
                        <a:rPr lang="es-MX" sz="1100" baseline="0" dirty="0" smtClean="0">
                          <a:solidFill>
                            <a:srgbClr val="000090"/>
                          </a:solidFill>
                        </a:rPr>
                        <a:t>/0.16</a:t>
                      </a:r>
                      <a:endParaRPr lang="es-MX" sz="1100" baseline="0" dirty="0">
                        <a:solidFill>
                          <a:srgbClr val="000090"/>
                        </a:solidFill>
                      </a:endParaRPr>
                    </a:p>
                  </a:txBody>
                  <a:tcPr marL="91439" marR="91439" marT="17995" marB="17995" anchor="ctr"/>
                </a:tc>
                <a:tc>
                  <a:txBody>
                    <a:bodyPr/>
                    <a:lstStyle/>
                    <a:p>
                      <a:pPr algn="ctr"/>
                      <a:r>
                        <a:rPr lang="es-MX" sz="1100" baseline="0" dirty="0" smtClean="0">
                          <a:solidFill>
                            <a:srgbClr val="000090"/>
                          </a:solidFill>
                        </a:rPr>
                        <a:t>--</a:t>
                      </a:r>
                      <a:endParaRPr lang="es-MX" sz="1100" baseline="0" dirty="0">
                        <a:solidFill>
                          <a:srgbClr val="000090"/>
                        </a:solidFill>
                      </a:endParaRPr>
                    </a:p>
                  </a:txBody>
                  <a:tcPr marL="91439" marR="91439" marT="17995" marB="17995" anchor="ctr"/>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smtClean="0"/>
              <a:t>Solidaridad Panel </a:t>
            </a:r>
            <a:r>
              <a:rPr lang="es-MX" dirty="0" err="1" smtClean="0"/>
              <a:t>Layout</a:t>
            </a:r>
            <a:r>
              <a:rPr lang="es-MX" dirty="0" smtClean="0"/>
              <a:t> (</a:t>
            </a:r>
            <a:r>
              <a:rPr lang="es-MX" dirty="0" err="1" smtClean="0"/>
              <a:t>units</a:t>
            </a:r>
            <a:r>
              <a:rPr lang="es-MX" dirty="0" smtClean="0"/>
              <a:t> and</a:t>
            </a:r>
            <a:br>
              <a:rPr lang="es-MX" dirty="0" smtClean="0"/>
            </a:br>
            <a:r>
              <a:rPr lang="es-MX" dirty="0" err="1" smtClean="0"/>
              <a:t>heat</a:t>
            </a:r>
            <a:r>
              <a:rPr lang="es-MX" dirty="0" smtClean="0"/>
              <a:t> pipes)</a:t>
            </a:r>
          </a:p>
        </p:txBody>
      </p:sp>
      <p:pic>
        <p:nvPicPr>
          <p:cNvPr id="196611" name="2 Imagen" descr="SolidPanel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214438"/>
            <a:ext cx="7559675"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87450" y="0"/>
            <a:ext cx="6823075" cy="865188"/>
          </a:xfrm>
        </p:spPr>
        <p:txBody>
          <a:bodyPr/>
          <a:lstStyle/>
          <a:p>
            <a:pPr eaLnBrk="1" hangingPunct="1">
              <a:defRPr/>
            </a:pPr>
            <a:r>
              <a:rPr lang="es-MX" dirty="0" err="1" smtClean="0"/>
              <a:t>Communications</a:t>
            </a:r>
            <a:endParaRPr lang="es-MX" dirty="0" smtClean="0"/>
          </a:p>
        </p:txBody>
      </p:sp>
      <p:graphicFrame>
        <p:nvGraphicFramePr>
          <p:cNvPr id="509955" name="Group 3"/>
          <p:cNvGraphicFramePr>
            <a:graphicFrameLocks noGrp="1"/>
          </p:cNvGraphicFramePr>
          <p:nvPr>
            <p:ph idx="4294967295"/>
          </p:nvPr>
        </p:nvGraphicFramePr>
        <p:xfrm>
          <a:off x="468313" y="1412875"/>
          <a:ext cx="8229600" cy="4476750"/>
        </p:xfrm>
        <a:graphic>
          <a:graphicData uri="http://schemas.openxmlformats.org/drawingml/2006/table">
            <a:tbl>
              <a:tblPr/>
              <a:tblGrid>
                <a:gridCol w="1971675"/>
                <a:gridCol w="2143125"/>
                <a:gridCol w="2057400"/>
                <a:gridCol w="20574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300" b="1" i="0" u="none" strike="noStrike" cap="none" normalizeH="0" baseline="0" dirty="0" smtClean="0">
                        <a:ln>
                          <a:noFill/>
                        </a:ln>
                        <a:solidFill>
                          <a:srgbClr val="EAEAEA"/>
                        </a:solidFill>
                        <a:effectLst/>
                        <a:latin typeface="Arial" charset="0"/>
                      </a:endParaRPr>
                    </a:p>
                  </a:txBody>
                  <a:tcPr anchor="ctr" horzOverflow="overflow">
                    <a:lnL w="12700" cap="flat" cmpd="sng" algn="ctr">
                      <a:solidFill>
                        <a:schemeClr val="accent2"/>
                      </a:solidFill>
                      <a:prstDash val="solid"/>
                      <a:round/>
                      <a:headEnd type="none" w="med" len="med"/>
                      <a:tailEnd type="none" w="med" len="med"/>
                    </a:lnL>
                    <a:lnR w="12700" cap="flat" cmpd="sng" algn="ctr">
                      <a:solidFill>
                        <a:srgbClr val="D3D3D3"/>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EAEAEA"/>
                          </a:solidFill>
                          <a:effectLst/>
                          <a:latin typeface="Arial" charset="0"/>
                        </a:rPr>
                        <a:t>C Band (36 MHz)</a:t>
                      </a:r>
                    </a:p>
                  </a:txBody>
                  <a:tcPr anchor="ctr" horzOverflow="overflow">
                    <a:lnL w="12700" cap="flat" cmpd="sng" algn="ctr">
                      <a:solidFill>
                        <a:srgbClr val="D3D3D3"/>
                      </a:solidFill>
                      <a:prstDash val="solid"/>
                      <a:round/>
                      <a:headEnd type="none" w="med" len="med"/>
                      <a:tailEnd type="none" w="med" len="med"/>
                    </a:lnL>
                    <a:lnR w="12700" cap="flat" cmpd="sng" algn="ctr">
                      <a:solidFill>
                        <a:srgbClr val="D3D3D3"/>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EAEAEA"/>
                          </a:solidFill>
                          <a:effectLst/>
                          <a:latin typeface="Arial" charset="0"/>
                        </a:rPr>
                        <a:t>C Band (72 MHz)</a:t>
                      </a:r>
                    </a:p>
                  </a:txBody>
                  <a:tcPr anchor="ctr" horzOverflow="overflow">
                    <a:lnL w="12700" cap="flat" cmpd="sng" algn="ctr">
                      <a:solidFill>
                        <a:srgbClr val="D3D3D3"/>
                      </a:solidFill>
                      <a:prstDash val="solid"/>
                      <a:round/>
                      <a:headEnd type="none" w="med" len="med"/>
                      <a:tailEnd type="none" w="med" len="med"/>
                    </a:lnL>
                    <a:lnR w="12700" cap="flat" cmpd="sng" algn="ctr">
                      <a:solidFill>
                        <a:srgbClr val="D3D3D3"/>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EAEAEA"/>
                          </a:solidFill>
                          <a:effectLst/>
                          <a:latin typeface="Arial" charset="0"/>
                        </a:rPr>
                        <a:t>Ku Band (54 MHz)</a:t>
                      </a:r>
                    </a:p>
                  </a:txBody>
                  <a:tcPr anchor="ctr" horzOverflow="overflow">
                    <a:lnL w="12700" cap="flat" cmpd="sng" algn="ctr">
                      <a:solidFill>
                        <a:srgbClr val="D3D3D3"/>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EIRP (dBW) (EOC)</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R1: 37.0</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R2: 36.2</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R3: 36.6</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R1:40.1</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R4:47.0</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R5:46.40</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Capacity(transponders)</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12</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6</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16</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Principal cities, USA</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Los Angeles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San Antonio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Miami</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Los Angeles and San Antonio</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Los Angeles, New York, Miami, Houston, Dallas and San Francisco</a:t>
                      </a:r>
                    </a:p>
                  </a:txBody>
                  <a:tcPr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Latin America</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Mexico, Argentina, Chile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Venezuela, Colombia and Central America</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Mexico, Belice and Guatemala</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err="1" smtClean="0">
                          <a:ln>
                            <a:noFill/>
                          </a:ln>
                          <a:solidFill>
                            <a:srgbClr val="000090"/>
                          </a:solidFill>
                          <a:effectLst/>
                          <a:latin typeface="Arial" charset="0"/>
                        </a:rPr>
                        <a:t>Mexico</a:t>
                      </a:r>
                      <a:r>
                        <a:rPr kumimoji="0" lang="es-MX" sz="1300" b="0" i="0" u="none" strike="noStrike" cap="none" normalizeH="0" baseline="0" dirty="0" smtClean="0">
                          <a:ln>
                            <a:noFill/>
                          </a:ln>
                          <a:solidFill>
                            <a:srgbClr val="000090"/>
                          </a:solidFill>
                          <a:effectLst/>
                          <a:latin typeface="Arial" charset="0"/>
                        </a:rPr>
                        <a:t>, Guatemala, Belice and Cuba</a:t>
                      </a:r>
                    </a:p>
                  </a:txBody>
                  <a:tcPr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G/T  /(dB/°K) EOC</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R1=2.5</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R2=-0.5</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R3=1</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R1: 2.0</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R4: 2.2</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dirty="0" smtClean="0">
                        <a:ln>
                          <a:noFill/>
                        </a:ln>
                        <a:solidFill>
                          <a:srgbClr val="000090"/>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R5: 2.5</a:t>
                      </a:r>
                    </a:p>
                  </a:txBody>
                  <a:tcPr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r>
            </a:tbl>
          </a:graphicData>
        </a:graphic>
      </p:graphicFrame>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smtClean="0"/>
              <a:t>Solidaridad Panel </a:t>
            </a:r>
            <a:r>
              <a:rPr lang="es-MX" dirty="0" err="1" smtClean="0"/>
              <a:t>Layout</a:t>
            </a:r>
            <a:r>
              <a:rPr lang="es-MX" dirty="0" smtClean="0"/>
              <a:t> (</a:t>
            </a:r>
            <a:r>
              <a:rPr lang="es-MX" dirty="0" err="1" smtClean="0"/>
              <a:t>units</a:t>
            </a:r>
            <a:r>
              <a:rPr lang="es-MX" dirty="0" smtClean="0"/>
              <a:t> and</a:t>
            </a:r>
            <a:br>
              <a:rPr lang="es-MX" dirty="0" smtClean="0"/>
            </a:br>
            <a:r>
              <a:rPr lang="es-MX" dirty="0" err="1" smtClean="0"/>
              <a:t>heat</a:t>
            </a:r>
            <a:r>
              <a:rPr lang="es-MX" dirty="0" smtClean="0"/>
              <a:t> pipes) (Cont.)</a:t>
            </a:r>
          </a:p>
        </p:txBody>
      </p:sp>
      <p:pic>
        <p:nvPicPr>
          <p:cNvPr id="197635" name="2 Imagen" descr="SolidPanel3.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250" y="1285875"/>
            <a:ext cx="7559675"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smtClean="0"/>
              <a:t>Reflector </a:t>
            </a:r>
            <a:r>
              <a:rPr lang="es-MX" dirty="0" err="1" smtClean="0"/>
              <a:t>Blanket</a:t>
            </a:r>
            <a:r>
              <a:rPr lang="es-MX" dirty="0" smtClean="0"/>
              <a:t> </a:t>
            </a:r>
            <a:r>
              <a:rPr lang="es-MX" dirty="0" err="1" smtClean="0"/>
              <a:t>Design</a:t>
            </a:r>
            <a:endParaRPr lang="es-MX" dirty="0" smtClean="0"/>
          </a:p>
        </p:txBody>
      </p:sp>
      <p:pic>
        <p:nvPicPr>
          <p:cNvPr id="198659" name="3 Imagen" descr="Reflector.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50" y="1309688"/>
            <a:ext cx="8597900" cy="51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On</a:t>
            </a:r>
            <a:r>
              <a:rPr lang="es-MX" dirty="0" smtClean="0"/>
              <a:t> </a:t>
            </a:r>
            <a:r>
              <a:rPr lang="es-MX" dirty="0" err="1" smtClean="0"/>
              <a:t>Orbit</a:t>
            </a:r>
            <a:r>
              <a:rPr lang="es-MX" dirty="0" smtClean="0"/>
              <a:t> </a:t>
            </a:r>
            <a:r>
              <a:rPr lang="es-MX" dirty="0" err="1" smtClean="0"/>
              <a:t>Thermal</a:t>
            </a:r>
            <a:r>
              <a:rPr lang="es-MX" dirty="0" smtClean="0"/>
              <a:t> </a:t>
            </a:r>
            <a:r>
              <a:rPr lang="es-MX" dirty="0" err="1" smtClean="0"/>
              <a:t>Dissipation</a:t>
            </a:r>
            <a:r>
              <a:rPr lang="es-MX" dirty="0" smtClean="0"/>
              <a:t> </a:t>
            </a:r>
            <a:r>
              <a:rPr lang="es-MX" dirty="0" err="1" smtClean="0"/>
              <a:t>Summary</a:t>
            </a:r>
            <a:endParaRPr lang="es-MX" dirty="0" smtClean="0"/>
          </a:p>
        </p:txBody>
      </p:sp>
      <p:graphicFrame>
        <p:nvGraphicFramePr>
          <p:cNvPr id="3" name="3 Marcador de contenido"/>
          <p:cNvGraphicFramePr>
            <a:graphicFrameLocks/>
          </p:cNvGraphicFramePr>
          <p:nvPr/>
        </p:nvGraphicFramePr>
        <p:xfrm>
          <a:off x="571500" y="1143000"/>
          <a:ext cx="8215313" cy="5492750"/>
        </p:xfrm>
        <a:graphic>
          <a:graphicData uri="http://schemas.openxmlformats.org/drawingml/2006/table">
            <a:tbl>
              <a:tblPr firstRow="1" bandCol="1">
                <a:tableStyleId>{72833802-FEF1-4C79-8D5D-14CF1EAF98D9}</a:tableStyleId>
              </a:tblPr>
              <a:tblGrid>
                <a:gridCol w="1840047"/>
                <a:gridCol w="708363"/>
                <a:gridCol w="708363"/>
                <a:gridCol w="708363"/>
                <a:gridCol w="708363"/>
                <a:gridCol w="708363"/>
                <a:gridCol w="708363"/>
                <a:gridCol w="708363"/>
                <a:gridCol w="708363"/>
                <a:gridCol w="708363"/>
              </a:tblGrid>
              <a:tr h="218880">
                <a:tc rowSpan="2">
                  <a:txBody>
                    <a:bodyPr/>
                    <a:lstStyle/>
                    <a:p>
                      <a:pPr algn="ctr"/>
                      <a:r>
                        <a:rPr lang="es-MX" sz="1200" dirty="0" err="1" smtClean="0">
                          <a:solidFill>
                            <a:srgbClr val="FFFFFF"/>
                          </a:solidFill>
                        </a:rPr>
                        <a:t>Radiator</a:t>
                      </a:r>
                      <a:r>
                        <a:rPr lang="es-MX" sz="1200" dirty="0" smtClean="0">
                          <a:solidFill>
                            <a:srgbClr val="FFFFFF"/>
                          </a:solidFill>
                        </a:rPr>
                        <a:t> </a:t>
                      </a:r>
                      <a:r>
                        <a:rPr lang="es-MX" sz="1200" dirty="0" err="1" smtClean="0">
                          <a:solidFill>
                            <a:srgbClr val="FFFFFF"/>
                          </a:solidFill>
                        </a:rPr>
                        <a:t>Node</a:t>
                      </a:r>
                      <a:endParaRPr lang="es-MX" sz="1200" dirty="0">
                        <a:solidFill>
                          <a:srgbClr val="FFFFFF"/>
                        </a:solidFill>
                      </a:endParaRPr>
                    </a:p>
                  </a:txBody>
                  <a:tcPr marL="89999" marR="89999" marT="18000" marB="18000" anchor="ctr">
                    <a:lnR w="12700" cap="flat" cmpd="sng" algn="ctr">
                      <a:solidFill>
                        <a:schemeClr val="accent4">
                          <a:lumMod val="20000"/>
                          <a:lumOff val="80000"/>
                        </a:schemeClr>
                      </a:solidFill>
                      <a:prstDash val="solid"/>
                      <a:round/>
                      <a:headEnd type="none" w="med" len="med"/>
                      <a:tailEnd type="none" w="med" len="med"/>
                    </a:lnR>
                  </a:tcPr>
                </a:tc>
                <a:tc gridSpan="9">
                  <a:txBody>
                    <a:bodyPr/>
                    <a:lstStyle/>
                    <a:p>
                      <a:pPr algn="ctr"/>
                      <a:r>
                        <a:rPr lang="es-MX" sz="1200" dirty="0" smtClean="0">
                          <a:solidFill>
                            <a:srgbClr val="FFFFFF"/>
                          </a:solidFill>
                        </a:rPr>
                        <a:t>Case,</a:t>
                      </a:r>
                      <a:r>
                        <a:rPr lang="es-MX" sz="1200" baseline="0" dirty="0" smtClean="0">
                          <a:solidFill>
                            <a:srgbClr val="FFFFFF"/>
                          </a:solidFill>
                        </a:rPr>
                        <a:t> W</a:t>
                      </a:r>
                      <a:endParaRPr lang="es-MX" sz="1200" dirty="0">
                        <a:solidFill>
                          <a:srgbClr val="FFFFFF"/>
                        </a:solidFill>
                      </a:endParaRPr>
                    </a:p>
                  </a:txBody>
                  <a:tcPr marL="89999" marR="89999" marT="18000" marB="18000" anchor="ctr">
                    <a:lnL w="12700" cap="flat" cmpd="sng" algn="ctr">
                      <a:solidFill>
                        <a:schemeClr val="accent4">
                          <a:lumMod val="20000"/>
                          <a:lumOff val="80000"/>
                        </a:schemeClr>
                      </a:solidFill>
                      <a:prstDash val="solid"/>
                      <a:round/>
                      <a:headEnd type="none" w="med" len="med"/>
                      <a:tailEnd type="none" w="med" len="med"/>
                    </a:lnL>
                  </a:tcPr>
                </a:tc>
                <a:tc hMerge="1">
                  <a:txBody>
                    <a:bodyPr/>
                    <a:lstStyle/>
                    <a:p>
                      <a:pPr algn="ctr"/>
                      <a:endParaRPr lang="es-MX" sz="1400" dirty="0">
                        <a:solidFill>
                          <a:srgbClr val="FFFFFF"/>
                        </a:solidFill>
                      </a:endParaRPr>
                    </a:p>
                  </a:txBody>
                  <a:tcPr marL="90000" marR="90000" marT="36000" marB="36000" anchor="ctr">
                    <a:lnL w="12700" cap="flat" cmpd="sng" algn="ctr">
                      <a:solidFill>
                        <a:schemeClr val="accent4">
                          <a:lumMod val="20000"/>
                          <a:lumOff val="80000"/>
                        </a:schemeClr>
                      </a:solidFill>
                      <a:prstDash val="solid"/>
                      <a:round/>
                      <a:headEnd type="none" w="med" len="med"/>
                      <a:tailEnd type="none" w="med" len="med"/>
                    </a:lnL>
                  </a:tcPr>
                </a:tc>
                <a:tc hMerge="1">
                  <a:txBody>
                    <a:bodyPr/>
                    <a:lstStyle/>
                    <a:p>
                      <a:pPr algn="ctr"/>
                      <a:endParaRPr lang="es-MX" sz="1400" dirty="0">
                        <a:solidFill>
                          <a:srgbClr val="FFFFFF"/>
                        </a:solidFill>
                      </a:endParaRPr>
                    </a:p>
                  </a:txBody>
                  <a:tcPr marL="90000" marR="90000" marT="36000" marB="36000" anchor="ctr">
                    <a:lnL w="12700" cap="flat" cmpd="sng" algn="ctr">
                      <a:solidFill>
                        <a:schemeClr val="accent4">
                          <a:lumMod val="20000"/>
                          <a:lumOff val="80000"/>
                        </a:schemeClr>
                      </a:solidFill>
                      <a:prstDash val="solid"/>
                      <a:round/>
                      <a:headEnd type="none" w="med" len="med"/>
                      <a:tailEnd type="none" w="med" len="med"/>
                    </a:lnL>
                  </a:tcPr>
                </a:tc>
                <a:tc hMerge="1">
                  <a:txBody>
                    <a:bodyPr/>
                    <a:lstStyle/>
                    <a:p>
                      <a:pPr algn="ctr"/>
                      <a:endParaRPr lang="es-MX" sz="1200" dirty="0">
                        <a:solidFill>
                          <a:srgbClr val="FFFFFF"/>
                        </a:solidFill>
                      </a:endParaRPr>
                    </a:p>
                  </a:txBody>
                  <a:tcPr marL="90000" marR="90000" marT="18000" marB="1800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hMerge="1">
                  <a:txBody>
                    <a:bodyPr/>
                    <a:lstStyle/>
                    <a:p>
                      <a:pPr algn="ctr"/>
                      <a:endParaRPr lang="es-MX" sz="1200" dirty="0">
                        <a:solidFill>
                          <a:srgbClr val="FFFFFF"/>
                        </a:solidFill>
                      </a:endParaRPr>
                    </a:p>
                  </a:txBody>
                  <a:tcPr marL="90000" marR="90000" marT="18000" marB="1800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hMerge="1">
                  <a:txBody>
                    <a:bodyPr/>
                    <a:lstStyle/>
                    <a:p>
                      <a:pPr algn="ctr"/>
                      <a:endParaRPr lang="es-MX" sz="1200" dirty="0">
                        <a:solidFill>
                          <a:srgbClr val="FFFFFF"/>
                        </a:solidFill>
                      </a:endParaRPr>
                    </a:p>
                  </a:txBody>
                  <a:tcPr marL="90000" marR="90000" marT="18000" marB="1800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hMerge="1">
                  <a:txBody>
                    <a:bodyPr/>
                    <a:lstStyle/>
                    <a:p>
                      <a:pPr algn="ctr"/>
                      <a:endParaRPr lang="es-MX" sz="1200" dirty="0">
                        <a:solidFill>
                          <a:srgbClr val="FFFFFF"/>
                        </a:solidFill>
                      </a:endParaRPr>
                    </a:p>
                  </a:txBody>
                  <a:tcPr marL="90000" marR="90000" marT="18000" marB="1800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hMerge="1">
                  <a:txBody>
                    <a:bodyPr/>
                    <a:lstStyle/>
                    <a:p>
                      <a:pPr algn="ctr"/>
                      <a:endParaRPr lang="es-MX" sz="1200" dirty="0">
                        <a:solidFill>
                          <a:srgbClr val="FFFFFF"/>
                        </a:solidFill>
                      </a:endParaRPr>
                    </a:p>
                  </a:txBody>
                  <a:tcPr marL="90000" marR="90000" marT="18000" marB="1800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hMerge="1">
                  <a:txBody>
                    <a:bodyPr/>
                    <a:lstStyle/>
                    <a:p>
                      <a:pPr algn="ctr"/>
                      <a:endParaRPr lang="es-MX" sz="1200" dirty="0">
                        <a:solidFill>
                          <a:srgbClr val="FFFFFF"/>
                        </a:solidFill>
                      </a:endParaRPr>
                    </a:p>
                  </a:txBody>
                  <a:tcPr marL="90000" marR="90000" marT="18000" marB="18000" anchor="ctr">
                    <a:lnL w="12700" cap="flat" cmpd="sng" algn="ctr">
                      <a:solidFill>
                        <a:schemeClr val="accent4">
                          <a:lumMod val="20000"/>
                          <a:lumOff val="80000"/>
                        </a:schemeClr>
                      </a:solidFill>
                      <a:prstDash val="solid"/>
                      <a:round/>
                      <a:headEnd type="none" w="med" len="med"/>
                      <a:tailEnd type="none" w="med" len="med"/>
                    </a:lnL>
                  </a:tcPr>
                </a:tc>
              </a:tr>
              <a:tr h="21888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500" dirty="0" smtClean="0">
                        <a:solidFill>
                          <a:srgbClr val="000090"/>
                        </a:solidFill>
                      </a:endParaRPr>
                    </a:p>
                  </a:txBody>
                  <a:tcPr anchor="ctr"/>
                </a:tc>
                <a:tc>
                  <a:txBody>
                    <a:bodyPr/>
                    <a:lstStyle/>
                    <a:p>
                      <a:pPr algn="ctr"/>
                      <a:r>
                        <a:rPr lang="es-MX" sz="1200" b="1" dirty="0" smtClean="0">
                          <a:solidFill>
                            <a:srgbClr val="000090"/>
                          </a:solidFill>
                        </a:rPr>
                        <a:t>Hot 1</a:t>
                      </a:r>
                      <a:endParaRPr lang="es-MX" sz="1200" b="1" dirty="0">
                        <a:solidFill>
                          <a:srgbClr val="000090"/>
                        </a:solidFill>
                      </a:endParaRPr>
                    </a:p>
                  </a:txBody>
                  <a:tcPr marL="89999" marR="89999" marT="18000" marB="18000"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smtClean="0">
                          <a:solidFill>
                            <a:srgbClr val="000090"/>
                          </a:solidFill>
                        </a:rPr>
                        <a:t>Hot 2</a:t>
                      </a:r>
                      <a:endParaRPr lang="es-MX" sz="1200" b="1" dirty="0">
                        <a:solidFill>
                          <a:srgbClr val="000090"/>
                        </a:solidFill>
                      </a:endParaRPr>
                    </a:p>
                  </a:txBody>
                  <a:tcPr marL="89999" marR="89999" marT="18000" marB="18000"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smtClean="0">
                          <a:solidFill>
                            <a:srgbClr val="000090"/>
                          </a:solidFill>
                        </a:rPr>
                        <a:t>Hot 3</a:t>
                      </a:r>
                      <a:endParaRPr lang="es-MX" sz="1200" b="1" dirty="0">
                        <a:solidFill>
                          <a:srgbClr val="000090"/>
                        </a:solidFill>
                      </a:endParaRPr>
                    </a:p>
                  </a:txBody>
                  <a:tcPr marL="89999" marR="89999" marT="18000" marB="18000"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smtClean="0">
                          <a:solidFill>
                            <a:srgbClr val="000090"/>
                          </a:solidFill>
                        </a:rPr>
                        <a:t>Hot 4</a:t>
                      </a:r>
                      <a:endParaRPr lang="es-MX" sz="1200" b="1" dirty="0">
                        <a:solidFill>
                          <a:srgbClr val="000090"/>
                        </a:solidFill>
                      </a:endParaRPr>
                    </a:p>
                  </a:txBody>
                  <a:tcPr marL="89999" marR="89999" marT="18000" marB="18000"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smtClean="0">
                          <a:solidFill>
                            <a:srgbClr val="000090"/>
                          </a:solidFill>
                        </a:rPr>
                        <a:t>Hot 5</a:t>
                      </a:r>
                      <a:endParaRPr lang="es-MX" sz="1200" b="1" dirty="0">
                        <a:solidFill>
                          <a:srgbClr val="000090"/>
                        </a:solidFill>
                      </a:endParaRPr>
                    </a:p>
                  </a:txBody>
                  <a:tcPr marL="89999" marR="89999" marT="18000" marB="18000"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smtClean="0">
                          <a:solidFill>
                            <a:srgbClr val="000090"/>
                          </a:solidFill>
                        </a:rPr>
                        <a:t>Hot 6</a:t>
                      </a:r>
                      <a:endParaRPr lang="es-MX" sz="1200" b="1" dirty="0">
                        <a:solidFill>
                          <a:srgbClr val="000090"/>
                        </a:solidFill>
                      </a:endParaRPr>
                    </a:p>
                  </a:txBody>
                  <a:tcPr marL="89999" marR="89999" marT="18000" marB="18000"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smtClean="0">
                          <a:solidFill>
                            <a:srgbClr val="000090"/>
                          </a:solidFill>
                        </a:rPr>
                        <a:t>Hot 7</a:t>
                      </a:r>
                      <a:endParaRPr lang="es-MX" sz="1200" b="1" dirty="0">
                        <a:solidFill>
                          <a:srgbClr val="000090"/>
                        </a:solidFill>
                      </a:endParaRPr>
                    </a:p>
                  </a:txBody>
                  <a:tcPr marL="89999" marR="89999" marT="18000" marB="18000"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err="1" smtClean="0">
                          <a:solidFill>
                            <a:srgbClr val="000090"/>
                          </a:solidFill>
                        </a:rPr>
                        <a:t>Cold</a:t>
                      </a:r>
                      <a:r>
                        <a:rPr lang="es-MX" sz="1200" b="1" dirty="0" smtClean="0">
                          <a:solidFill>
                            <a:srgbClr val="000090"/>
                          </a:solidFill>
                        </a:rPr>
                        <a:t> 1</a:t>
                      </a:r>
                      <a:endParaRPr lang="es-MX" sz="1200" b="1" dirty="0">
                        <a:solidFill>
                          <a:srgbClr val="000090"/>
                        </a:solidFill>
                      </a:endParaRPr>
                    </a:p>
                  </a:txBody>
                  <a:tcPr marL="89999" marR="89999" marT="18000" marB="18000"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err="1" smtClean="0">
                          <a:solidFill>
                            <a:srgbClr val="000090"/>
                          </a:solidFill>
                        </a:rPr>
                        <a:t>Cold</a:t>
                      </a:r>
                      <a:r>
                        <a:rPr lang="es-MX" sz="1200" b="1" dirty="0" smtClean="0">
                          <a:solidFill>
                            <a:srgbClr val="000090"/>
                          </a:solidFill>
                        </a:rPr>
                        <a:t> 2</a:t>
                      </a:r>
                      <a:endParaRPr lang="es-MX" sz="1200" b="1" dirty="0">
                        <a:solidFill>
                          <a:srgbClr val="000090"/>
                        </a:solidFill>
                      </a:endParaRPr>
                    </a:p>
                  </a:txBody>
                  <a:tcPr marL="89999" marR="89999" marT="18000" marB="18000"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r>
              <a:tr h="203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North C-band </a:t>
                      </a:r>
                      <a:r>
                        <a:rPr lang="es-MX" sz="1100" dirty="0" err="1" smtClean="0">
                          <a:solidFill>
                            <a:srgbClr val="000090"/>
                          </a:solidFill>
                        </a:rPr>
                        <a:t>zone</a:t>
                      </a:r>
                      <a:endParaRPr lang="es-MX" sz="1100" dirty="0" smtClean="0">
                        <a:solidFill>
                          <a:srgbClr val="000090"/>
                        </a:solidFill>
                      </a:endParaRPr>
                    </a:p>
                  </a:txBody>
                  <a:tcPr marL="89999" marR="89999" marT="18000" marB="18000" anchor="ctr"/>
                </a:tc>
                <a:tc>
                  <a:txBody>
                    <a:bodyPr/>
                    <a:lstStyle/>
                    <a:p>
                      <a:pPr algn="ctr"/>
                      <a:r>
                        <a:rPr lang="es-MX" sz="1100" dirty="0" smtClean="0">
                          <a:solidFill>
                            <a:srgbClr val="000090"/>
                          </a:solidFill>
                        </a:rPr>
                        <a:t>254</a:t>
                      </a:r>
                      <a:endParaRPr lang="es-MX" sz="1100" dirty="0">
                        <a:solidFill>
                          <a:srgbClr val="000090"/>
                        </a:solidFill>
                      </a:endParaRPr>
                    </a:p>
                  </a:txBody>
                  <a:tcPr marL="89999" marR="89999" marT="18000" marB="18000" anchor="ctr">
                    <a:lnT w="12700" cap="flat" cmpd="sng" algn="ctr">
                      <a:solidFill>
                        <a:schemeClr val="accent2"/>
                      </a:solidFill>
                      <a:prstDash val="solid"/>
                      <a:round/>
                      <a:headEnd type="none" w="med" len="med"/>
                      <a:tailEnd type="none" w="med" len="med"/>
                    </a:lnT>
                  </a:tcPr>
                </a:tc>
                <a:tc>
                  <a:txBody>
                    <a:bodyPr/>
                    <a:lstStyle/>
                    <a:p>
                      <a:pPr algn="ctr"/>
                      <a:r>
                        <a:rPr lang="es-MX" sz="1100" dirty="0" smtClean="0">
                          <a:solidFill>
                            <a:srgbClr val="000090"/>
                          </a:solidFill>
                        </a:rPr>
                        <a:t>350</a:t>
                      </a:r>
                      <a:endParaRPr lang="es-MX" sz="1100" dirty="0">
                        <a:solidFill>
                          <a:srgbClr val="000090"/>
                        </a:solidFill>
                      </a:endParaRPr>
                    </a:p>
                  </a:txBody>
                  <a:tcPr marL="89999" marR="89999" marT="18000" marB="18000" anchor="ctr">
                    <a:lnT w="12700" cap="flat" cmpd="sng" algn="ctr">
                      <a:solidFill>
                        <a:schemeClr val="accent2"/>
                      </a:solidFill>
                      <a:prstDash val="solid"/>
                      <a:round/>
                      <a:headEnd type="none" w="med" len="med"/>
                      <a:tailEnd type="none" w="med" len="med"/>
                    </a:lnT>
                  </a:tcPr>
                </a:tc>
                <a:tc>
                  <a:txBody>
                    <a:bodyPr/>
                    <a:lstStyle/>
                    <a:p>
                      <a:pPr algn="ctr"/>
                      <a:r>
                        <a:rPr lang="es-MX" sz="1100" dirty="0" smtClean="0">
                          <a:solidFill>
                            <a:srgbClr val="000090"/>
                          </a:solidFill>
                        </a:rPr>
                        <a:t>361</a:t>
                      </a:r>
                      <a:endParaRPr lang="es-MX" sz="1100" dirty="0">
                        <a:solidFill>
                          <a:srgbClr val="000090"/>
                        </a:solidFill>
                      </a:endParaRPr>
                    </a:p>
                  </a:txBody>
                  <a:tcPr marL="89999" marR="89999" marT="18000" marB="18000" anchor="ctr">
                    <a:lnT w="12700" cap="flat" cmpd="sng" algn="ctr">
                      <a:solidFill>
                        <a:schemeClr val="accent2"/>
                      </a:solidFill>
                      <a:prstDash val="solid"/>
                      <a:round/>
                      <a:headEnd type="none" w="med" len="med"/>
                      <a:tailEnd type="none" w="med" len="med"/>
                    </a:lnT>
                  </a:tcPr>
                </a:tc>
                <a:tc>
                  <a:txBody>
                    <a:bodyPr/>
                    <a:lstStyle/>
                    <a:p>
                      <a:pPr algn="ctr"/>
                      <a:r>
                        <a:rPr lang="es-MX" sz="1100" dirty="0" smtClean="0">
                          <a:solidFill>
                            <a:srgbClr val="000090"/>
                          </a:solidFill>
                        </a:rPr>
                        <a:t>350</a:t>
                      </a:r>
                      <a:endParaRPr lang="es-MX" sz="1100" dirty="0">
                        <a:solidFill>
                          <a:srgbClr val="000090"/>
                        </a:solidFill>
                      </a:endParaRPr>
                    </a:p>
                  </a:txBody>
                  <a:tcPr marL="89999" marR="89999" marT="18000" marB="18000" anchor="ctr">
                    <a:lnT w="12700" cap="flat" cmpd="sng" algn="ctr">
                      <a:solidFill>
                        <a:schemeClr val="accent2"/>
                      </a:solidFill>
                      <a:prstDash val="solid"/>
                      <a:round/>
                      <a:headEnd type="none" w="med" len="med"/>
                      <a:tailEnd type="none" w="med" len="med"/>
                    </a:lnT>
                  </a:tcPr>
                </a:tc>
                <a:tc>
                  <a:txBody>
                    <a:bodyPr/>
                    <a:lstStyle/>
                    <a:p>
                      <a:pPr algn="ctr"/>
                      <a:r>
                        <a:rPr lang="es-MX" sz="1100" dirty="0" smtClean="0">
                          <a:solidFill>
                            <a:srgbClr val="000090"/>
                          </a:solidFill>
                        </a:rPr>
                        <a:t>361</a:t>
                      </a:r>
                      <a:endParaRPr lang="es-MX" sz="1100" dirty="0">
                        <a:solidFill>
                          <a:srgbClr val="000090"/>
                        </a:solidFill>
                      </a:endParaRPr>
                    </a:p>
                  </a:txBody>
                  <a:tcPr marL="89999" marR="89999" marT="18000" marB="18000" anchor="ctr">
                    <a:lnT w="12700" cap="flat" cmpd="sng" algn="ctr">
                      <a:solidFill>
                        <a:schemeClr val="accent2"/>
                      </a:solidFill>
                      <a:prstDash val="solid"/>
                      <a:round/>
                      <a:headEnd type="none" w="med" len="med"/>
                      <a:tailEnd type="none" w="med" len="med"/>
                    </a:lnT>
                  </a:tcPr>
                </a:tc>
                <a:tc>
                  <a:txBody>
                    <a:bodyPr/>
                    <a:lstStyle/>
                    <a:p>
                      <a:pPr algn="ctr"/>
                      <a:r>
                        <a:rPr lang="es-MX" sz="1100" dirty="0" smtClean="0">
                          <a:solidFill>
                            <a:srgbClr val="000090"/>
                          </a:solidFill>
                        </a:rPr>
                        <a:t>361</a:t>
                      </a:r>
                      <a:endParaRPr lang="es-MX" sz="1100" dirty="0">
                        <a:solidFill>
                          <a:srgbClr val="000090"/>
                        </a:solidFill>
                      </a:endParaRPr>
                    </a:p>
                  </a:txBody>
                  <a:tcPr marL="89999" marR="89999" marT="18000" marB="18000" anchor="ctr">
                    <a:lnT w="12700" cap="flat" cmpd="sng" algn="ctr">
                      <a:solidFill>
                        <a:schemeClr val="accent2"/>
                      </a:solidFill>
                      <a:prstDash val="solid"/>
                      <a:round/>
                      <a:headEnd type="none" w="med" len="med"/>
                      <a:tailEnd type="none" w="med" len="med"/>
                    </a:lnT>
                  </a:tcPr>
                </a:tc>
                <a:tc>
                  <a:txBody>
                    <a:bodyPr/>
                    <a:lstStyle/>
                    <a:p>
                      <a:pPr algn="ctr"/>
                      <a:r>
                        <a:rPr lang="es-MX" sz="1100" dirty="0" smtClean="0">
                          <a:solidFill>
                            <a:srgbClr val="000090"/>
                          </a:solidFill>
                        </a:rPr>
                        <a:t>361</a:t>
                      </a:r>
                      <a:endParaRPr lang="es-MX" sz="1100" dirty="0">
                        <a:solidFill>
                          <a:srgbClr val="000090"/>
                        </a:solidFill>
                      </a:endParaRPr>
                    </a:p>
                  </a:txBody>
                  <a:tcPr marL="89999" marR="89999" marT="18000" marB="18000" anchor="ctr">
                    <a:lnT w="12700" cap="flat" cmpd="sng" algn="ctr">
                      <a:solidFill>
                        <a:schemeClr val="accent2"/>
                      </a:solidFill>
                      <a:prstDash val="solid"/>
                      <a:round/>
                      <a:headEnd type="none" w="med" len="med"/>
                      <a:tailEnd type="none" w="med" len="med"/>
                    </a:lnT>
                  </a:tcPr>
                </a:tc>
                <a:tc>
                  <a:txBody>
                    <a:bodyPr/>
                    <a:lstStyle/>
                    <a:p>
                      <a:pPr algn="ctr"/>
                      <a:r>
                        <a:rPr lang="es-MX" sz="1100" dirty="0" smtClean="0">
                          <a:solidFill>
                            <a:srgbClr val="000090"/>
                          </a:solidFill>
                        </a:rPr>
                        <a:t>294</a:t>
                      </a:r>
                      <a:endParaRPr lang="es-MX" sz="1100" dirty="0">
                        <a:solidFill>
                          <a:srgbClr val="000090"/>
                        </a:solidFill>
                      </a:endParaRPr>
                    </a:p>
                  </a:txBody>
                  <a:tcPr marL="89999" marR="89999" marT="18000" marB="18000" anchor="ctr">
                    <a:lnT w="12700" cap="flat" cmpd="sng" algn="ctr">
                      <a:solidFill>
                        <a:schemeClr val="accent2"/>
                      </a:solidFill>
                      <a:prstDash val="solid"/>
                      <a:round/>
                      <a:headEnd type="none" w="med" len="med"/>
                      <a:tailEnd type="none" w="med" len="med"/>
                    </a:lnT>
                  </a:tcPr>
                </a:tc>
                <a:tc>
                  <a:txBody>
                    <a:bodyPr/>
                    <a:lstStyle/>
                    <a:p>
                      <a:pPr algn="ctr"/>
                      <a:r>
                        <a:rPr lang="es-MX" sz="1100" dirty="0" smtClean="0">
                          <a:solidFill>
                            <a:srgbClr val="000090"/>
                          </a:solidFill>
                        </a:rPr>
                        <a:t>294</a:t>
                      </a:r>
                      <a:endParaRPr lang="es-MX" sz="1100" dirty="0">
                        <a:solidFill>
                          <a:srgbClr val="000090"/>
                        </a:solidFill>
                      </a:endParaRPr>
                    </a:p>
                  </a:txBody>
                  <a:tcPr marL="89999" marR="89999" marT="18000" marB="18000" anchor="ctr">
                    <a:lnT w="12700" cap="flat" cmpd="sng" algn="ctr">
                      <a:solidFill>
                        <a:schemeClr val="accent2"/>
                      </a:solidFill>
                      <a:prstDash val="solid"/>
                      <a:round/>
                      <a:headEnd type="none" w="med" len="med"/>
                      <a:tailEnd type="none" w="med" len="med"/>
                    </a:lnT>
                  </a:tcPr>
                </a:tc>
              </a:tr>
              <a:tr h="203640">
                <a:tc>
                  <a:txBody>
                    <a:bodyPr/>
                    <a:lstStyle/>
                    <a:p>
                      <a:pPr marL="180000" algn="l">
                        <a:buFontTx/>
                        <a:buNone/>
                      </a:pPr>
                      <a:r>
                        <a:rPr lang="es-MX" sz="1100" dirty="0" err="1" smtClean="0">
                          <a:solidFill>
                            <a:srgbClr val="000090"/>
                          </a:solidFill>
                        </a:rPr>
                        <a:t>Aft</a:t>
                      </a:r>
                      <a:endParaRPr lang="es-MX" sz="1100" dirty="0" smtClean="0">
                        <a:solidFill>
                          <a:srgbClr val="000090"/>
                        </a:solidFill>
                      </a:endParaRPr>
                    </a:p>
                  </a:txBody>
                  <a:tcPr marL="89999" marR="89999" marT="18000" marB="18000" anchor="ctr"/>
                </a:tc>
                <a:tc>
                  <a:txBody>
                    <a:bodyPr/>
                    <a:lstStyle/>
                    <a:p>
                      <a:pPr algn="ctr"/>
                      <a:r>
                        <a:rPr lang="es-MX" sz="1100" dirty="0" smtClean="0">
                          <a:solidFill>
                            <a:srgbClr val="000090"/>
                          </a:solidFill>
                        </a:rPr>
                        <a:t>(65.4)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(81)</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(81)</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(81)</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(81)</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(49)</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(49)</a:t>
                      </a:r>
                      <a:endParaRPr lang="es-MX" sz="1100" dirty="0">
                        <a:solidFill>
                          <a:srgbClr val="000090"/>
                        </a:solidFill>
                      </a:endParaRPr>
                    </a:p>
                  </a:txBody>
                  <a:tcPr marL="89999" marR="89999" marT="18000" marB="18000" anchor="ctr"/>
                </a:tc>
              </a:tr>
              <a:tr h="203640">
                <a:tc>
                  <a:txBody>
                    <a:bodyPr/>
                    <a:lstStyle/>
                    <a:p>
                      <a:pPr marL="180000" algn="l"/>
                      <a:r>
                        <a:rPr lang="es-MX" sz="1100" dirty="0" smtClean="0">
                          <a:solidFill>
                            <a:srgbClr val="000090"/>
                          </a:solidFill>
                        </a:rPr>
                        <a:t>Forward</a:t>
                      </a:r>
                      <a:endParaRPr lang="es-MX" sz="1100" dirty="0">
                        <a:solidFill>
                          <a:srgbClr val="000090"/>
                        </a:solidFill>
                      </a:endParaRP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(188)</a:t>
                      </a:r>
                    </a:p>
                  </a:txBody>
                  <a:tcPr marL="89999" marR="89999" marT="18000" marB="18000" anchor="ctr"/>
                </a:tc>
                <a:tc>
                  <a:txBody>
                    <a:bodyPr/>
                    <a:lstStyle/>
                    <a:p>
                      <a:pPr algn="ctr"/>
                      <a:r>
                        <a:rPr lang="es-MX" sz="1100" dirty="0" smtClean="0">
                          <a:solidFill>
                            <a:srgbClr val="000090"/>
                          </a:solidFill>
                        </a:rPr>
                        <a:t>(270)</a:t>
                      </a:r>
                      <a:endParaRPr lang="es-MX" sz="1100" dirty="0">
                        <a:solidFill>
                          <a:srgbClr val="000090"/>
                        </a:solidFill>
                      </a:endParaRP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(280)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(270)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(280)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(280)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(280)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(245)</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(245)</a:t>
                      </a:r>
                    </a:p>
                  </a:txBody>
                  <a:tcPr marL="89999" marR="89999" marT="18000" marB="18000" anchor="ctr"/>
                </a:tc>
              </a:tr>
              <a:tr h="203640">
                <a:tc>
                  <a:txBody>
                    <a:bodyPr/>
                    <a:lstStyle/>
                    <a:p>
                      <a:pPr marL="0" algn="l"/>
                      <a:r>
                        <a:rPr lang="es-MX" sz="1100" dirty="0" smtClean="0">
                          <a:solidFill>
                            <a:srgbClr val="000090"/>
                          </a:solidFill>
                        </a:rPr>
                        <a:t>North TWT </a:t>
                      </a:r>
                      <a:r>
                        <a:rPr lang="es-MX" sz="1100" dirty="0" err="1" smtClean="0">
                          <a:solidFill>
                            <a:srgbClr val="000090"/>
                          </a:solidFill>
                        </a:rPr>
                        <a:t>zone</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404.3</a:t>
                      </a:r>
                      <a:endParaRPr lang="es-MX" sz="1100" dirty="0">
                        <a:solidFill>
                          <a:srgbClr val="000090"/>
                        </a:solidFill>
                      </a:endParaRP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404.3</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404.3</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404.3</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404.3</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404.3</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404.3</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382.4</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382.4</a:t>
                      </a:r>
                    </a:p>
                  </a:txBody>
                  <a:tcPr marL="89999" marR="89999" marT="18000" marB="18000" anchor="ctr"/>
                </a:tc>
              </a:tr>
              <a:tr h="203640">
                <a:tc>
                  <a:txBody>
                    <a:bodyPr/>
                    <a:lstStyle/>
                    <a:p>
                      <a:pPr marL="0" algn="l"/>
                      <a:r>
                        <a:rPr lang="es-MX" sz="1100" dirty="0" smtClean="0">
                          <a:solidFill>
                            <a:srgbClr val="000090"/>
                          </a:solidFill>
                        </a:rPr>
                        <a:t>North EPC </a:t>
                      </a:r>
                      <a:r>
                        <a:rPr lang="es-MX" sz="1100" dirty="0" err="1" smtClean="0">
                          <a:solidFill>
                            <a:srgbClr val="000090"/>
                          </a:solidFill>
                        </a:rPr>
                        <a:t>zone</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80.2</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80.2</a:t>
                      </a:r>
                      <a:endParaRPr lang="es-MX" sz="1100" dirty="0">
                        <a:solidFill>
                          <a:srgbClr val="000090"/>
                        </a:solidFill>
                      </a:endParaRP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80.2</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80.2</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80.2</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80.2</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80.2</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56</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56</a:t>
                      </a:r>
                    </a:p>
                  </a:txBody>
                  <a:tcPr marL="89999" marR="89999" marT="18000" marB="18000" anchor="ctr"/>
                </a:tc>
              </a:tr>
              <a:tr h="203640">
                <a:tc>
                  <a:txBody>
                    <a:bodyPr/>
                    <a:lstStyle/>
                    <a:p>
                      <a:pPr marL="0" algn="l">
                        <a:buFontTx/>
                        <a:buNone/>
                      </a:pPr>
                      <a:r>
                        <a:rPr lang="es-MX" sz="1100" dirty="0" smtClean="0">
                          <a:solidFill>
                            <a:srgbClr val="000090"/>
                          </a:solidFill>
                        </a:rPr>
                        <a:t>Total </a:t>
                      </a:r>
                      <a:r>
                        <a:rPr lang="es-MX" sz="1100" dirty="0" err="1" smtClean="0">
                          <a:solidFill>
                            <a:srgbClr val="000090"/>
                          </a:solidFill>
                        </a:rPr>
                        <a:t>north</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(738)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(834)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(845)</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(834)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(845)</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(845)</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(845)</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(732)</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(732)</a:t>
                      </a:r>
                      <a:endParaRPr lang="es-MX" sz="1100" dirty="0">
                        <a:solidFill>
                          <a:srgbClr val="000090"/>
                        </a:solidFill>
                      </a:endParaRPr>
                    </a:p>
                  </a:txBody>
                  <a:tcPr marL="89999" marR="89999" marT="18000" marB="18000" anchor="ctr"/>
                </a:tc>
              </a:tr>
              <a:tr h="203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South C-band </a:t>
                      </a:r>
                      <a:r>
                        <a:rPr lang="es-MX" sz="1100" dirty="0" err="1" smtClean="0">
                          <a:solidFill>
                            <a:srgbClr val="000090"/>
                          </a:solidFill>
                        </a:rPr>
                        <a:t>zone</a:t>
                      </a:r>
                      <a:endParaRPr lang="es-MX" sz="1100" dirty="0">
                        <a:solidFill>
                          <a:srgbClr val="000090"/>
                        </a:solidFill>
                      </a:endParaRP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dirty="0" smtClean="0">
                          <a:solidFill>
                            <a:srgbClr val="000090"/>
                          </a:solidFill>
                        </a:rPr>
                        <a:t>240</a:t>
                      </a:r>
                    </a:p>
                  </a:txBody>
                  <a:tcPr marL="89999" marR="89999" marT="18000" marB="18000" anchor="ctr"/>
                </a:tc>
                <a:tc>
                  <a:txBody>
                    <a:bodyPr/>
                    <a:lstStyle/>
                    <a:p>
                      <a:pPr algn="ctr"/>
                      <a:r>
                        <a:rPr lang="es-MX" sz="1100" dirty="0" smtClean="0">
                          <a:solidFill>
                            <a:srgbClr val="000090"/>
                          </a:solidFill>
                        </a:rPr>
                        <a:t>265</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299.3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200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299</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234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210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127.3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194.8</a:t>
                      </a:r>
                      <a:endParaRPr lang="es-MX" sz="1100" dirty="0">
                        <a:solidFill>
                          <a:srgbClr val="000090"/>
                        </a:solidFill>
                      </a:endParaRPr>
                    </a:p>
                  </a:txBody>
                  <a:tcPr marL="89999" marR="89999" marT="18000" marB="18000" anchor="ctr"/>
                </a:tc>
              </a:tr>
              <a:tr h="203640">
                <a:tc>
                  <a:txBody>
                    <a:bodyPr/>
                    <a:lstStyle/>
                    <a:p>
                      <a:pPr marL="180000" algn="l">
                        <a:buFontTx/>
                        <a:buNone/>
                      </a:pPr>
                      <a:r>
                        <a:rPr lang="es-MX" sz="1100" dirty="0" err="1" smtClean="0">
                          <a:solidFill>
                            <a:srgbClr val="000090"/>
                          </a:solidFill>
                        </a:rPr>
                        <a:t>Aft</a:t>
                      </a:r>
                      <a:endParaRPr lang="es-MX" sz="1100" dirty="0" smtClean="0">
                        <a:solidFill>
                          <a:srgbClr val="000090"/>
                        </a:solidFill>
                      </a:endParaRPr>
                    </a:p>
                  </a:txBody>
                  <a:tcPr marL="89999" marR="89999" marT="18000" marB="18000" anchor="ctr"/>
                </a:tc>
                <a:tc>
                  <a:txBody>
                    <a:bodyPr/>
                    <a:lstStyle/>
                    <a:p>
                      <a:pPr algn="ctr"/>
                      <a:r>
                        <a:rPr lang="es-MX" sz="1100" dirty="0" smtClean="0">
                          <a:solidFill>
                            <a:srgbClr val="000090"/>
                          </a:solidFill>
                        </a:rPr>
                        <a:t>(51)</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(57)</a:t>
                      </a:r>
                      <a:endParaRPr lang="es-MX" sz="1100" dirty="0">
                        <a:solidFill>
                          <a:srgbClr val="000090"/>
                        </a:solidFill>
                      </a:endParaRPr>
                    </a:p>
                  </a:txBody>
                  <a:tcPr marL="89999" marR="89999" marT="18000" marB="18000" anchor="ctr"/>
                </a:tc>
                <a:tc>
                  <a:txBody>
                    <a:bodyPr/>
                    <a:lstStyle/>
                    <a:p>
                      <a:pPr algn="ctr"/>
                      <a:r>
                        <a:rPr lang="es-MX" sz="1100" baseline="0" dirty="0" smtClean="0">
                          <a:solidFill>
                            <a:srgbClr val="000090"/>
                          </a:solidFill>
                        </a:rPr>
                        <a:t>(52)</a:t>
                      </a:r>
                    </a:p>
                  </a:txBody>
                  <a:tcPr marL="89999" marR="89999" marT="18000" marB="18000" anchor="ctr"/>
                </a:tc>
                <a:tc>
                  <a:txBody>
                    <a:bodyPr/>
                    <a:lstStyle/>
                    <a:p>
                      <a:pPr algn="ctr"/>
                      <a:r>
                        <a:rPr lang="es-MX" sz="1100" baseline="0" dirty="0" smtClean="0">
                          <a:solidFill>
                            <a:srgbClr val="000090"/>
                          </a:solidFill>
                        </a:rPr>
                        <a:t>(51)</a:t>
                      </a:r>
                    </a:p>
                  </a:txBody>
                  <a:tcPr marL="89999" marR="89999" marT="18000" marB="18000" anchor="ctr"/>
                </a:tc>
                <a:tc>
                  <a:txBody>
                    <a:bodyPr/>
                    <a:lstStyle/>
                    <a:p>
                      <a:pPr algn="ctr"/>
                      <a:r>
                        <a:rPr lang="es-MX" sz="1100" baseline="0" dirty="0" smtClean="0">
                          <a:solidFill>
                            <a:srgbClr val="000090"/>
                          </a:solidFill>
                        </a:rPr>
                        <a:t>(52)</a:t>
                      </a:r>
                    </a:p>
                  </a:txBody>
                  <a:tcPr marL="89999" marR="89999" marT="18000" marB="18000" anchor="ctr"/>
                </a:tc>
                <a:tc>
                  <a:txBody>
                    <a:bodyPr/>
                    <a:lstStyle/>
                    <a:p>
                      <a:pPr algn="ctr"/>
                      <a:r>
                        <a:rPr lang="es-MX" sz="1100" baseline="0" dirty="0" smtClean="0">
                          <a:solidFill>
                            <a:srgbClr val="000090"/>
                          </a:solidFill>
                        </a:rPr>
                        <a:t>(51)</a:t>
                      </a:r>
                    </a:p>
                  </a:txBody>
                  <a:tcPr marL="89999" marR="89999" marT="18000" marB="18000" anchor="ctr"/>
                </a:tc>
                <a:tc>
                  <a:txBody>
                    <a:bodyPr/>
                    <a:lstStyle/>
                    <a:p>
                      <a:pPr algn="ctr"/>
                      <a:r>
                        <a:rPr lang="es-MX" sz="1100" baseline="0" dirty="0" smtClean="0">
                          <a:solidFill>
                            <a:srgbClr val="000090"/>
                          </a:solidFill>
                        </a:rPr>
                        <a:t>(52)</a:t>
                      </a:r>
                    </a:p>
                  </a:txBody>
                  <a:tcPr marL="89999" marR="89999" marT="18000" marB="18000" anchor="ctr"/>
                </a:tc>
                <a:tc>
                  <a:txBody>
                    <a:bodyPr/>
                    <a:lstStyle/>
                    <a:p>
                      <a:pPr algn="ctr"/>
                      <a:r>
                        <a:rPr lang="es-MX" sz="1100" baseline="0" dirty="0" smtClean="0">
                          <a:solidFill>
                            <a:srgbClr val="000090"/>
                          </a:solidFill>
                        </a:rPr>
                        <a:t>(32)</a:t>
                      </a:r>
                    </a:p>
                  </a:txBody>
                  <a:tcPr marL="89999" marR="89999" marT="18000" marB="18000" anchor="ctr"/>
                </a:tc>
                <a:tc>
                  <a:txBody>
                    <a:bodyPr/>
                    <a:lstStyle/>
                    <a:p>
                      <a:pPr algn="ctr"/>
                      <a:r>
                        <a:rPr lang="es-MX" sz="1100" baseline="0" dirty="0" smtClean="0">
                          <a:solidFill>
                            <a:srgbClr val="000090"/>
                          </a:solidFill>
                        </a:rPr>
                        <a:t>(32)</a:t>
                      </a:r>
                    </a:p>
                  </a:txBody>
                  <a:tcPr marL="89999" marR="89999" marT="18000" marB="18000" anchor="ctr"/>
                </a:tc>
              </a:tr>
              <a:tr h="203640">
                <a:tc>
                  <a:txBody>
                    <a:bodyPr/>
                    <a:lstStyle/>
                    <a:p>
                      <a:pPr marL="180000" algn="l"/>
                      <a:r>
                        <a:rPr lang="es-MX" sz="1100" dirty="0" smtClean="0">
                          <a:solidFill>
                            <a:srgbClr val="000090"/>
                          </a:solidFill>
                        </a:rPr>
                        <a:t>Forward</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(188)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(208)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(247)</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(149)</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(147)</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(183)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(158)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(95)</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(163)</a:t>
                      </a:r>
                      <a:endParaRPr lang="es-MX" sz="1100" dirty="0">
                        <a:solidFill>
                          <a:srgbClr val="000090"/>
                        </a:solidFill>
                      </a:endParaRPr>
                    </a:p>
                  </a:txBody>
                  <a:tcPr marL="89999" marR="89999" marT="18000" marB="18000" anchor="ctr"/>
                </a:tc>
              </a:tr>
              <a:tr h="203640">
                <a:tc>
                  <a:txBody>
                    <a:bodyPr/>
                    <a:lstStyle/>
                    <a:p>
                      <a:pPr marL="0" algn="l"/>
                      <a:r>
                        <a:rPr lang="es-MX" sz="1100" dirty="0" smtClean="0">
                          <a:solidFill>
                            <a:srgbClr val="000090"/>
                          </a:solidFill>
                        </a:rPr>
                        <a:t>South</a:t>
                      </a:r>
                      <a:r>
                        <a:rPr lang="es-MX" sz="1100" baseline="0" dirty="0" smtClean="0">
                          <a:solidFill>
                            <a:srgbClr val="000090"/>
                          </a:solidFill>
                        </a:rPr>
                        <a:t> L-band </a:t>
                      </a:r>
                      <a:r>
                        <a:rPr lang="es-MX" sz="1100" baseline="0" dirty="0" err="1" smtClean="0">
                          <a:solidFill>
                            <a:srgbClr val="000090"/>
                          </a:solidFill>
                        </a:rPr>
                        <a:t>zone</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304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304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304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370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239</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304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393.4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288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220.5</a:t>
                      </a:r>
                      <a:endParaRPr lang="es-MX" sz="1100" dirty="0">
                        <a:solidFill>
                          <a:srgbClr val="000090"/>
                        </a:solidFill>
                      </a:endParaRPr>
                    </a:p>
                  </a:txBody>
                  <a:tcPr marL="89999" marR="89999" marT="18000" marB="18000" anchor="ctr"/>
                </a:tc>
              </a:tr>
              <a:tr h="203640">
                <a:tc>
                  <a:txBody>
                    <a:bodyPr/>
                    <a:lstStyle/>
                    <a:p>
                      <a:pPr marL="0" algn="l"/>
                      <a:r>
                        <a:rPr lang="es-MX" sz="1100" dirty="0" smtClean="0">
                          <a:solidFill>
                            <a:srgbClr val="000090"/>
                          </a:solidFill>
                        </a:rPr>
                        <a:t>South TWT </a:t>
                      </a:r>
                      <a:r>
                        <a:rPr lang="es-MX" sz="1100" dirty="0" err="1" smtClean="0">
                          <a:solidFill>
                            <a:srgbClr val="000090"/>
                          </a:solidFill>
                        </a:rPr>
                        <a:t>zone</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350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350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350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350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350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350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350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322.4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322.4</a:t>
                      </a:r>
                      <a:endParaRPr lang="es-MX" sz="1100" dirty="0">
                        <a:solidFill>
                          <a:srgbClr val="000090"/>
                        </a:solidFill>
                      </a:endParaRPr>
                    </a:p>
                  </a:txBody>
                  <a:tcPr marL="89999" marR="89999" marT="18000" marB="18000" anchor="ctr"/>
                </a:tc>
              </a:tr>
              <a:tr h="203640">
                <a:tc>
                  <a:txBody>
                    <a:bodyPr/>
                    <a:lstStyle/>
                    <a:p>
                      <a:pPr marL="0" algn="l"/>
                      <a:r>
                        <a:rPr lang="es-MX" sz="1100" dirty="0" smtClean="0">
                          <a:solidFill>
                            <a:srgbClr val="000090"/>
                          </a:solidFill>
                        </a:rPr>
                        <a:t>South EPC </a:t>
                      </a:r>
                      <a:r>
                        <a:rPr lang="es-MX" sz="1100" dirty="0" err="1" smtClean="0">
                          <a:solidFill>
                            <a:srgbClr val="000090"/>
                          </a:solidFill>
                        </a:rPr>
                        <a:t>zone</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74.4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74.4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74.4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74.4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74.4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74.4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74.4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51</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51</a:t>
                      </a:r>
                      <a:endParaRPr lang="es-MX" sz="1100" dirty="0">
                        <a:solidFill>
                          <a:srgbClr val="000090"/>
                        </a:solidFill>
                      </a:endParaRPr>
                    </a:p>
                  </a:txBody>
                  <a:tcPr marL="89999" marR="89999" marT="18000" marB="18000" anchor="ctr"/>
                </a:tc>
              </a:tr>
              <a:tr h="203640">
                <a:tc>
                  <a:txBody>
                    <a:bodyPr/>
                    <a:lstStyle/>
                    <a:p>
                      <a:pPr marL="0" algn="l"/>
                      <a:r>
                        <a:rPr lang="es-MX" sz="1100" dirty="0" smtClean="0">
                          <a:solidFill>
                            <a:srgbClr val="000090"/>
                          </a:solidFill>
                        </a:rPr>
                        <a:t>Total </a:t>
                      </a:r>
                      <a:r>
                        <a:rPr lang="es-MX" sz="1100" dirty="0" err="1" smtClean="0">
                          <a:solidFill>
                            <a:srgbClr val="000090"/>
                          </a:solidFill>
                        </a:rPr>
                        <a:t>south</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(968)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(994)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(1028)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(994)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(963)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(963)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(1028)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(788.7)</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(788.7)</a:t>
                      </a:r>
                      <a:endParaRPr lang="es-MX" sz="1100" dirty="0">
                        <a:solidFill>
                          <a:srgbClr val="000090"/>
                        </a:solidFill>
                      </a:endParaRPr>
                    </a:p>
                  </a:txBody>
                  <a:tcPr marL="89999" marR="89999" marT="18000" marB="18000" anchor="ctr"/>
                </a:tc>
              </a:tr>
              <a:tr h="203640">
                <a:tc>
                  <a:txBody>
                    <a:bodyPr/>
                    <a:lstStyle/>
                    <a:p>
                      <a:pPr marL="0" algn="l"/>
                      <a:r>
                        <a:rPr lang="es-MX" sz="1100" dirty="0" smtClean="0">
                          <a:solidFill>
                            <a:srgbClr val="000090"/>
                          </a:solidFill>
                        </a:rPr>
                        <a:t>Total </a:t>
                      </a:r>
                      <a:r>
                        <a:rPr lang="es-MX" sz="1100" dirty="0" err="1" smtClean="0">
                          <a:solidFill>
                            <a:srgbClr val="000090"/>
                          </a:solidFill>
                        </a:rPr>
                        <a:t>radiator</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(1704)</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(1828)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(1873)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(1828)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(1808)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(1808)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(1873)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(1521)</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(1521)</a:t>
                      </a:r>
                      <a:endParaRPr lang="es-MX" sz="1100" dirty="0">
                        <a:solidFill>
                          <a:srgbClr val="000090"/>
                        </a:solidFill>
                      </a:endParaRPr>
                    </a:p>
                  </a:txBody>
                  <a:tcPr marL="89999" marR="89999" marT="18000" marB="18000" anchor="ctr"/>
                </a:tc>
              </a:tr>
              <a:tr h="203640">
                <a:tc>
                  <a:txBody>
                    <a:bodyPr/>
                    <a:lstStyle/>
                    <a:p>
                      <a:pPr marL="0" algn="l"/>
                      <a:r>
                        <a:rPr lang="es-MX" sz="1100" dirty="0" smtClean="0">
                          <a:solidFill>
                            <a:srgbClr val="000090"/>
                          </a:solidFill>
                        </a:rPr>
                        <a:t>Total </a:t>
                      </a:r>
                      <a:r>
                        <a:rPr lang="es-MX" sz="1100" dirty="0" err="1" smtClean="0">
                          <a:solidFill>
                            <a:srgbClr val="000090"/>
                          </a:solidFill>
                        </a:rPr>
                        <a:t>subnadir</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154.3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124.1</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122.5</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124.1</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122.5</a:t>
                      </a:r>
                      <a:endParaRPr lang="es-MX" sz="1100" dirty="0">
                        <a:solidFill>
                          <a:srgbClr val="000090"/>
                        </a:solidFill>
                      </a:endParaRPr>
                    </a:p>
                  </a:txBody>
                  <a:tcPr marL="89999" marR="89999" marT="18000" marB="18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MX" sz="1100" b="0" i="0" u="none" strike="noStrike" kern="1200" cap="none" spc="0" normalizeH="0" baseline="0" noProof="0" dirty="0" smtClean="0">
                          <a:ln>
                            <a:noFill/>
                          </a:ln>
                          <a:solidFill>
                            <a:srgbClr val="000090"/>
                          </a:solidFill>
                          <a:effectLst/>
                          <a:uLnTx/>
                          <a:uFillTx/>
                          <a:latin typeface="+mn-lt"/>
                          <a:ea typeface="+mn-ea"/>
                          <a:cs typeface="+mn-cs"/>
                        </a:rPr>
                        <a:t>122.5</a:t>
                      </a:r>
                      <a:endParaRPr lang="es-MX" sz="1800" dirty="0"/>
                    </a:p>
                  </a:txBody>
                  <a:tcPr marL="89999" marR="89999" marT="18000" marB="18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MX" sz="1100" b="0" i="0" u="none" strike="noStrike" kern="1200" cap="none" spc="0" normalizeH="0" baseline="0" noProof="0" dirty="0" smtClean="0">
                          <a:ln>
                            <a:noFill/>
                          </a:ln>
                          <a:solidFill>
                            <a:srgbClr val="000090"/>
                          </a:solidFill>
                          <a:effectLst/>
                          <a:uLnTx/>
                          <a:uFillTx/>
                          <a:latin typeface="+mn-lt"/>
                          <a:ea typeface="+mn-ea"/>
                          <a:cs typeface="+mn-cs"/>
                        </a:rPr>
                        <a:t>122.5</a:t>
                      </a:r>
                      <a:endParaRPr lang="es-MX" sz="1800" dirty="0"/>
                    </a:p>
                  </a:txBody>
                  <a:tcPr marL="89999" marR="89999" marT="18000" marB="18000" anchor="ctr"/>
                </a:tc>
                <a:tc>
                  <a:txBody>
                    <a:bodyPr/>
                    <a:lstStyle/>
                    <a:p>
                      <a:pPr algn="ctr"/>
                      <a:r>
                        <a:rPr lang="es-MX" sz="1100" dirty="0" smtClean="0">
                          <a:solidFill>
                            <a:srgbClr val="000090"/>
                          </a:solidFill>
                        </a:rPr>
                        <a:t>135.2</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135.2</a:t>
                      </a:r>
                      <a:endParaRPr lang="es-MX" sz="1100" dirty="0">
                        <a:solidFill>
                          <a:srgbClr val="000090"/>
                        </a:solidFill>
                      </a:endParaRPr>
                    </a:p>
                  </a:txBody>
                  <a:tcPr marL="89999" marR="89999" marT="18000" marB="18000" anchor="ctr"/>
                </a:tc>
              </a:tr>
              <a:tr h="203640">
                <a:tc>
                  <a:txBody>
                    <a:bodyPr/>
                    <a:lstStyle/>
                    <a:p>
                      <a:pPr marL="0" algn="l"/>
                      <a:r>
                        <a:rPr lang="es-MX" sz="1100" dirty="0" err="1" smtClean="0">
                          <a:solidFill>
                            <a:srgbClr val="000090"/>
                          </a:solidFill>
                        </a:rPr>
                        <a:t>Feeds</a:t>
                      </a:r>
                      <a:endParaRPr lang="es-MX" sz="1100" dirty="0">
                        <a:solidFill>
                          <a:srgbClr val="000090"/>
                        </a:solidFill>
                      </a:endParaRPr>
                    </a:p>
                  </a:txBody>
                  <a:tcPr marL="89999" marR="89999" marT="18000" marB="18000" anchor="ctr"/>
                </a:tc>
                <a:tc>
                  <a:txBody>
                    <a:bodyPr/>
                    <a:lstStyle/>
                    <a:p>
                      <a:pPr algn="ctr"/>
                      <a:endParaRPr lang="es-MX" sz="1100" dirty="0">
                        <a:solidFill>
                          <a:srgbClr val="000090"/>
                        </a:solidFill>
                      </a:endParaRPr>
                    </a:p>
                  </a:txBody>
                  <a:tcPr marL="89999" marR="89999" marT="18000" marB="18000" anchor="ctr"/>
                </a:tc>
                <a:tc>
                  <a:txBody>
                    <a:bodyPr/>
                    <a:lstStyle/>
                    <a:p>
                      <a:pPr algn="ctr"/>
                      <a:endParaRPr lang="es-MX" sz="1100" dirty="0">
                        <a:solidFill>
                          <a:srgbClr val="000090"/>
                        </a:solidFill>
                      </a:endParaRPr>
                    </a:p>
                  </a:txBody>
                  <a:tcPr marL="89999" marR="89999" marT="18000" marB="18000" anchor="ctr"/>
                </a:tc>
                <a:tc>
                  <a:txBody>
                    <a:bodyPr/>
                    <a:lstStyle/>
                    <a:p>
                      <a:pPr algn="ctr"/>
                      <a:endParaRPr lang="es-MX" sz="1100" dirty="0">
                        <a:solidFill>
                          <a:srgbClr val="000090"/>
                        </a:solidFill>
                      </a:endParaRPr>
                    </a:p>
                  </a:txBody>
                  <a:tcPr marL="89999" marR="89999" marT="18000" marB="18000" anchor="ctr"/>
                </a:tc>
                <a:tc>
                  <a:txBody>
                    <a:bodyPr/>
                    <a:lstStyle/>
                    <a:p>
                      <a:pPr algn="ctr"/>
                      <a:endParaRPr lang="es-MX" sz="1100" dirty="0">
                        <a:solidFill>
                          <a:srgbClr val="000090"/>
                        </a:solidFill>
                      </a:endParaRPr>
                    </a:p>
                  </a:txBody>
                  <a:tcPr marL="89999" marR="89999" marT="18000" marB="18000" anchor="ctr"/>
                </a:tc>
                <a:tc>
                  <a:txBody>
                    <a:bodyPr/>
                    <a:lstStyle/>
                    <a:p>
                      <a:pPr algn="ctr"/>
                      <a:endParaRPr lang="es-MX" sz="1100" dirty="0">
                        <a:solidFill>
                          <a:srgbClr val="000090"/>
                        </a:solidFill>
                      </a:endParaRPr>
                    </a:p>
                  </a:txBody>
                  <a:tcPr marL="89999" marR="89999" marT="18000" marB="18000" anchor="ctr"/>
                </a:tc>
                <a:tc>
                  <a:txBody>
                    <a:bodyPr/>
                    <a:lstStyle/>
                    <a:p>
                      <a:pPr algn="ctr"/>
                      <a:endParaRPr lang="es-MX" sz="1100" dirty="0">
                        <a:solidFill>
                          <a:srgbClr val="000090"/>
                        </a:solidFill>
                      </a:endParaRPr>
                    </a:p>
                  </a:txBody>
                  <a:tcPr marL="89999" marR="89999" marT="18000" marB="18000" anchor="ctr"/>
                </a:tc>
                <a:tc>
                  <a:txBody>
                    <a:bodyPr/>
                    <a:lstStyle/>
                    <a:p>
                      <a:pPr algn="ctr"/>
                      <a:endParaRPr lang="es-MX" sz="1100" dirty="0">
                        <a:solidFill>
                          <a:srgbClr val="000090"/>
                        </a:solidFill>
                      </a:endParaRPr>
                    </a:p>
                  </a:txBody>
                  <a:tcPr marL="89999" marR="89999" marT="18000" marB="18000" anchor="ctr"/>
                </a:tc>
                <a:tc>
                  <a:txBody>
                    <a:bodyPr/>
                    <a:lstStyle/>
                    <a:p>
                      <a:pPr algn="ctr"/>
                      <a:endParaRPr lang="es-MX" sz="1100" dirty="0">
                        <a:solidFill>
                          <a:srgbClr val="000090"/>
                        </a:solidFill>
                      </a:endParaRPr>
                    </a:p>
                  </a:txBody>
                  <a:tcPr marL="89999" marR="89999" marT="18000" marB="18000" anchor="ctr"/>
                </a:tc>
                <a:tc>
                  <a:txBody>
                    <a:bodyPr/>
                    <a:lstStyle/>
                    <a:p>
                      <a:pPr algn="ctr"/>
                      <a:endParaRPr lang="es-MX" sz="1100" dirty="0">
                        <a:solidFill>
                          <a:srgbClr val="000090"/>
                        </a:solidFill>
                      </a:endParaRPr>
                    </a:p>
                  </a:txBody>
                  <a:tcPr marL="89999" marR="89999" marT="18000" marB="18000" anchor="ctr"/>
                </a:tc>
              </a:tr>
              <a:tr h="203640">
                <a:tc>
                  <a:txBody>
                    <a:bodyPr/>
                    <a:lstStyle/>
                    <a:p>
                      <a:pPr marL="180000" algn="l"/>
                      <a:r>
                        <a:rPr lang="es-MX" sz="1100" dirty="0" smtClean="0">
                          <a:solidFill>
                            <a:srgbClr val="000090"/>
                          </a:solidFill>
                        </a:rPr>
                        <a:t>C-band</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27.7</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27.7</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27.7</a:t>
                      </a:r>
                      <a:endParaRPr lang="es-MX" sz="1100" dirty="0">
                        <a:solidFill>
                          <a:srgbClr val="000090"/>
                        </a:solidFill>
                      </a:endParaRPr>
                    </a:p>
                  </a:txBody>
                  <a:tcPr marL="89999" marR="89999" marT="18000" marB="18000" anchor="ctr"/>
                </a:tc>
              </a:tr>
              <a:tr h="203640">
                <a:tc>
                  <a:txBody>
                    <a:bodyPr/>
                    <a:lstStyle/>
                    <a:p>
                      <a:pPr marL="180000" algn="l"/>
                      <a:r>
                        <a:rPr lang="es-MX" sz="1100" dirty="0" err="1" smtClean="0">
                          <a:solidFill>
                            <a:srgbClr val="000090"/>
                          </a:solidFill>
                        </a:rPr>
                        <a:t>Ku</a:t>
                      </a:r>
                      <a:r>
                        <a:rPr lang="es-MX" sz="1100" dirty="0" smtClean="0">
                          <a:solidFill>
                            <a:srgbClr val="000090"/>
                          </a:solidFill>
                        </a:rPr>
                        <a:t>-band</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63.8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63.8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63.8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63.8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63.8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63.8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63.8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0</a:t>
                      </a:r>
                      <a:endParaRPr lang="es-MX" sz="1100" dirty="0">
                        <a:solidFill>
                          <a:srgbClr val="000090"/>
                        </a:solidFill>
                      </a:endParaRPr>
                    </a:p>
                  </a:txBody>
                  <a:tcPr marL="89999" marR="89999" marT="18000" marB="18000" anchor="ctr"/>
                </a:tc>
              </a:tr>
              <a:tr h="203640">
                <a:tc>
                  <a:txBody>
                    <a:bodyPr/>
                    <a:lstStyle/>
                    <a:p>
                      <a:pPr marL="180000" algn="l"/>
                      <a:r>
                        <a:rPr lang="es-MX" sz="1100" dirty="0" smtClean="0">
                          <a:solidFill>
                            <a:srgbClr val="000090"/>
                          </a:solidFill>
                        </a:rPr>
                        <a:t>L-band</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3</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13.6</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13.6</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0</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13.6</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13.6</a:t>
                      </a:r>
                      <a:endParaRPr lang="es-MX" sz="1100" dirty="0">
                        <a:solidFill>
                          <a:srgbClr val="000090"/>
                        </a:solidFill>
                      </a:endParaRPr>
                    </a:p>
                  </a:txBody>
                  <a:tcPr marL="89999" marR="89999" marT="18000" marB="18000" anchor="ctr"/>
                </a:tc>
              </a:tr>
              <a:tr h="203640">
                <a:tc>
                  <a:txBody>
                    <a:bodyPr/>
                    <a:lstStyle/>
                    <a:p>
                      <a:pPr marL="0" algn="l"/>
                      <a:r>
                        <a:rPr lang="es-MX" sz="1100" dirty="0" smtClean="0">
                          <a:solidFill>
                            <a:srgbClr val="000090"/>
                          </a:solidFill>
                        </a:rPr>
                        <a:t>Bus </a:t>
                      </a:r>
                      <a:r>
                        <a:rPr lang="es-MX" sz="1100" dirty="0" err="1" smtClean="0">
                          <a:solidFill>
                            <a:srgbClr val="000090"/>
                          </a:solidFill>
                        </a:rPr>
                        <a:t>shelf</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48</a:t>
                      </a:r>
                      <a:endParaRPr lang="es-MX" sz="1100" dirty="0">
                        <a:solidFill>
                          <a:srgbClr val="000090"/>
                        </a:solidFill>
                      </a:endParaRPr>
                    </a:p>
                  </a:txBody>
                  <a:tcPr marL="89999" marR="89999" marT="18000" marB="18000" anchor="ctr"/>
                </a:tc>
                <a:tc>
                  <a:txBody>
                    <a:bodyPr/>
                    <a:lstStyle/>
                    <a:p>
                      <a:pPr algn="ctr"/>
                      <a:r>
                        <a:rPr lang="es-MX" sz="1100" dirty="0" smtClean="0">
                          <a:solidFill>
                            <a:srgbClr val="000090"/>
                          </a:solidFill>
                        </a:rPr>
                        <a:t>48</a:t>
                      </a:r>
                      <a:endParaRPr lang="es-MX" sz="1100" dirty="0">
                        <a:solidFill>
                          <a:srgbClr val="000090"/>
                        </a:solidFill>
                      </a:endParaRPr>
                    </a:p>
                  </a:txBody>
                  <a:tcPr marL="89999" marR="89999" marT="18000" marB="18000" anchor="ctr"/>
                </a:tc>
              </a:tr>
              <a:tr h="203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100" kern="1200" dirty="0" err="1" smtClean="0">
                          <a:solidFill>
                            <a:srgbClr val="000090"/>
                          </a:solidFill>
                          <a:latin typeface="+mn-lt"/>
                          <a:ea typeface="+mn-ea"/>
                          <a:cs typeface="+mn-cs"/>
                        </a:rPr>
                        <a:t>Cruciform</a:t>
                      </a:r>
                      <a:r>
                        <a:rPr lang="es-MX" sz="1100" kern="1200" dirty="0" smtClean="0">
                          <a:solidFill>
                            <a:srgbClr val="000090"/>
                          </a:solidFill>
                          <a:latin typeface="+mn-lt"/>
                          <a:ea typeface="+mn-ea"/>
                          <a:cs typeface="+mn-cs"/>
                        </a:rPr>
                        <a:t> panel</a:t>
                      </a: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40</a:t>
                      </a:r>
                      <a:endParaRPr lang="es-MX" sz="1100" kern="1200" dirty="0">
                        <a:solidFill>
                          <a:srgbClr val="000090"/>
                        </a:solidFill>
                        <a:latin typeface="+mn-lt"/>
                        <a:ea typeface="+mn-ea"/>
                        <a:cs typeface="+mn-cs"/>
                      </a:endParaRP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kern="1200" dirty="0" smtClean="0">
                          <a:solidFill>
                            <a:srgbClr val="000090"/>
                          </a:solidFill>
                          <a:latin typeface="+mn-lt"/>
                          <a:ea typeface="+mn-ea"/>
                          <a:cs typeface="+mn-cs"/>
                        </a:rPr>
                        <a:t>40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kern="1200" dirty="0" smtClean="0">
                          <a:solidFill>
                            <a:srgbClr val="000090"/>
                          </a:solidFill>
                          <a:latin typeface="+mn-lt"/>
                          <a:ea typeface="+mn-ea"/>
                          <a:cs typeface="+mn-cs"/>
                        </a:rPr>
                        <a:t>40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kern="1200" dirty="0" smtClean="0">
                          <a:solidFill>
                            <a:srgbClr val="000090"/>
                          </a:solidFill>
                          <a:latin typeface="+mn-lt"/>
                          <a:ea typeface="+mn-ea"/>
                          <a:cs typeface="+mn-cs"/>
                        </a:rPr>
                        <a:t>40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kern="1200" dirty="0" smtClean="0">
                          <a:solidFill>
                            <a:srgbClr val="000090"/>
                          </a:solidFill>
                          <a:latin typeface="+mn-lt"/>
                          <a:ea typeface="+mn-ea"/>
                          <a:cs typeface="+mn-cs"/>
                        </a:rPr>
                        <a:t>40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kern="1200" dirty="0" smtClean="0">
                          <a:solidFill>
                            <a:srgbClr val="000090"/>
                          </a:solidFill>
                          <a:latin typeface="+mn-lt"/>
                          <a:ea typeface="+mn-ea"/>
                          <a:cs typeface="+mn-cs"/>
                        </a:rPr>
                        <a:t>40</a:t>
                      </a: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kern="1200" dirty="0" smtClean="0">
                          <a:solidFill>
                            <a:srgbClr val="000090"/>
                          </a:solidFill>
                          <a:latin typeface="+mn-lt"/>
                          <a:ea typeface="+mn-ea"/>
                          <a:cs typeface="+mn-cs"/>
                        </a:rPr>
                        <a:t>40</a:t>
                      </a:r>
                      <a:endParaRPr lang="es-MX" sz="1100" kern="1200" dirty="0">
                        <a:solidFill>
                          <a:srgbClr val="000090"/>
                        </a:solidFill>
                        <a:latin typeface="+mn-lt"/>
                        <a:ea typeface="+mn-ea"/>
                        <a:cs typeface="+mn-cs"/>
                      </a:endParaRP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kern="1200" dirty="0" smtClean="0">
                          <a:solidFill>
                            <a:srgbClr val="000090"/>
                          </a:solidFill>
                          <a:latin typeface="+mn-lt"/>
                          <a:ea typeface="+mn-ea"/>
                          <a:cs typeface="+mn-cs"/>
                        </a:rPr>
                        <a:t>40</a:t>
                      </a:r>
                      <a:endParaRPr lang="es-MX" sz="1100" kern="1200" dirty="0">
                        <a:solidFill>
                          <a:srgbClr val="000090"/>
                        </a:solidFill>
                        <a:latin typeface="+mn-lt"/>
                        <a:ea typeface="+mn-ea"/>
                        <a:cs typeface="+mn-cs"/>
                      </a:endParaRPr>
                    </a:p>
                  </a:txBody>
                  <a:tcPr marL="89999" marR="89999"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100" kern="1200" dirty="0" smtClean="0">
                          <a:solidFill>
                            <a:srgbClr val="000090"/>
                          </a:solidFill>
                          <a:latin typeface="+mn-lt"/>
                          <a:ea typeface="+mn-ea"/>
                          <a:cs typeface="+mn-cs"/>
                        </a:rPr>
                        <a:t>40</a:t>
                      </a:r>
                    </a:p>
                  </a:txBody>
                  <a:tcPr marL="89999" marR="89999" marT="18000" marB="18000" anchor="ctr"/>
                </a:tc>
              </a:tr>
              <a:tr h="203640">
                <a:tc>
                  <a:txBody>
                    <a:bodyPr/>
                    <a:lstStyle/>
                    <a:p>
                      <a:pPr marL="0" algn="l" defTabSz="914400" rtl="0" eaLnBrk="1" latinLnBrk="0" hangingPunct="1">
                        <a:buFontTx/>
                        <a:buNone/>
                      </a:pPr>
                      <a:r>
                        <a:rPr lang="es-MX" sz="1100" kern="1200" dirty="0" smtClean="0">
                          <a:solidFill>
                            <a:srgbClr val="000090"/>
                          </a:solidFill>
                          <a:latin typeface="+mn-lt"/>
                          <a:ea typeface="+mn-ea"/>
                          <a:cs typeface="+mn-cs"/>
                        </a:rPr>
                        <a:t>Total </a:t>
                      </a:r>
                      <a:r>
                        <a:rPr lang="es-MX" sz="1100" kern="1200" dirty="0" err="1" smtClean="0">
                          <a:solidFill>
                            <a:srgbClr val="000090"/>
                          </a:solidFill>
                          <a:latin typeface="+mn-lt"/>
                          <a:ea typeface="+mn-ea"/>
                          <a:cs typeface="+mn-cs"/>
                        </a:rPr>
                        <a:t>internal</a:t>
                      </a:r>
                      <a:endParaRPr lang="es-MX" sz="1100" kern="1200" dirty="0" smtClean="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(334)</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(282)</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(275)</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(282)</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(288)</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(288)</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(275)</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(264)</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(264)</a:t>
                      </a:r>
                      <a:endParaRPr lang="es-MX" sz="1100" kern="1200" dirty="0">
                        <a:solidFill>
                          <a:srgbClr val="000090"/>
                        </a:solidFill>
                        <a:latin typeface="+mn-lt"/>
                        <a:ea typeface="+mn-ea"/>
                        <a:cs typeface="+mn-cs"/>
                      </a:endParaRPr>
                    </a:p>
                  </a:txBody>
                  <a:tcPr marL="89999" marR="89999" marT="18000" marB="18000" anchor="ctr"/>
                </a:tc>
              </a:tr>
              <a:tr h="203640">
                <a:tc>
                  <a:txBody>
                    <a:bodyPr/>
                    <a:lstStyle/>
                    <a:p>
                      <a:pPr marL="0" algn="l" defTabSz="914400" rtl="0" eaLnBrk="1" latinLnBrk="0" hangingPunct="1"/>
                      <a:r>
                        <a:rPr lang="es-MX" sz="1100" kern="1200" dirty="0" err="1" smtClean="0">
                          <a:solidFill>
                            <a:srgbClr val="000090"/>
                          </a:solidFill>
                          <a:latin typeface="+mn-lt"/>
                          <a:ea typeface="+mn-ea"/>
                          <a:cs typeface="+mn-cs"/>
                        </a:rPr>
                        <a:t>Harness</a:t>
                      </a:r>
                      <a:r>
                        <a:rPr lang="es-MX" sz="1100" kern="1200" dirty="0" smtClean="0">
                          <a:solidFill>
                            <a:srgbClr val="000090"/>
                          </a:solidFill>
                          <a:latin typeface="+mn-lt"/>
                          <a:ea typeface="+mn-ea"/>
                          <a:cs typeface="+mn-cs"/>
                        </a:rPr>
                        <a:t> </a:t>
                      </a:r>
                      <a:r>
                        <a:rPr lang="es-MX" sz="1100" kern="1200" dirty="0" err="1" smtClean="0">
                          <a:solidFill>
                            <a:srgbClr val="000090"/>
                          </a:solidFill>
                          <a:latin typeface="+mn-lt"/>
                          <a:ea typeface="+mn-ea"/>
                          <a:cs typeface="+mn-cs"/>
                        </a:rPr>
                        <a:t>loss</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33</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33</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33</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33</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33</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33</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33</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30</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30</a:t>
                      </a:r>
                      <a:endParaRPr lang="es-MX" sz="1100" kern="1200" dirty="0">
                        <a:solidFill>
                          <a:srgbClr val="000090"/>
                        </a:solidFill>
                        <a:latin typeface="+mn-lt"/>
                        <a:ea typeface="+mn-ea"/>
                        <a:cs typeface="+mn-cs"/>
                      </a:endParaRPr>
                    </a:p>
                  </a:txBody>
                  <a:tcPr marL="89999" marR="89999" marT="18000" marB="18000" anchor="ctr"/>
                </a:tc>
              </a:tr>
              <a:tr h="371279">
                <a:tc>
                  <a:txBody>
                    <a:bodyPr/>
                    <a:lstStyle/>
                    <a:p>
                      <a:pPr marL="0" algn="l" defTabSz="914400" rtl="0" eaLnBrk="1" latinLnBrk="0" hangingPunct="1"/>
                      <a:r>
                        <a:rPr lang="es-MX" sz="1100" kern="1200" dirty="0" smtClean="0">
                          <a:solidFill>
                            <a:srgbClr val="000090"/>
                          </a:solidFill>
                          <a:latin typeface="+mn-lt"/>
                          <a:ea typeface="+mn-ea"/>
                          <a:cs typeface="+mn-cs"/>
                        </a:rPr>
                        <a:t>Total </a:t>
                      </a:r>
                      <a:r>
                        <a:rPr lang="es-MX" sz="1100" kern="1200" dirty="0" err="1" smtClean="0">
                          <a:solidFill>
                            <a:srgbClr val="000090"/>
                          </a:solidFill>
                          <a:latin typeface="+mn-lt"/>
                          <a:ea typeface="+mn-ea"/>
                          <a:cs typeface="+mn-cs"/>
                        </a:rPr>
                        <a:t>spacecraft</a:t>
                      </a:r>
                      <a:r>
                        <a:rPr lang="es-MX" sz="1100" kern="1200" baseline="0" dirty="0" smtClean="0">
                          <a:solidFill>
                            <a:srgbClr val="000090"/>
                          </a:solidFill>
                          <a:latin typeface="+mn-lt"/>
                          <a:ea typeface="+mn-ea"/>
                          <a:cs typeface="+mn-cs"/>
                        </a:rPr>
                        <a:t> </a:t>
                      </a:r>
                      <a:r>
                        <a:rPr lang="es-MX" sz="1100" kern="1200" baseline="0" dirty="0" err="1" smtClean="0">
                          <a:solidFill>
                            <a:srgbClr val="000090"/>
                          </a:solidFill>
                          <a:latin typeface="+mn-lt"/>
                          <a:ea typeface="+mn-ea"/>
                          <a:cs typeface="+mn-cs"/>
                        </a:rPr>
                        <a:t>dissipation</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2071</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2143</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2181</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2143</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2129</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2129</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2181</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1815</a:t>
                      </a:r>
                      <a:endParaRPr lang="es-MX" sz="1100" kern="1200" dirty="0">
                        <a:solidFill>
                          <a:srgbClr val="000090"/>
                        </a:solidFill>
                        <a:latin typeface="+mn-lt"/>
                        <a:ea typeface="+mn-ea"/>
                        <a:cs typeface="+mn-cs"/>
                      </a:endParaRPr>
                    </a:p>
                  </a:txBody>
                  <a:tcPr marL="89999" marR="89999" marT="18000" marB="18000" anchor="ctr"/>
                </a:tc>
                <a:tc>
                  <a:txBody>
                    <a:bodyPr/>
                    <a:lstStyle/>
                    <a:p>
                      <a:pPr marL="0" algn="ctr" defTabSz="914400" rtl="0" eaLnBrk="1" latinLnBrk="0" hangingPunct="1"/>
                      <a:r>
                        <a:rPr lang="es-MX" sz="1100" kern="1200" dirty="0" smtClean="0">
                          <a:solidFill>
                            <a:srgbClr val="000090"/>
                          </a:solidFill>
                          <a:latin typeface="+mn-lt"/>
                          <a:ea typeface="+mn-ea"/>
                          <a:cs typeface="+mn-cs"/>
                        </a:rPr>
                        <a:t>1815</a:t>
                      </a:r>
                      <a:endParaRPr lang="es-MX" sz="1100" kern="1200" dirty="0">
                        <a:solidFill>
                          <a:srgbClr val="000090"/>
                        </a:solidFill>
                        <a:latin typeface="+mn-lt"/>
                        <a:ea typeface="+mn-ea"/>
                        <a:cs typeface="+mn-cs"/>
                      </a:endParaRPr>
                    </a:p>
                  </a:txBody>
                  <a:tcPr marL="89999" marR="89999" marT="18000" marB="18000" anchor="ctr"/>
                </a:tc>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Structural</a:t>
            </a:r>
            <a:r>
              <a:rPr lang="es-MX" dirty="0" smtClean="0"/>
              <a:t> </a:t>
            </a:r>
            <a:r>
              <a:rPr lang="es-MX" dirty="0" err="1" smtClean="0"/>
              <a:t>subsystem</a:t>
            </a:r>
            <a:endParaRPr lang="es-MX" dirty="0" smtClean="0"/>
          </a:p>
        </p:txBody>
      </p:sp>
      <p:graphicFrame>
        <p:nvGraphicFramePr>
          <p:cNvPr id="152586" name="Group 10"/>
          <p:cNvGraphicFramePr>
            <a:graphicFrameLocks noGrp="1"/>
          </p:cNvGraphicFramePr>
          <p:nvPr>
            <p:ph idx="4294967295"/>
          </p:nvPr>
        </p:nvGraphicFramePr>
        <p:xfrm>
          <a:off x="1428750" y="2801938"/>
          <a:ext cx="7715250" cy="1189037"/>
        </p:xfrm>
        <a:graphic>
          <a:graphicData uri="http://schemas.openxmlformats.org/drawingml/2006/table">
            <a:tbl>
              <a:tblPr/>
              <a:tblGrid>
                <a:gridCol w="3571875"/>
                <a:gridCol w="4143375"/>
              </a:tblGrid>
              <a:tr h="36585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800" b="1" i="0" u="none" strike="noStrike" cap="none" normalizeH="0" baseline="0" smtClean="0">
                          <a:ln>
                            <a:noFill/>
                          </a:ln>
                          <a:solidFill>
                            <a:srgbClr val="000000"/>
                          </a:solidFill>
                          <a:effectLst/>
                          <a:latin typeface="Arial" charset="0"/>
                        </a:rPr>
                        <a:t>Structure</a:t>
                      </a:r>
                    </a:p>
                  </a:txBody>
                  <a:tcPr marT="45732" marB="4573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32" marB="45732" horzOverflow="overflow">
                    <a:lnL>
                      <a:noFill/>
                    </a:lnL>
                    <a:lnR>
                      <a:noFill/>
                    </a:lnR>
                    <a:lnT>
                      <a:noFill/>
                    </a:lnT>
                    <a:lnB>
                      <a:noFill/>
                    </a:lnB>
                    <a:lnTlToBr>
                      <a:noFill/>
                    </a:lnTlToBr>
                    <a:lnBlToTr>
                      <a:noFill/>
                    </a:lnBlToTr>
                    <a:noFill/>
                  </a:tcPr>
                </a:tc>
              </a:tr>
              <a:tr h="518298">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Bus/propulsion module</a:t>
                      </a:r>
                    </a:p>
                  </a:txBody>
                  <a:tcPr marT="45732" marB="4573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Honeycomb with strut stabilization for tanks, shelves</a:t>
                      </a:r>
                    </a:p>
                  </a:txBody>
                  <a:tcPr marT="45732" marB="45732" horzOverflow="overflow">
                    <a:lnL>
                      <a:noFill/>
                    </a:lnL>
                    <a:lnR>
                      <a:noFill/>
                    </a:lnR>
                    <a:lnT>
                      <a:noFill/>
                    </a:lnT>
                    <a:lnB>
                      <a:noFill/>
                    </a:lnB>
                    <a:lnTlToBr>
                      <a:noFill/>
                    </a:lnTlToBr>
                    <a:lnBlToTr>
                      <a:noFill/>
                    </a:lnBlToTr>
                    <a:noFill/>
                  </a:tcPr>
                </a:tc>
              </a:tr>
              <a:tr h="304881">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Payload module</a:t>
                      </a:r>
                    </a:p>
                  </a:txBody>
                  <a:tcPr marT="45732" marB="4573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Honeycomb with strut stabilization</a:t>
                      </a:r>
                    </a:p>
                  </a:txBody>
                  <a:tcPr marT="45732" marB="45732"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6" name="Rectangle 4"/>
          <p:cNvSpPr>
            <a:spLocks noGrp="1" noChangeArrowheads="1"/>
          </p:cNvSpPr>
          <p:nvPr>
            <p:ph type="title"/>
          </p:nvPr>
        </p:nvSpPr>
        <p:spPr>
          <a:xfrm>
            <a:off x="1403350" y="260350"/>
            <a:ext cx="6823075" cy="865188"/>
          </a:xfrm>
        </p:spPr>
        <p:txBody>
          <a:bodyPr/>
          <a:lstStyle/>
          <a:p>
            <a:pPr eaLnBrk="1" hangingPunct="1">
              <a:defRPr/>
            </a:pPr>
            <a:r>
              <a:rPr lang="es-ES" dirty="0" err="1" smtClean="0"/>
              <a:t>Structure</a:t>
            </a:r>
            <a:r>
              <a:rPr lang="es-ES" dirty="0" smtClean="0"/>
              <a:t> </a:t>
            </a:r>
            <a:r>
              <a:rPr lang="es-ES" dirty="0" err="1" smtClean="0"/>
              <a:t>design</a:t>
            </a:r>
            <a:r>
              <a:rPr lang="es-ES" dirty="0" smtClean="0"/>
              <a:t> </a:t>
            </a:r>
            <a:r>
              <a:rPr lang="es-ES" dirty="0" err="1" smtClean="0"/>
              <a:t>description</a:t>
            </a:r>
            <a:endParaRPr lang="es-ES" dirty="0" smtClean="0"/>
          </a:p>
        </p:txBody>
      </p:sp>
      <p:sp>
        <p:nvSpPr>
          <p:cNvPr id="201731" name="Rectangle 5"/>
          <p:cNvSpPr>
            <a:spLocks noGrp="1" noChangeArrowheads="1"/>
          </p:cNvSpPr>
          <p:nvPr>
            <p:ph idx="1"/>
          </p:nvPr>
        </p:nvSpPr>
        <p:spPr/>
        <p:txBody>
          <a:bodyPr/>
          <a:lstStyle/>
          <a:p>
            <a:pPr eaLnBrk="1" hangingPunct="1"/>
            <a:r>
              <a:rPr lang="es-ES" smtClean="0"/>
              <a:t>Distribution of all mechanical loads</a:t>
            </a:r>
          </a:p>
          <a:p>
            <a:pPr eaLnBrk="1" hangingPunct="1"/>
            <a:r>
              <a:rPr lang="es-ES" smtClean="0"/>
              <a:t>Support of all payload flight hardware</a:t>
            </a:r>
          </a:p>
          <a:p>
            <a:pPr eaLnBrk="1" hangingPunct="1"/>
            <a:r>
              <a:rPr lang="es-ES" smtClean="0"/>
              <a:t>Support of all bus flight hardware</a:t>
            </a:r>
          </a:p>
          <a:p>
            <a:pPr eaLnBrk="1" hangingPunct="1"/>
            <a:r>
              <a:rPr lang="es-ES" smtClean="0"/>
              <a:t>Support thermal control elements</a:t>
            </a:r>
          </a:p>
          <a:p>
            <a:pPr eaLnBrk="1" hangingPunct="1"/>
            <a:r>
              <a:rPr lang="es-ES" smtClean="0"/>
              <a:t>Maintenance of proper dimensional relationships among flight hardware</a:t>
            </a:r>
          </a:p>
          <a:p>
            <a:pPr eaLnBrk="1" hangingPunct="1"/>
            <a:r>
              <a:rPr lang="es-ES" smtClean="0"/>
              <a:t>Provision of a ground plane for flight electronics</a:t>
            </a:r>
          </a:p>
          <a:p>
            <a:pPr eaLnBrk="1" hangingPunct="1"/>
            <a:r>
              <a:rPr lang="es-ES" smtClean="0"/>
              <a:t>Provision of a faraday cage for flight electronics</a:t>
            </a:r>
          </a:p>
          <a:p>
            <a:pPr eaLnBrk="1" hangingPunct="1"/>
            <a:r>
              <a:rPr lang="es-ES" smtClean="0"/>
              <a:t>Provision of a mechanical interface with the Ariane booster</a:t>
            </a:r>
          </a:p>
          <a:p>
            <a:pPr eaLnBrk="1" hangingPunct="1">
              <a:buFontTx/>
              <a:buNone/>
            </a:pPr>
            <a:endParaRPr lang="es-ES" smtClean="0"/>
          </a:p>
          <a:p>
            <a:pPr eaLnBrk="1" hangingPunct="1">
              <a:buFontTx/>
              <a:buNone/>
            </a:pPr>
            <a:endParaRPr lang="es-ES" smtClean="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2" descr="esr9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196975"/>
            <a:ext cx="5476875"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9539" name="Rectangle 3"/>
          <p:cNvSpPr>
            <a:spLocks noGrp="1" noChangeArrowheads="1"/>
          </p:cNvSpPr>
          <p:nvPr>
            <p:ph type="title"/>
          </p:nvPr>
        </p:nvSpPr>
        <p:spPr>
          <a:xfrm>
            <a:off x="1547813" y="188913"/>
            <a:ext cx="6985000" cy="865187"/>
          </a:xfrm>
        </p:spPr>
        <p:txBody>
          <a:bodyPr/>
          <a:lstStyle/>
          <a:p>
            <a:pPr eaLnBrk="1" hangingPunct="1">
              <a:defRPr/>
            </a:pPr>
            <a:r>
              <a:rPr lang="es-ES" smtClean="0"/>
              <a:t>Solidaridad primary structure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descr="est8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125538"/>
            <a:ext cx="7324725"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63" name="Rectangle 3"/>
          <p:cNvSpPr>
            <a:spLocks noGrp="1" noChangeArrowheads="1"/>
          </p:cNvSpPr>
          <p:nvPr>
            <p:ph type="title"/>
          </p:nvPr>
        </p:nvSpPr>
        <p:spPr/>
        <p:txBody>
          <a:bodyPr/>
          <a:lstStyle/>
          <a:p>
            <a:pPr eaLnBrk="1" hangingPunct="1">
              <a:defRPr/>
            </a:pPr>
            <a:r>
              <a:rPr lang="es-ES" smtClean="0"/>
              <a:t>Payload module primary structure</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est6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196975"/>
            <a:ext cx="579120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587" name="Rectangle 3"/>
          <p:cNvSpPr>
            <a:spLocks noGrp="1" noChangeArrowheads="1"/>
          </p:cNvSpPr>
          <p:nvPr>
            <p:ph type="title"/>
          </p:nvPr>
        </p:nvSpPr>
        <p:spPr>
          <a:xfrm>
            <a:off x="1619250" y="0"/>
            <a:ext cx="6985000" cy="865188"/>
          </a:xfrm>
        </p:spPr>
        <p:txBody>
          <a:bodyPr/>
          <a:lstStyle/>
          <a:p>
            <a:pPr eaLnBrk="1" hangingPunct="1">
              <a:defRPr/>
            </a:pPr>
            <a:r>
              <a:rPr lang="es-ES" smtClean="0"/>
              <a:t>Overall integrated configuration</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est7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8" y="1090613"/>
            <a:ext cx="6845300" cy="541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611" name="Rectangle 3"/>
          <p:cNvSpPr>
            <a:spLocks noGrp="1" noChangeArrowheads="1"/>
          </p:cNvSpPr>
          <p:nvPr>
            <p:ph type="title"/>
          </p:nvPr>
        </p:nvSpPr>
        <p:spPr>
          <a:xfrm>
            <a:off x="1547813" y="0"/>
            <a:ext cx="6985000" cy="865188"/>
          </a:xfrm>
        </p:spPr>
        <p:txBody>
          <a:bodyPr/>
          <a:lstStyle/>
          <a:p>
            <a:pPr eaLnBrk="1" hangingPunct="1">
              <a:defRPr/>
            </a:pPr>
            <a:r>
              <a:rPr lang="es-ES" smtClean="0"/>
              <a:t>Materials Use</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Subsystem</a:t>
            </a:r>
            <a:r>
              <a:rPr lang="es-MX" dirty="0" smtClean="0"/>
              <a:t> </a:t>
            </a:r>
            <a:r>
              <a:rPr lang="es-MX" dirty="0" err="1" smtClean="0"/>
              <a:t>Weight</a:t>
            </a:r>
            <a:r>
              <a:rPr lang="es-MX" dirty="0" smtClean="0"/>
              <a:t> </a:t>
            </a:r>
            <a:r>
              <a:rPr lang="es-MX" dirty="0" err="1" smtClean="0"/>
              <a:t>Summary</a:t>
            </a:r>
            <a:endParaRPr lang="es-MX" dirty="0" smtClean="0"/>
          </a:p>
        </p:txBody>
      </p:sp>
      <p:graphicFrame>
        <p:nvGraphicFramePr>
          <p:cNvPr id="3" name="3 Marcador de contenido"/>
          <p:cNvGraphicFramePr>
            <a:graphicFrameLocks/>
          </p:cNvGraphicFramePr>
          <p:nvPr/>
        </p:nvGraphicFramePr>
        <p:xfrm>
          <a:off x="1857375" y="1071563"/>
          <a:ext cx="5572125" cy="5530850"/>
        </p:xfrm>
        <a:graphic>
          <a:graphicData uri="http://schemas.openxmlformats.org/drawingml/2006/table">
            <a:tbl>
              <a:tblPr firstRow="1">
                <a:tableStyleId>{85BE263C-DBD7-4A20-BB59-AAB30ACAA65A}</a:tableStyleId>
              </a:tblPr>
              <a:tblGrid>
                <a:gridCol w="2786063"/>
                <a:gridCol w="2786063"/>
              </a:tblGrid>
              <a:tr h="240472">
                <a:tc>
                  <a:txBody>
                    <a:bodyPr/>
                    <a:lstStyle/>
                    <a:p>
                      <a:pPr algn="ctr"/>
                      <a:r>
                        <a:rPr lang="es-MX" sz="1200" dirty="0" err="1" smtClean="0"/>
                        <a:t>Title</a:t>
                      </a:r>
                      <a:endParaRPr lang="es-MX" sz="1200" dirty="0"/>
                    </a:p>
                  </a:txBody>
                  <a:tcPr marL="89999" marR="89999" marT="28799" marB="28799" anchor="ctr"/>
                </a:tc>
                <a:tc>
                  <a:txBody>
                    <a:bodyPr/>
                    <a:lstStyle/>
                    <a:p>
                      <a:pPr algn="ctr"/>
                      <a:r>
                        <a:rPr lang="es-MX" sz="1200" dirty="0" smtClean="0"/>
                        <a:t>Total </a:t>
                      </a:r>
                      <a:r>
                        <a:rPr lang="es-MX" sz="1200" dirty="0" err="1" smtClean="0"/>
                        <a:t>Mass</a:t>
                      </a:r>
                      <a:r>
                        <a:rPr lang="es-MX" sz="1200" dirty="0" smtClean="0"/>
                        <a:t> (Kg)</a:t>
                      </a:r>
                      <a:endParaRPr lang="es-MX" sz="1200" dirty="0"/>
                    </a:p>
                  </a:txBody>
                  <a:tcPr marL="89999" marR="89999" marT="28799" marB="28799" anchor="ctr"/>
                </a:tc>
              </a:tr>
              <a:tr h="240472">
                <a:tc>
                  <a:txBody>
                    <a:bodyPr/>
                    <a:lstStyle/>
                    <a:p>
                      <a:pPr algn="l"/>
                      <a:r>
                        <a:rPr lang="es-MX" sz="1200" dirty="0" err="1" smtClean="0"/>
                        <a:t>Antenna</a:t>
                      </a:r>
                      <a:endParaRPr lang="es-MX" sz="1200" dirty="0"/>
                    </a:p>
                  </a:txBody>
                  <a:tcPr marL="89999" marR="89999" marT="28799" marB="28799" anchor="ctr"/>
                </a:tc>
                <a:tc>
                  <a:txBody>
                    <a:bodyPr/>
                    <a:lstStyle/>
                    <a:p>
                      <a:pPr algn="ctr"/>
                      <a:r>
                        <a:rPr lang="es-MX" sz="1200" dirty="0" smtClean="0"/>
                        <a:t>143.83</a:t>
                      </a:r>
                      <a:endParaRPr lang="es-MX" sz="1200" dirty="0"/>
                    </a:p>
                  </a:txBody>
                  <a:tcPr marL="89999" marR="89999" marT="28799" marB="28799" anchor="ctr"/>
                </a:tc>
              </a:tr>
              <a:tr h="240472">
                <a:tc>
                  <a:txBody>
                    <a:bodyPr/>
                    <a:lstStyle/>
                    <a:p>
                      <a:pPr algn="l"/>
                      <a:r>
                        <a:rPr lang="es-MX" sz="1200" dirty="0" err="1" smtClean="0"/>
                        <a:t>Ku</a:t>
                      </a:r>
                      <a:r>
                        <a:rPr lang="es-MX" sz="1200" dirty="0" smtClean="0"/>
                        <a:t> Band </a:t>
                      </a:r>
                      <a:r>
                        <a:rPr lang="es-MX" sz="1200" dirty="0" err="1" smtClean="0"/>
                        <a:t>Repeater</a:t>
                      </a:r>
                      <a:endParaRPr lang="es-MX" sz="1200" dirty="0"/>
                    </a:p>
                  </a:txBody>
                  <a:tcPr marL="89999" marR="89999" marT="28799" marB="28799" anchor="ctr"/>
                </a:tc>
                <a:tc>
                  <a:txBody>
                    <a:bodyPr/>
                    <a:lstStyle/>
                    <a:p>
                      <a:pPr algn="ctr"/>
                      <a:r>
                        <a:rPr lang="es-MX" sz="1200" dirty="0" smtClean="0"/>
                        <a:t>114.81</a:t>
                      </a:r>
                      <a:endParaRPr lang="es-MX" sz="1200" dirty="0"/>
                    </a:p>
                  </a:txBody>
                  <a:tcPr marL="89999" marR="89999" marT="28799" marB="28799" anchor="ctr"/>
                </a:tc>
              </a:tr>
              <a:tr h="2404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200" dirty="0" smtClean="0"/>
                        <a:t>C Band </a:t>
                      </a:r>
                      <a:r>
                        <a:rPr lang="es-MX" sz="1200" dirty="0" err="1" smtClean="0"/>
                        <a:t>Repeater</a:t>
                      </a:r>
                      <a:endParaRPr lang="es-MX" sz="1200" dirty="0" smtClean="0"/>
                    </a:p>
                  </a:txBody>
                  <a:tcPr marL="89999" marR="89999" marT="28799" marB="28799" anchor="ctr"/>
                </a:tc>
                <a:tc>
                  <a:txBody>
                    <a:bodyPr/>
                    <a:lstStyle/>
                    <a:p>
                      <a:pPr algn="ctr"/>
                      <a:r>
                        <a:rPr lang="es-MX" sz="1200" dirty="0" smtClean="0"/>
                        <a:t>119.57</a:t>
                      </a:r>
                      <a:endParaRPr lang="es-MX" sz="1200" dirty="0"/>
                    </a:p>
                  </a:txBody>
                  <a:tcPr marL="89999" marR="89999" marT="28799" marB="28799" anchor="ctr"/>
                </a:tc>
              </a:tr>
              <a:tr h="2404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200" dirty="0" smtClean="0"/>
                        <a:t>L Band </a:t>
                      </a:r>
                      <a:r>
                        <a:rPr lang="es-MX" sz="1200" dirty="0" err="1" smtClean="0"/>
                        <a:t>Repeater</a:t>
                      </a:r>
                      <a:endParaRPr lang="es-MX" sz="1200" dirty="0" smtClean="0"/>
                    </a:p>
                  </a:txBody>
                  <a:tcPr marL="89999" marR="89999" marT="28799" marB="28799" anchor="ctr"/>
                </a:tc>
                <a:tc>
                  <a:txBody>
                    <a:bodyPr/>
                    <a:lstStyle/>
                    <a:p>
                      <a:pPr algn="ctr"/>
                      <a:r>
                        <a:rPr lang="es-MX" sz="1200" dirty="0" smtClean="0"/>
                        <a:t>58.39</a:t>
                      </a:r>
                      <a:endParaRPr lang="es-MX" sz="1200" dirty="0"/>
                    </a:p>
                  </a:txBody>
                  <a:tcPr marL="89999" marR="89999" marT="28799" marB="28799" anchor="ctr"/>
                </a:tc>
              </a:tr>
              <a:tr h="240472">
                <a:tc>
                  <a:txBody>
                    <a:bodyPr/>
                    <a:lstStyle/>
                    <a:p>
                      <a:pPr algn="l"/>
                      <a:r>
                        <a:rPr lang="es-MX" sz="1200" dirty="0" smtClean="0"/>
                        <a:t>T &amp;</a:t>
                      </a:r>
                      <a:r>
                        <a:rPr lang="es-MX" sz="1200" baseline="0" dirty="0" smtClean="0"/>
                        <a:t> C RF</a:t>
                      </a:r>
                      <a:endParaRPr lang="es-MX" sz="1200" dirty="0"/>
                    </a:p>
                  </a:txBody>
                  <a:tcPr marL="89999" marR="89999" marT="28799" marB="28799" anchor="ctr"/>
                </a:tc>
                <a:tc>
                  <a:txBody>
                    <a:bodyPr/>
                    <a:lstStyle/>
                    <a:p>
                      <a:pPr algn="ctr"/>
                      <a:r>
                        <a:rPr lang="es-MX" sz="1200" dirty="0" smtClean="0"/>
                        <a:t>11.29</a:t>
                      </a:r>
                      <a:endParaRPr lang="es-MX" sz="1200" dirty="0"/>
                    </a:p>
                  </a:txBody>
                  <a:tcPr marL="89999" marR="89999" marT="28799" marB="28799" anchor="ctr"/>
                </a:tc>
              </a:tr>
              <a:tr h="240472">
                <a:tc>
                  <a:txBody>
                    <a:bodyPr/>
                    <a:lstStyle/>
                    <a:p>
                      <a:pPr algn="l"/>
                      <a:r>
                        <a:rPr lang="es-MX" sz="1200" dirty="0" smtClean="0"/>
                        <a:t>TT &amp; C Digital</a:t>
                      </a:r>
                      <a:endParaRPr lang="es-MX" sz="1200" dirty="0"/>
                    </a:p>
                  </a:txBody>
                  <a:tcPr marL="89999" marR="89999" marT="28799" marB="28799" anchor="ctr"/>
                </a:tc>
                <a:tc>
                  <a:txBody>
                    <a:bodyPr/>
                    <a:lstStyle/>
                    <a:p>
                      <a:pPr algn="ctr"/>
                      <a:r>
                        <a:rPr lang="es-MX" sz="1200" dirty="0" smtClean="0"/>
                        <a:t>30.43</a:t>
                      </a:r>
                      <a:endParaRPr lang="es-MX" sz="1200" dirty="0"/>
                    </a:p>
                  </a:txBody>
                  <a:tcPr marL="89999" marR="89999" marT="28799" marB="28799" anchor="ctr"/>
                </a:tc>
              </a:tr>
              <a:tr h="240472">
                <a:tc>
                  <a:txBody>
                    <a:bodyPr/>
                    <a:lstStyle/>
                    <a:p>
                      <a:pPr algn="l"/>
                      <a:r>
                        <a:rPr lang="es-MX" sz="1200" dirty="0" err="1" smtClean="0"/>
                        <a:t>Attitude</a:t>
                      </a:r>
                      <a:r>
                        <a:rPr lang="es-MX" sz="1200" dirty="0" smtClean="0"/>
                        <a:t> Control</a:t>
                      </a:r>
                      <a:endParaRPr lang="es-MX" sz="1200" dirty="0"/>
                    </a:p>
                  </a:txBody>
                  <a:tcPr marL="89999" marR="89999" marT="28799" marB="28799" anchor="ctr"/>
                </a:tc>
                <a:tc>
                  <a:txBody>
                    <a:bodyPr/>
                    <a:lstStyle/>
                    <a:p>
                      <a:pPr algn="ctr"/>
                      <a:r>
                        <a:rPr lang="es-MX" sz="1200" dirty="0" smtClean="0"/>
                        <a:t>80.71</a:t>
                      </a:r>
                      <a:endParaRPr lang="es-MX" sz="1200" dirty="0"/>
                    </a:p>
                  </a:txBody>
                  <a:tcPr marL="89999" marR="89999" marT="28799" marB="28799" anchor="ctr"/>
                </a:tc>
              </a:tr>
              <a:tr h="240472">
                <a:tc>
                  <a:txBody>
                    <a:bodyPr/>
                    <a:lstStyle/>
                    <a:p>
                      <a:pPr algn="l"/>
                      <a:r>
                        <a:rPr lang="es-MX" sz="1200" dirty="0" err="1" smtClean="0"/>
                        <a:t>Propulsion</a:t>
                      </a:r>
                      <a:endParaRPr lang="es-MX" sz="1200" dirty="0"/>
                    </a:p>
                  </a:txBody>
                  <a:tcPr marL="89999" marR="89999" marT="28799" marB="28799" anchor="ctr"/>
                </a:tc>
                <a:tc>
                  <a:txBody>
                    <a:bodyPr/>
                    <a:lstStyle/>
                    <a:p>
                      <a:pPr algn="ctr"/>
                      <a:r>
                        <a:rPr lang="es-MX" sz="1200" dirty="0" smtClean="0"/>
                        <a:t>97.72</a:t>
                      </a:r>
                      <a:endParaRPr lang="es-MX" sz="1200" dirty="0"/>
                    </a:p>
                  </a:txBody>
                  <a:tcPr marL="89999" marR="89999" marT="28799" marB="28799" anchor="ctr"/>
                </a:tc>
              </a:tr>
              <a:tr h="240472">
                <a:tc>
                  <a:txBody>
                    <a:bodyPr/>
                    <a:lstStyle/>
                    <a:p>
                      <a:pPr algn="l"/>
                      <a:r>
                        <a:rPr lang="es-MX" sz="1200" dirty="0" err="1" smtClean="0"/>
                        <a:t>Electrical</a:t>
                      </a:r>
                      <a:r>
                        <a:rPr lang="es-MX" sz="1200" dirty="0" smtClean="0"/>
                        <a:t> </a:t>
                      </a:r>
                      <a:r>
                        <a:rPr lang="es-MX" sz="1200" dirty="0" err="1" smtClean="0"/>
                        <a:t>Power</a:t>
                      </a:r>
                      <a:endParaRPr lang="es-MX" sz="1200" dirty="0"/>
                    </a:p>
                  </a:txBody>
                  <a:tcPr marL="89999" marR="89999" marT="28799" marB="28799" anchor="ctr"/>
                </a:tc>
                <a:tc>
                  <a:txBody>
                    <a:bodyPr/>
                    <a:lstStyle/>
                    <a:p>
                      <a:pPr algn="ctr"/>
                      <a:r>
                        <a:rPr lang="es-MX" sz="1200" dirty="0" smtClean="0"/>
                        <a:t>278.98</a:t>
                      </a:r>
                      <a:endParaRPr lang="es-MX" sz="1200" dirty="0"/>
                    </a:p>
                  </a:txBody>
                  <a:tcPr marL="89999" marR="89999" marT="28799" marB="28799" anchor="ctr"/>
                </a:tc>
              </a:tr>
              <a:tr h="240472">
                <a:tc>
                  <a:txBody>
                    <a:bodyPr/>
                    <a:lstStyle/>
                    <a:p>
                      <a:pPr algn="l"/>
                      <a:r>
                        <a:rPr lang="es-MX" sz="1200" dirty="0" err="1" smtClean="0"/>
                        <a:t>Thermal</a:t>
                      </a:r>
                      <a:r>
                        <a:rPr lang="es-MX" sz="1200" dirty="0" smtClean="0"/>
                        <a:t> Control</a:t>
                      </a:r>
                      <a:endParaRPr lang="es-MX" sz="1200" dirty="0"/>
                    </a:p>
                  </a:txBody>
                  <a:tcPr marL="89999" marR="89999" marT="28799" marB="28799" anchor="ctr"/>
                </a:tc>
                <a:tc>
                  <a:txBody>
                    <a:bodyPr/>
                    <a:lstStyle/>
                    <a:p>
                      <a:pPr algn="ctr"/>
                      <a:r>
                        <a:rPr lang="es-MX" sz="1200" dirty="0" smtClean="0"/>
                        <a:t>67.96</a:t>
                      </a:r>
                      <a:endParaRPr lang="es-MX" sz="1200" dirty="0"/>
                    </a:p>
                  </a:txBody>
                  <a:tcPr marL="89999" marR="89999" marT="28799" marB="28799" anchor="ctr"/>
                </a:tc>
              </a:tr>
              <a:tr h="240472">
                <a:tc>
                  <a:txBody>
                    <a:bodyPr/>
                    <a:lstStyle/>
                    <a:p>
                      <a:pPr algn="l"/>
                      <a:r>
                        <a:rPr lang="es-MX" sz="1200" dirty="0" err="1" smtClean="0"/>
                        <a:t>Structure</a:t>
                      </a:r>
                      <a:endParaRPr lang="es-MX" sz="1200" dirty="0"/>
                    </a:p>
                  </a:txBody>
                  <a:tcPr marL="89999" marR="89999" marT="28799" marB="28799" anchor="ctr"/>
                </a:tc>
                <a:tc>
                  <a:txBody>
                    <a:bodyPr/>
                    <a:lstStyle/>
                    <a:p>
                      <a:pPr algn="ctr"/>
                      <a:r>
                        <a:rPr lang="es-MX" sz="1200" dirty="0" smtClean="0"/>
                        <a:t>175.02</a:t>
                      </a:r>
                      <a:endParaRPr lang="es-MX" sz="1200" dirty="0"/>
                    </a:p>
                  </a:txBody>
                  <a:tcPr marL="89999" marR="89999" marT="28799" marB="28799" anchor="ctr"/>
                </a:tc>
              </a:tr>
              <a:tr h="240472">
                <a:tc>
                  <a:txBody>
                    <a:bodyPr/>
                    <a:lstStyle/>
                    <a:p>
                      <a:pPr algn="l"/>
                      <a:r>
                        <a:rPr lang="es-MX" sz="1200" dirty="0" err="1" smtClean="0"/>
                        <a:t>Wire</a:t>
                      </a:r>
                      <a:r>
                        <a:rPr lang="es-MX" sz="1200" dirty="0" smtClean="0"/>
                        <a:t> </a:t>
                      </a:r>
                      <a:r>
                        <a:rPr lang="es-MX" sz="1200" dirty="0" err="1" smtClean="0"/>
                        <a:t>Harness</a:t>
                      </a:r>
                      <a:endParaRPr lang="es-MX" sz="1200" dirty="0"/>
                    </a:p>
                  </a:txBody>
                  <a:tcPr marL="89999" marR="89999" marT="28799" marB="28799" anchor="ctr"/>
                </a:tc>
                <a:tc>
                  <a:txBody>
                    <a:bodyPr/>
                    <a:lstStyle/>
                    <a:p>
                      <a:pPr algn="ctr"/>
                      <a:r>
                        <a:rPr lang="es-MX" sz="1200" dirty="0" smtClean="0"/>
                        <a:t>80.34</a:t>
                      </a:r>
                      <a:endParaRPr lang="es-MX" sz="1200" dirty="0"/>
                    </a:p>
                  </a:txBody>
                  <a:tcPr marL="89999" marR="89999" marT="28799" marB="28799" anchor="ctr"/>
                </a:tc>
              </a:tr>
              <a:tr h="240472">
                <a:tc>
                  <a:txBody>
                    <a:bodyPr/>
                    <a:lstStyle/>
                    <a:p>
                      <a:pPr algn="l"/>
                      <a:r>
                        <a:rPr lang="es-MX" sz="1200" dirty="0" err="1" smtClean="0"/>
                        <a:t>Growth</a:t>
                      </a:r>
                      <a:endParaRPr lang="es-MX" sz="1200" dirty="0"/>
                    </a:p>
                  </a:txBody>
                  <a:tcPr marL="89999" marR="89999" marT="28799" marB="28799" anchor="ctr"/>
                </a:tc>
                <a:tc>
                  <a:txBody>
                    <a:bodyPr/>
                    <a:lstStyle/>
                    <a:p>
                      <a:pPr algn="ctr"/>
                      <a:r>
                        <a:rPr lang="es-MX" sz="1200" dirty="0" smtClean="0"/>
                        <a:t>14.33</a:t>
                      </a:r>
                      <a:endParaRPr lang="es-MX" sz="1200" dirty="0"/>
                    </a:p>
                  </a:txBody>
                  <a:tcPr marL="89999" marR="89999" marT="28799" marB="28799" anchor="ctr"/>
                </a:tc>
              </a:tr>
              <a:tr h="240472">
                <a:tc>
                  <a:txBody>
                    <a:bodyPr/>
                    <a:lstStyle/>
                    <a:p>
                      <a:pPr algn="l"/>
                      <a:r>
                        <a:rPr lang="es-MX" sz="1200" dirty="0" smtClean="0"/>
                        <a:t>S/C </a:t>
                      </a:r>
                      <a:r>
                        <a:rPr lang="es-MX" sz="1200" dirty="0" err="1" smtClean="0"/>
                        <a:t>Unbal</a:t>
                      </a:r>
                      <a:r>
                        <a:rPr lang="es-MX" sz="1200" dirty="0" smtClean="0"/>
                        <a:t> </a:t>
                      </a:r>
                      <a:r>
                        <a:rPr lang="es-MX" sz="1200" dirty="0" err="1" smtClean="0"/>
                        <a:t>Dry</a:t>
                      </a:r>
                      <a:endParaRPr lang="es-MX" sz="1200" dirty="0"/>
                    </a:p>
                  </a:txBody>
                  <a:tcPr marL="89999" marR="89999" marT="28799" marB="28799" anchor="ctr"/>
                </a:tc>
                <a:tc>
                  <a:txBody>
                    <a:bodyPr/>
                    <a:lstStyle/>
                    <a:p>
                      <a:pPr algn="ctr"/>
                      <a:r>
                        <a:rPr lang="es-MX" sz="1200" dirty="0" smtClean="0"/>
                        <a:t>1259.26</a:t>
                      </a:r>
                      <a:endParaRPr lang="es-MX" sz="1200" dirty="0"/>
                    </a:p>
                  </a:txBody>
                  <a:tcPr marL="89999" marR="89999" marT="28799" marB="28799" anchor="ctr"/>
                </a:tc>
              </a:tr>
              <a:tr h="240472">
                <a:tc>
                  <a:txBody>
                    <a:bodyPr/>
                    <a:lstStyle/>
                    <a:p>
                      <a:pPr algn="l"/>
                      <a:r>
                        <a:rPr lang="es-MX" sz="1200" dirty="0" err="1" smtClean="0"/>
                        <a:t>Prop</a:t>
                      </a:r>
                      <a:r>
                        <a:rPr lang="es-MX" sz="1200" dirty="0" smtClean="0"/>
                        <a:t> in </a:t>
                      </a:r>
                      <a:r>
                        <a:rPr lang="es-MX" sz="1200" dirty="0" err="1" smtClean="0"/>
                        <a:t>lines</a:t>
                      </a:r>
                      <a:endParaRPr lang="es-MX" sz="1200" dirty="0"/>
                    </a:p>
                  </a:txBody>
                  <a:tcPr marL="89999" marR="89999" marT="28799" marB="28799" anchor="ctr"/>
                </a:tc>
                <a:tc>
                  <a:txBody>
                    <a:bodyPr/>
                    <a:lstStyle/>
                    <a:p>
                      <a:pPr algn="ctr"/>
                      <a:r>
                        <a:rPr lang="es-MX" sz="1200" dirty="0" smtClean="0"/>
                        <a:t>2.49</a:t>
                      </a:r>
                      <a:endParaRPr lang="es-MX" sz="1200" dirty="0"/>
                    </a:p>
                  </a:txBody>
                  <a:tcPr marL="89999" marR="89999" marT="28799" marB="28799" anchor="ctr"/>
                </a:tc>
              </a:tr>
              <a:tr h="240472">
                <a:tc>
                  <a:txBody>
                    <a:bodyPr/>
                    <a:lstStyle/>
                    <a:p>
                      <a:pPr algn="l"/>
                      <a:r>
                        <a:rPr lang="es-MX" sz="1200" dirty="0" smtClean="0"/>
                        <a:t>S/C</a:t>
                      </a:r>
                      <a:r>
                        <a:rPr lang="es-MX" sz="1200" baseline="0" dirty="0" smtClean="0"/>
                        <a:t> </a:t>
                      </a:r>
                      <a:r>
                        <a:rPr lang="es-MX" sz="1200" baseline="0" dirty="0" err="1" smtClean="0"/>
                        <a:t>Unbal</a:t>
                      </a:r>
                      <a:r>
                        <a:rPr lang="es-MX" sz="1200" baseline="0" dirty="0" smtClean="0"/>
                        <a:t> (W/TRPD PROP)</a:t>
                      </a:r>
                      <a:endParaRPr lang="es-MX" sz="1200" dirty="0"/>
                    </a:p>
                  </a:txBody>
                  <a:tcPr marL="89999" marR="89999" marT="28799" marB="28799" anchor="ctr"/>
                </a:tc>
                <a:tc>
                  <a:txBody>
                    <a:bodyPr/>
                    <a:lstStyle/>
                    <a:p>
                      <a:pPr algn="ctr"/>
                      <a:r>
                        <a:rPr lang="es-MX" sz="1200" dirty="0" smtClean="0"/>
                        <a:t>1261.75</a:t>
                      </a:r>
                      <a:endParaRPr lang="es-MX" sz="1200" dirty="0"/>
                    </a:p>
                  </a:txBody>
                  <a:tcPr marL="89999" marR="89999" marT="28799" marB="28799" anchor="ctr"/>
                </a:tc>
              </a:tr>
              <a:tr h="240472">
                <a:tc>
                  <a:txBody>
                    <a:bodyPr/>
                    <a:lstStyle/>
                    <a:p>
                      <a:pPr algn="l"/>
                      <a:r>
                        <a:rPr lang="es-MX" sz="1200" dirty="0" err="1" smtClean="0"/>
                        <a:t>Bal</a:t>
                      </a:r>
                      <a:r>
                        <a:rPr lang="es-MX" sz="1200" dirty="0" smtClean="0"/>
                        <a:t> </a:t>
                      </a:r>
                      <a:r>
                        <a:rPr lang="es-MX" sz="1200" dirty="0" err="1" smtClean="0"/>
                        <a:t>Weight</a:t>
                      </a:r>
                      <a:r>
                        <a:rPr lang="es-MX" sz="1200" baseline="0" dirty="0" smtClean="0"/>
                        <a:t> Pre Split</a:t>
                      </a:r>
                      <a:endParaRPr lang="es-MX" sz="1200" dirty="0"/>
                    </a:p>
                  </a:txBody>
                  <a:tcPr marL="89999" marR="89999" marT="28799" marB="28799" anchor="ctr"/>
                </a:tc>
                <a:tc>
                  <a:txBody>
                    <a:bodyPr/>
                    <a:lstStyle/>
                    <a:p>
                      <a:pPr algn="ctr"/>
                      <a:r>
                        <a:rPr lang="es-MX" sz="1200" dirty="0" smtClean="0"/>
                        <a:t>5.26</a:t>
                      </a:r>
                      <a:endParaRPr lang="es-MX" sz="1200" dirty="0"/>
                    </a:p>
                  </a:txBody>
                  <a:tcPr marL="89999" marR="89999" marT="28799" marB="28799" anchor="ctr"/>
                </a:tc>
              </a:tr>
              <a:tr h="240472">
                <a:tc>
                  <a:txBody>
                    <a:bodyPr/>
                    <a:lstStyle/>
                    <a:p>
                      <a:pPr algn="l"/>
                      <a:r>
                        <a:rPr lang="es-MX" sz="1200" dirty="0" err="1" smtClean="0"/>
                        <a:t>Bal</a:t>
                      </a:r>
                      <a:r>
                        <a:rPr lang="es-MX" sz="1200" dirty="0" smtClean="0"/>
                        <a:t> </a:t>
                      </a:r>
                      <a:r>
                        <a:rPr lang="es-MX" sz="1200" dirty="0" err="1" smtClean="0"/>
                        <a:t>Weight</a:t>
                      </a:r>
                      <a:r>
                        <a:rPr lang="es-MX" sz="1200" baseline="0" dirty="0" smtClean="0"/>
                        <a:t> Split</a:t>
                      </a:r>
                      <a:endParaRPr lang="es-MX" sz="1200" dirty="0"/>
                    </a:p>
                  </a:txBody>
                  <a:tcPr marL="89999" marR="89999" marT="28799" marB="28799" anchor="ctr"/>
                </a:tc>
                <a:tc>
                  <a:txBody>
                    <a:bodyPr/>
                    <a:lstStyle/>
                    <a:p>
                      <a:pPr algn="ctr"/>
                      <a:r>
                        <a:rPr lang="es-MX" sz="1200" dirty="0" smtClean="0"/>
                        <a:t>6.63</a:t>
                      </a:r>
                      <a:endParaRPr lang="es-MX" sz="1200" dirty="0"/>
                    </a:p>
                  </a:txBody>
                  <a:tcPr marL="89999" marR="89999" marT="28799" marB="28799" anchor="ctr"/>
                </a:tc>
              </a:tr>
              <a:tr h="240472">
                <a:tc>
                  <a:txBody>
                    <a:bodyPr/>
                    <a:lstStyle/>
                    <a:p>
                      <a:pPr algn="l"/>
                      <a:r>
                        <a:rPr lang="es-MX" sz="1200" dirty="0" smtClean="0"/>
                        <a:t>S/C </a:t>
                      </a:r>
                      <a:r>
                        <a:rPr lang="es-MX" sz="1200" dirty="0" err="1" smtClean="0"/>
                        <a:t>Bal</a:t>
                      </a:r>
                      <a:r>
                        <a:rPr lang="es-MX" sz="1200" dirty="0" smtClean="0"/>
                        <a:t> (W/TRPD PROP)</a:t>
                      </a:r>
                      <a:endParaRPr lang="es-MX" sz="1200" dirty="0"/>
                    </a:p>
                  </a:txBody>
                  <a:tcPr marL="89999" marR="89999" marT="28799" marB="28799" anchor="ctr"/>
                </a:tc>
                <a:tc>
                  <a:txBody>
                    <a:bodyPr/>
                    <a:lstStyle/>
                    <a:p>
                      <a:pPr algn="ctr"/>
                      <a:r>
                        <a:rPr lang="es-MX" sz="1200" dirty="0" smtClean="0"/>
                        <a:t>1268.38</a:t>
                      </a:r>
                      <a:endParaRPr lang="es-MX" sz="1200" dirty="0"/>
                    </a:p>
                  </a:txBody>
                  <a:tcPr marL="89999" marR="89999" marT="28799" marB="28799" anchor="ctr"/>
                </a:tc>
              </a:tr>
              <a:tr h="240472">
                <a:tc>
                  <a:txBody>
                    <a:bodyPr/>
                    <a:lstStyle/>
                    <a:p>
                      <a:pPr algn="l"/>
                      <a:r>
                        <a:rPr lang="es-MX" sz="1200" dirty="0" smtClean="0"/>
                        <a:t>S/C </a:t>
                      </a:r>
                      <a:r>
                        <a:rPr lang="es-MX" sz="1200" dirty="0" err="1" smtClean="0"/>
                        <a:t>Dry</a:t>
                      </a:r>
                      <a:r>
                        <a:rPr lang="es-MX" sz="1200" dirty="0" smtClean="0"/>
                        <a:t> (W/</a:t>
                      </a:r>
                      <a:r>
                        <a:rPr lang="es-MX" sz="1200" dirty="0" err="1" smtClean="0"/>
                        <a:t>Bal</a:t>
                      </a:r>
                      <a:r>
                        <a:rPr lang="es-MX" sz="1200" dirty="0" smtClean="0"/>
                        <a:t> WT)</a:t>
                      </a:r>
                      <a:endParaRPr lang="es-MX" sz="1200" dirty="0"/>
                    </a:p>
                  </a:txBody>
                  <a:tcPr marL="89999" marR="89999" marT="28799" marB="28799" anchor="ctr"/>
                </a:tc>
                <a:tc>
                  <a:txBody>
                    <a:bodyPr/>
                    <a:lstStyle/>
                    <a:p>
                      <a:pPr algn="ctr"/>
                      <a:r>
                        <a:rPr lang="es-MX" sz="1200" dirty="0" smtClean="0"/>
                        <a:t>1265.88</a:t>
                      </a:r>
                      <a:endParaRPr lang="es-MX" sz="1200" dirty="0"/>
                    </a:p>
                  </a:txBody>
                  <a:tcPr marL="89999" marR="89999" marT="28799" marB="28799" anchor="ctr"/>
                </a:tc>
              </a:tr>
              <a:tr h="240472">
                <a:tc>
                  <a:txBody>
                    <a:bodyPr/>
                    <a:lstStyle/>
                    <a:p>
                      <a:pPr algn="l"/>
                      <a:r>
                        <a:rPr lang="es-MX" sz="1200" dirty="0" smtClean="0"/>
                        <a:t>PYLD Subtotal</a:t>
                      </a:r>
                      <a:endParaRPr lang="es-MX" sz="1200" dirty="0"/>
                    </a:p>
                  </a:txBody>
                  <a:tcPr marL="89999" marR="89999" marT="28799" marB="28799" anchor="ctr"/>
                </a:tc>
                <a:tc>
                  <a:txBody>
                    <a:bodyPr/>
                    <a:lstStyle/>
                    <a:p>
                      <a:pPr algn="ctr"/>
                      <a:r>
                        <a:rPr lang="es-MX" sz="1200" dirty="0" smtClean="0"/>
                        <a:t>447.88</a:t>
                      </a:r>
                      <a:endParaRPr lang="es-MX" sz="1200" dirty="0"/>
                    </a:p>
                  </a:txBody>
                  <a:tcPr marL="89999" marR="89999" marT="28799" marB="28799" anchor="ctr"/>
                </a:tc>
              </a:tr>
              <a:tr h="240472">
                <a:tc>
                  <a:txBody>
                    <a:bodyPr/>
                    <a:lstStyle/>
                    <a:p>
                      <a:pPr algn="l"/>
                      <a:r>
                        <a:rPr lang="es-MX" sz="1200" dirty="0" smtClean="0"/>
                        <a:t>Bus Subtotal</a:t>
                      </a:r>
                      <a:endParaRPr lang="es-MX" sz="1200" dirty="0"/>
                    </a:p>
                  </a:txBody>
                  <a:tcPr marL="89999" marR="89999" marT="28799" marB="2879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dk1"/>
                          </a:solidFill>
                          <a:latin typeface="+mn-lt"/>
                          <a:ea typeface="+mn-ea"/>
                          <a:cs typeface="+mn-cs"/>
                        </a:rPr>
                        <a:t>811.15</a:t>
                      </a:r>
                    </a:p>
                  </a:txBody>
                  <a:tcPr marL="89999" marR="89999" marT="28799" marB="28799" anchor="ct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258888" y="188913"/>
            <a:ext cx="6985000" cy="865187"/>
          </a:xfrm>
        </p:spPr>
        <p:txBody>
          <a:bodyPr/>
          <a:lstStyle/>
          <a:p>
            <a:pPr eaLnBrk="1" hangingPunct="1">
              <a:defRPr/>
            </a:pPr>
            <a:r>
              <a:rPr lang="es-ES" smtClean="0"/>
              <a:t>Scope</a:t>
            </a:r>
          </a:p>
        </p:txBody>
      </p:sp>
      <p:sp>
        <p:nvSpPr>
          <p:cNvPr id="16387" name="Rectangle 3"/>
          <p:cNvSpPr>
            <a:spLocks noGrp="1" noChangeArrowheads="1"/>
          </p:cNvSpPr>
          <p:nvPr>
            <p:ph idx="1"/>
          </p:nvPr>
        </p:nvSpPr>
        <p:spPr/>
        <p:txBody>
          <a:bodyPr/>
          <a:lstStyle/>
          <a:p>
            <a:pPr eaLnBrk="1" hangingPunct="1"/>
            <a:r>
              <a:rPr lang="es-ES" smtClean="0"/>
              <a:t>Topic 1: Mission Objectives</a:t>
            </a:r>
          </a:p>
          <a:p>
            <a:pPr eaLnBrk="1" hangingPunct="1"/>
            <a:r>
              <a:rPr lang="es-ES" smtClean="0"/>
              <a:t>Topic 2: General Requirements </a:t>
            </a:r>
          </a:p>
          <a:p>
            <a:pPr eaLnBrk="1" hangingPunct="1"/>
            <a:r>
              <a:rPr lang="es-ES" smtClean="0"/>
              <a:t>Topic 3: Payload solution</a:t>
            </a:r>
          </a:p>
          <a:p>
            <a:pPr eaLnBrk="1" hangingPunct="1"/>
            <a:r>
              <a:rPr lang="es-ES" smtClean="0"/>
              <a:t>Topic 4: Subsystems solution</a:t>
            </a:r>
          </a:p>
          <a:p>
            <a:pPr eaLnBrk="1" hangingPunct="1"/>
            <a:r>
              <a:rPr lang="es-ES" smtClean="0"/>
              <a:t>Topic 5: Integration and tests  </a:t>
            </a:r>
          </a:p>
          <a:p>
            <a:pPr eaLnBrk="1" hangingPunct="1"/>
            <a:r>
              <a:rPr lang="es-ES" smtClean="0"/>
              <a:t>Topic 6: Launch </a:t>
            </a:r>
          </a:p>
          <a:p>
            <a:pPr eaLnBrk="1" hangingPunct="1"/>
            <a:r>
              <a:rPr lang="es-ES" smtClean="0"/>
              <a:t>Topic 7: Earth segment solution </a:t>
            </a:r>
          </a:p>
          <a:p>
            <a:pPr eaLnBrk="1" hangingPunct="1"/>
            <a:r>
              <a:rPr lang="es-ES" smtClean="0"/>
              <a:t>Topic 8: Training and operations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03350" y="188913"/>
            <a:ext cx="6985000" cy="865187"/>
          </a:xfrm>
        </p:spPr>
        <p:txBody>
          <a:bodyPr/>
          <a:lstStyle/>
          <a:p>
            <a:pPr eaLnBrk="1" hangingPunct="1">
              <a:defRPr/>
            </a:pPr>
            <a:r>
              <a:rPr lang="es-MX" dirty="0" err="1" smtClean="0"/>
              <a:t>Communications</a:t>
            </a:r>
            <a:r>
              <a:rPr lang="es-MX" dirty="0" smtClean="0"/>
              <a:t> (Cont.)</a:t>
            </a:r>
          </a:p>
        </p:txBody>
      </p:sp>
      <p:graphicFrame>
        <p:nvGraphicFramePr>
          <p:cNvPr id="510979" name="Group 3"/>
          <p:cNvGraphicFramePr>
            <a:graphicFrameLocks noGrp="1"/>
          </p:cNvGraphicFramePr>
          <p:nvPr>
            <p:ph idx="4294967295"/>
          </p:nvPr>
        </p:nvGraphicFramePr>
        <p:xfrm>
          <a:off x="468313" y="1412875"/>
          <a:ext cx="8229600" cy="3751260"/>
        </p:xfrm>
        <a:graphic>
          <a:graphicData uri="http://schemas.openxmlformats.org/drawingml/2006/table">
            <a:tbl>
              <a:tblPr/>
              <a:tblGrid>
                <a:gridCol w="1757363"/>
                <a:gridCol w="2286000"/>
                <a:gridCol w="2092325"/>
                <a:gridCol w="2093912"/>
              </a:tblGrid>
              <a:tr h="3715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dirty="0" smtClean="0">
                          <a:ln>
                            <a:noFill/>
                          </a:ln>
                          <a:solidFill>
                            <a:srgbClr val="EAEAEA"/>
                          </a:solidFill>
                          <a:effectLst/>
                          <a:latin typeface="Arial" charset="0"/>
                        </a:rPr>
                        <a:t>Solidaridad 1</a:t>
                      </a:r>
                    </a:p>
                  </a:txBody>
                  <a:tcPr marT="45724" marB="45724" anchor="ctr" horzOverflow="overflow">
                    <a:lnL w="12700"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EAEAEA"/>
                          </a:solidFill>
                          <a:effectLst/>
                          <a:latin typeface="Arial" charset="0"/>
                        </a:rPr>
                        <a:t>C Band (36 MHz)</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EAEAEA"/>
                          </a:solidFill>
                          <a:effectLst/>
                          <a:latin typeface="Arial" charset="0"/>
                        </a:rPr>
                        <a:t>C Band (72 MHz)</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dirty="0" err="1" smtClean="0">
                          <a:ln>
                            <a:noFill/>
                          </a:ln>
                          <a:solidFill>
                            <a:srgbClr val="EAEAEA"/>
                          </a:solidFill>
                          <a:effectLst/>
                          <a:latin typeface="Arial" charset="0"/>
                        </a:rPr>
                        <a:t>Ku</a:t>
                      </a:r>
                      <a:r>
                        <a:rPr kumimoji="0" lang="es-MX" sz="1300" b="1" i="0" u="none" strike="noStrike" cap="none" normalizeH="0" baseline="0" dirty="0" smtClean="0">
                          <a:ln>
                            <a:noFill/>
                          </a:ln>
                          <a:solidFill>
                            <a:srgbClr val="EAEAEA"/>
                          </a:solidFill>
                          <a:effectLst/>
                          <a:latin typeface="Arial" charset="0"/>
                        </a:rPr>
                        <a:t> Band (54 MHz)</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68585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rgbClr val="000090"/>
                          </a:solidFill>
                          <a:effectLst/>
                          <a:latin typeface="Arial" charset="0"/>
                        </a:rPr>
                        <a:t>Saturation density flux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24" marB="45724"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300" b="0" i="0" u="none" strike="noStrike" cap="none" normalizeH="0" baseline="0" smtClean="0">
                          <a:ln>
                            <a:noFill/>
                          </a:ln>
                          <a:solidFill>
                            <a:srgbClr val="000090"/>
                          </a:solidFill>
                          <a:effectLst/>
                          <a:latin typeface="Arial" charset="0"/>
                        </a:rPr>
                        <a:t>R1 : -92.0 </a:t>
                      </a:r>
                      <a:br>
                        <a:rPr kumimoji="0" lang="pt-BR" sz="1300" b="0" i="0" u="none" strike="noStrike" cap="none" normalizeH="0" baseline="0" smtClean="0">
                          <a:ln>
                            <a:noFill/>
                          </a:ln>
                          <a:solidFill>
                            <a:srgbClr val="000090"/>
                          </a:solidFill>
                          <a:effectLst/>
                          <a:latin typeface="Arial" charset="0"/>
                        </a:rPr>
                      </a:br>
                      <a:r>
                        <a:rPr kumimoji="0" lang="pt-BR" sz="1300" b="0" i="0" u="none" strike="noStrike" cap="none" normalizeH="0" baseline="0" smtClean="0">
                          <a:ln>
                            <a:noFill/>
                          </a:ln>
                          <a:solidFill>
                            <a:srgbClr val="000090"/>
                          </a:solidFill>
                          <a:effectLst/>
                          <a:latin typeface="Arial" charset="0"/>
                        </a:rPr>
                        <a:t>R2 : -92.0 </a:t>
                      </a:r>
                      <a:br>
                        <a:rPr kumimoji="0" lang="pt-BR" sz="1300" b="0" i="0" u="none" strike="noStrike" cap="none" normalizeH="0" baseline="0" smtClean="0">
                          <a:ln>
                            <a:noFill/>
                          </a:ln>
                          <a:solidFill>
                            <a:srgbClr val="000090"/>
                          </a:solidFill>
                          <a:effectLst/>
                          <a:latin typeface="Arial" charset="0"/>
                        </a:rPr>
                      </a:br>
                      <a:r>
                        <a:rPr kumimoji="0" lang="pt-BR" sz="1300" b="0" i="0" u="none" strike="noStrike" cap="none" normalizeH="0" baseline="0" smtClean="0">
                          <a:ln>
                            <a:noFill/>
                          </a:ln>
                          <a:solidFill>
                            <a:srgbClr val="000090"/>
                          </a:solidFill>
                          <a:effectLst/>
                          <a:latin typeface="Arial" charset="0"/>
                        </a:rPr>
                        <a:t>R3 : -89.0</a:t>
                      </a:r>
                      <a:endParaRPr kumimoji="0" lang="es-MX" sz="1300" b="0" i="0" u="none" strike="noStrike" cap="none" normalizeH="0" baseline="0" smtClean="0">
                        <a:ln>
                          <a:noFill/>
                        </a:ln>
                        <a:solidFill>
                          <a:srgbClr val="000090"/>
                        </a:solidFill>
                        <a:effectLst/>
                        <a:latin typeface="Arial" charset="0"/>
                      </a:endParaRP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R1 : -89.0</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R4 : -95.0 </a:t>
                      </a:r>
                      <a:br>
                        <a:rPr kumimoji="0" lang="es-MX" sz="1300" b="0" i="0" u="none" strike="noStrike" cap="none" normalizeH="0" baseline="0" smtClean="0">
                          <a:ln>
                            <a:noFill/>
                          </a:ln>
                          <a:solidFill>
                            <a:srgbClr val="000090"/>
                          </a:solidFill>
                          <a:effectLst/>
                          <a:latin typeface="Arial" charset="0"/>
                        </a:rPr>
                      </a:br>
                      <a:r>
                        <a:rPr kumimoji="0" lang="es-MX" sz="1300" b="0" i="0" u="none" strike="noStrike" cap="none" normalizeH="0" baseline="0" smtClean="0">
                          <a:ln>
                            <a:noFill/>
                          </a:ln>
                          <a:solidFill>
                            <a:srgbClr val="000090"/>
                          </a:solidFill>
                          <a:effectLst/>
                          <a:latin typeface="Arial" charset="0"/>
                        </a:rPr>
                        <a:t>R5 : -95.0</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r>
              <a:tr h="4877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Redundancy</a:t>
                      </a:r>
                    </a:p>
                  </a:txBody>
                  <a:tcPr marT="45724" marB="45724"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14 SSPAs for 12 </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channels</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8 SSPAs for 6 channels</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20 TWTAs for 16 channels</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r>
              <a:tr h="4877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Amplifiers Power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24" marB="45724"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SSPA of 10 and 16 Watts</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SSPA of 14.4 Watts</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TWTA of 45 Watts</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r>
              <a:tr h="4877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Input attenuation range </a:t>
                      </a:r>
                    </a:p>
                  </a:txBody>
                  <a:tcPr marT="45724" marB="45724"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 to 14 dB in 2dB steps </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 to 14 dB in 2dB steps </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 </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 to 22 in 2 dB steps </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r>
              <a:tr h="4877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rgbClr val="000090"/>
                          </a:solidFill>
                          <a:effectLst/>
                          <a:latin typeface="Arial" charset="0"/>
                        </a:rPr>
                        <a:t>Degrees of tolerance in the stationkeeping </a:t>
                      </a:r>
                      <a:endParaRPr kumimoji="0" lang="es-MX" sz="1300" b="0" i="0" u="none" strike="noStrike" cap="none" normalizeH="0" baseline="0" smtClean="0">
                        <a:ln>
                          <a:noFill/>
                        </a:ln>
                        <a:solidFill>
                          <a:srgbClr val="000090"/>
                        </a:solidFill>
                        <a:effectLst/>
                        <a:latin typeface="Arial" charset="0"/>
                      </a:endParaRPr>
                    </a:p>
                  </a:txBody>
                  <a:tcPr marT="45724" marB="45724"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±0.05º N-S ±0.05º E-W</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8E8EB"/>
                    </a:solidFill>
                  </a:tcPr>
                </a:tc>
              </a:tr>
              <a:tr h="37150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 Fuel at  december 1st, 1998</a:t>
                      </a:r>
                    </a:p>
                  </a:txBody>
                  <a:tcPr marT="45724" marB="45724"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hMerge="1">
                  <a:txBody>
                    <a:bodyPr/>
                    <a:lstStyle/>
                    <a:p>
                      <a:endParaRPr lang="es-E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271.821</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1"/>
                    </a:solidFill>
                  </a:tcPr>
                </a:tc>
                <a:tc hMerge="1">
                  <a:txBody>
                    <a:bodyPr/>
                    <a:lstStyle/>
                    <a:p>
                      <a:endParaRPr lang="es-ES"/>
                    </a:p>
                  </a:txBody>
                  <a:tcPr/>
                </a:tc>
              </a:tr>
              <a:tr h="37150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Operation Life: 14 years</a:t>
                      </a:r>
                    </a:p>
                  </a:txBody>
                  <a:tcPr marT="45724" marB="45724" anchor="ctr" horzOverflow="overflow">
                    <a:lnL w="12700" cap="flat" cmpd="sng" algn="ctr">
                      <a:solidFill>
                        <a:schemeClr val="accent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hMerge="1">
                  <a:txBody>
                    <a:bodyPr/>
                    <a:lstStyle/>
                    <a:p>
                      <a:endParaRPr lang="es-E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err="1" smtClean="0">
                          <a:ln>
                            <a:noFill/>
                          </a:ln>
                          <a:solidFill>
                            <a:srgbClr val="000090"/>
                          </a:solidFill>
                          <a:effectLst/>
                          <a:latin typeface="Arial" charset="0"/>
                        </a:rPr>
                        <a:t>Start</a:t>
                      </a:r>
                      <a:r>
                        <a:rPr kumimoji="0" lang="es-MX" sz="1300" b="0" i="0" u="none" strike="noStrike" cap="none" normalizeH="0" baseline="0" dirty="0" smtClean="0">
                          <a:ln>
                            <a:noFill/>
                          </a:ln>
                          <a:solidFill>
                            <a:srgbClr val="000090"/>
                          </a:solidFill>
                          <a:effectLst/>
                          <a:latin typeface="Arial" charset="0"/>
                        </a:rPr>
                        <a:t> </a:t>
                      </a:r>
                      <a:r>
                        <a:rPr kumimoji="0" lang="es-MX" sz="1300" b="0" i="0" u="none" strike="noStrike" cap="none" normalizeH="0" baseline="0" dirty="0" err="1" smtClean="0">
                          <a:ln>
                            <a:noFill/>
                          </a:ln>
                          <a:solidFill>
                            <a:srgbClr val="000090"/>
                          </a:solidFill>
                          <a:effectLst/>
                          <a:latin typeface="Arial" charset="0"/>
                        </a:rPr>
                        <a:t>Operation</a:t>
                      </a:r>
                      <a:r>
                        <a:rPr kumimoji="0" lang="es-MX" sz="1300" b="0" i="0" u="none" strike="noStrike" cap="none" normalizeH="0" baseline="0" dirty="0" smtClean="0">
                          <a:ln>
                            <a:noFill/>
                          </a:ln>
                          <a:solidFill>
                            <a:srgbClr val="000090"/>
                          </a:solidFill>
                          <a:effectLst/>
                          <a:latin typeface="Arial" charset="0"/>
                        </a:rPr>
                        <a:t>: January,1994</a:t>
                      </a:r>
                    </a:p>
                  </a:txBody>
                  <a:tcPr marT="45724" marB="45724" horzOverflow="overflow">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B"/>
                    </a:solidFill>
                  </a:tcPr>
                </a:tc>
                <a:tc hMerge="1">
                  <a:txBody>
                    <a:bodyPr/>
                    <a:lstStyle/>
                    <a:p>
                      <a:endParaRPr lang="es-ES"/>
                    </a:p>
                  </a:txBody>
                  <a:tcPr/>
                </a:tc>
              </a:tr>
            </a:tbl>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60" name="Rectangle 4"/>
          <p:cNvSpPr>
            <a:spLocks noGrp="1" noChangeArrowheads="1"/>
          </p:cNvSpPr>
          <p:nvPr>
            <p:ph type="ctrTitle" sz="quarter"/>
          </p:nvPr>
        </p:nvSpPr>
        <p:spPr>
          <a:xfrm>
            <a:off x="685800" y="2571750"/>
            <a:ext cx="7772400" cy="842963"/>
          </a:xfrm>
        </p:spPr>
        <p:txBody>
          <a:bodyPr/>
          <a:lstStyle/>
          <a:p>
            <a:pPr eaLnBrk="1" hangingPunct="1">
              <a:defRPr/>
            </a:pPr>
            <a:r>
              <a:rPr lang="es-ES" smtClean="0"/>
              <a:t>Topic 5: Integration and Test</a:t>
            </a:r>
          </a:p>
        </p:txBody>
      </p:sp>
      <p:sp>
        <p:nvSpPr>
          <p:cNvPr id="4" name="3 Subtítulo"/>
          <p:cNvSpPr>
            <a:spLocks noGrp="1"/>
          </p:cNvSpPr>
          <p:nvPr>
            <p:ph type="subTitle" sz="quarter" idx="1"/>
          </p:nvPr>
        </p:nvSpPr>
        <p:spPr>
          <a:xfrm>
            <a:off x="714375" y="4572000"/>
            <a:ext cx="7715250" cy="500063"/>
          </a:xfrm>
        </p:spPr>
        <p:txBody>
          <a:bodyPr/>
          <a:lstStyle/>
          <a:p>
            <a:pPr eaLnBrk="1" hangingPunct="1">
              <a:defRPr/>
            </a:pPr>
            <a:endParaRPr lang="es-ES"/>
          </a:p>
        </p:txBody>
      </p:sp>
      <p:sp>
        <p:nvSpPr>
          <p:cNvPr id="207876" name="4 Marcador de texto"/>
          <p:cNvSpPr>
            <a:spLocks noGrp="1"/>
          </p:cNvSpPr>
          <p:nvPr>
            <p:ph type="body" sz="quarter" idx="11"/>
          </p:nvPr>
        </p:nvSpPr>
        <p:spPr>
          <a:xfrm>
            <a:off x="714375" y="3714750"/>
            <a:ext cx="7715250" cy="571500"/>
          </a:xfrm>
        </p:spPr>
        <p:txBody>
          <a:bodyPr/>
          <a:lstStyle/>
          <a:p>
            <a:pPr eaLnBrk="1" hangingPunct="1"/>
            <a:endParaRPr lang="es-MX"/>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8946" name="Rectangle 2"/>
          <p:cNvSpPr>
            <a:spLocks noChangeArrowheads="1"/>
          </p:cNvSpPr>
          <p:nvPr/>
        </p:nvSpPr>
        <p:spPr bwMode="auto">
          <a:xfrm>
            <a:off x="0" y="1766888"/>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38947" name="Text Box 3"/>
          <p:cNvSpPr txBox="1">
            <a:spLocks noChangeArrowheads="1"/>
          </p:cNvSpPr>
          <p:nvPr/>
        </p:nvSpPr>
        <p:spPr bwMode="auto">
          <a:xfrm>
            <a:off x="827088" y="188913"/>
            <a:ext cx="7416800" cy="808037"/>
          </a:xfrm>
          <a:prstGeom prst="rect">
            <a:avLst/>
          </a:prstGeom>
          <a:noFill/>
          <a:ln w="9525">
            <a:noFill/>
            <a:miter lim="800000"/>
            <a:headEnd/>
            <a:tailEnd/>
          </a:ln>
          <a:effectLst/>
        </p:spPr>
        <p:txBody>
          <a:bodyPr>
            <a:spAutoFit/>
          </a:bodyPr>
          <a:lstStyle/>
          <a:p>
            <a:pPr algn="r" eaLnBrk="0" hangingPunct="0">
              <a:spcBef>
                <a:spcPct val="50000"/>
              </a:spcBef>
              <a:buSzPts val="2200"/>
              <a:buFont typeface="Arial" charset="0"/>
              <a:buNone/>
              <a:defRPr/>
            </a:pPr>
            <a:endParaRPr lang="es-MX" sz="1500" dirty="0">
              <a:solidFill>
                <a:srgbClr val="FFFF00"/>
              </a:solidFill>
              <a:effectLst>
                <a:outerShdw blurRad="38100" dist="38100" dir="2700000" algn="tl">
                  <a:srgbClr val="C0C0C0"/>
                </a:outerShdw>
              </a:effectLst>
            </a:endParaRPr>
          </a:p>
          <a:p>
            <a:pPr algn="ctr" eaLnBrk="0" hangingPunct="0">
              <a:buSzPts val="2200"/>
              <a:buFont typeface="Arial" charset="0"/>
              <a:buNone/>
              <a:defRPr/>
            </a:pPr>
            <a:r>
              <a:rPr lang="es-ES" sz="3200" dirty="0">
                <a:solidFill>
                  <a:srgbClr val="FF3300"/>
                </a:solidFill>
                <a:effectLst>
                  <a:outerShdw blurRad="38100" dist="38100" dir="2700000" algn="tl">
                    <a:srgbClr val="C0C0C0"/>
                  </a:outerShdw>
                </a:effectLst>
              </a:rPr>
              <a:t>Solidaridad </a:t>
            </a:r>
            <a:r>
              <a:rPr lang="es-ES" sz="3200" dirty="0" err="1">
                <a:solidFill>
                  <a:srgbClr val="FF3300"/>
                </a:solidFill>
                <a:effectLst>
                  <a:outerShdw blurRad="38100" dist="38100" dir="2700000" algn="tl">
                    <a:srgbClr val="C0C0C0"/>
                  </a:outerShdw>
                </a:effectLst>
              </a:rPr>
              <a:t>tests</a:t>
            </a:r>
            <a:endParaRPr lang="es-ES" sz="3200" dirty="0">
              <a:solidFill>
                <a:srgbClr val="FF3300"/>
              </a:solidFill>
              <a:effectLst>
                <a:outerShdw blurRad="38100" dist="38100" dir="2700000" algn="tl">
                  <a:srgbClr val="C0C0C0"/>
                </a:outerShdw>
              </a:effectLst>
            </a:endParaRPr>
          </a:p>
        </p:txBody>
      </p:sp>
      <p:sp>
        <p:nvSpPr>
          <p:cNvPr id="338948" name="Rectangle 4"/>
          <p:cNvSpPr>
            <a:spLocks noChangeArrowheads="1"/>
          </p:cNvSpPr>
          <p:nvPr/>
        </p:nvSpPr>
        <p:spPr bwMode="auto">
          <a:xfrm>
            <a:off x="0" y="2295525"/>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38949" name="Rectangle 5"/>
          <p:cNvSpPr>
            <a:spLocks noChangeArrowheads="1"/>
          </p:cNvSpPr>
          <p:nvPr/>
        </p:nvSpPr>
        <p:spPr bwMode="auto">
          <a:xfrm>
            <a:off x="0" y="1795463"/>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38950" name="Rectangle 6"/>
          <p:cNvSpPr>
            <a:spLocks noChangeArrowheads="1"/>
          </p:cNvSpPr>
          <p:nvPr/>
        </p:nvSpPr>
        <p:spPr bwMode="auto">
          <a:xfrm>
            <a:off x="0" y="2109788"/>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38951" name="Rectangle 7"/>
          <p:cNvSpPr>
            <a:spLocks noChangeArrowheads="1"/>
          </p:cNvSpPr>
          <p:nvPr/>
        </p:nvSpPr>
        <p:spPr bwMode="auto">
          <a:xfrm>
            <a:off x="0" y="2205038"/>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38952" name="Rectangle 8"/>
          <p:cNvSpPr>
            <a:spLocks noChangeArrowheads="1"/>
          </p:cNvSpPr>
          <p:nvPr/>
        </p:nvSpPr>
        <p:spPr bwMode="auto">
          <a:xfrm>
            <a:off x="0" y="2552700"/>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38953" name="Rectangle 9"/>
          <p:cNvSpPr>
            <a:spLocks noChangeArrowheads="1"/>
          </p:cNvSpPr>
          <p:nvPr/>
        </p:nvSpPr>
        <p:spPr bwMode="auto">
          <a:xfrm>
            <a:off x="0" y="2552700"/>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38954" name="Rectangle 10"/>
          <p:cNvSpPr>
            <a:spLocks noChangeArrowheads="1"/>
          </p:cNvSpPr>
          <p:nvPr/>
        </p:nvSpPr>
        <p:spPr bwMode="auto">
          <a:xfrm>
            <a:off x="0" y="2157413"/>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38955" name="Rectangle 11"/>
          <p:cNvSpPr>
            <a:spLocks noChangeArrowheads="1"/>
          </p:cNvSpPr>
          <p:nvPr/>
        </p:nvSpPr>
        <p:spPr bwMode="auto">
          <a:xfrm>
            <a:off x="0" y="1800225"/>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pic>
        <p:nvPicPr>
          <p:cNvPr id="2089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127125"/>
            <a:ext cx="5545137"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116013" y="188913"/>
            <a:ext cx="6985000" cy="865187"/>
          </a:xfrm>
        </p:spPr>
        <p:txBody>
          <a:bodyPr/>
          <a:lstStyle/>
          <a:p>
            <a:pPr eaLnBrk="1" hangingPunct="1">
              <a:defRPr/>
            </a:pPr>
            <a:r>
              <a:rPr lang="es-MX" dirty="0" smtClean="0"/>
              <a:t>Solidaridad </a:t>
            </a:r>
            <a:r>
              <a:rPr lang="es-MX" dirty="0" err="1" smtClean="0"/>
              <a:t>Satellite</a:t>
            </a:r>
            <a:r>
              <a:rPr lang="es-MX" dirty="0" smtClean="0"/>
              <a:t> </a:t>
            </a:r>
            <a:br>
              <a:rPr lang="es-MX" dirty="0" smtClean="0"/>
            </a:br>
            <a:r>
              <a:rPr lang="es-MX" dirty="0" err="1" smtClean="0"/>
              <a:t>Tests</a:t>
            </a:r>
            <a:r>
              <a:rPr lang="es-MX" dirty="0" smtClean="0"/>
              <a:t>, General Plan</a:t>
            </a:r>
          </a:p>
        </p:txBody>
      </p:sp>
      <p:sp>
        <p:nvSpPr>
          <p:cNvPr id="209923" name="2 Marcador de contenido"/>
          <p:cNvSpPr>
            <a:spLocks noGrp="1"/>
          </p:cNvSpPr>
          <p:nvPr>
            <p:ph idx="4294967295"/>
          </p:nvPr>
        </p:nvSpPr>
        <p:spPr>
          <a:xfrm>
            <a:off x="2243138" y="1928813"/>
            <a:ext cx="6900862" cy="3516312"/>
          </a:xfrm>
        </p:spPr>
        <p:txBody>
          <a:bodyPr/>
          <a:lstStyle/>
          <a:p>
            <a:pPr eaLnBrk="1" hangingPunct="1">
              <a:lnSpc>
                <a:spcPct val="200000"/>
              </a:lnSpc>
            </a:pPr>
            <a:r>
              <a:rPr lang="es-MX" b="0" smtClean="0"/>
              <a:t>Initial test</a:t>
            </a:r>
          </a:p>
          <a:p>
            <a:pPr eaLnBrk="1" hangingPunct="1">
              <a:lnSpc>
                <a:spcPct val="200000"/>
              </a:lnSpc>
            </a:pPr>
            <a:r>
              <a:rPr lang="es-MX" b="0" smtClean="0"/>
              <a:t>Environmental test (Build up)</a:t>
            </a:r>
          </a:p>
          <a:p>
            <a:pPr eaLnBrk="1" hangingPunct="1">
              <a:lnSpc>
                <a:spcPct val="200000"/>
              </a:lnSpc>
            </a:pPr>
            <a:r>
              <a:rPr lang="es-MX" b="0" smtClean="0"/>
              <a:t>Full up integrated system test</a:t>
            </a:r>
          </a:p>
          <a:p>
            <a:pPr eaLnBrk="1" hangingPunct="1">
              <a:lnSpc>
                <a:spcPct val="200000"/>
              </a:lnSpc>
            </a:pPr>
            <a:r>
              <a:rPr lang="es-MX" b="0" smtClean="0"/>
              <a:t>Functional test at launch site</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a:t>Communication</a:t>
            </a:r>
            <a:r>
              <a:rPr lang="es-MX" dirty="0"/>
              <a:t> </a:t>
            </a:r>
            <a:r>
              <a:rPr lang="es-MX" dirty="0" err="1"/>
              <a:t>Subsystem</a:t>
            </a:r>
            <a:r>
              <a:rPr lang="es-MX" dirty="0"/>
              <a:t> Test</a:t>
            </a:r>
          </a:p>
        </p:txBody>
      </p:sp>
      <p:graphicFrame>
        <p:nvGraphicFramePr>
          <p:cNvPr id="388099" name="Group 3"/>
          <p:cNvGraphicFramePr>
            <a:graphicFrameLocks noGrp="1"/>
          </p:cNvGraphicFramePr>
          <p:nvPr>
            <p:ph idx="4294967295"/>
          </p:nvPr>
        </p:nvGraphicFramePr>
        <p:xfrm>
          <a:off x="684213" y="1773238"/>
          <a:ext cx="8229600" cy="3944937"/>
        </p:xfrm>
        <a:graphic>
          <a:graphicData uri="http://schemas.openxmlformats.org/drawingml/2006/table">
            <a:tbl>
              <a:tblPr/>
              <a:tblGrid>
                <a:gridCol w="3143250"/>
                <a:gridCol w="5086350"/>
              </a:tblGrid>
              <a:tr h="397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err="1" smtClean="0">
                          <a:ln>
                            <a:noFill/>
                          </a:ln>
                          <a:solidFill>
                            <a:srgbClr val="1F1F5E"/>
                          </a:solidFill>
                          <a:effectLst/>
                          <a:latin typeface="Arial" charset="0"/>
                        </a:rPr>
                        <a:t>Unit</a:t>
                      </a:r>
                      <a:r>
                        <a:rPr kumimoji="0" lang="es-MX" sz="1600" b="0" i="0" u="none" strike="noStrike" cap="none" normalizeH="0" baseline="0" dirty="0" smtClean="0">
                          <a:ln>
                            <a:noFill/>
                          </a:ln>
                          <a:solidFill>
                            <a:srgbClr val="1F1F5E"/>
                          </a:solidFill>
                          <a:effectLst/>
                          <a:latin typeface="Arial" charset="0"/>
                        </a:rPr>
                        <a:t> </a:t>
                      </a:r>
                      <a:r>
                        <a:rPr kumimoji="0" lang="es-MX" sz="1600" b="0" i="0" u="none" strike="noStrike" cap="none" normalizeH="0" baseline="0" dirty="0" err="1" smtClean="0">
                          <a:ln>
                            <a:noFill/>
                          </a:ln>
                          <a:solidFill>
                            <a:srgbClr val="1F1F5E"/>
                          </a:solidFill>
                          <a:effectLst/>
                          <a:latin typeface="Arial" charset="0"/>
                        </a:rPr>
                        <a:t>acceptance</a:t>
                      </a:r>
                      <a:r>
                        <a:rPr kumimoji="0" lang="es-MX" sz="1600" b="0" i="0" u="none" strike="noStrike" cap="none" normalizeH="0" baseline="0" dirty="0" smtClean="0">
                          <a:ln>
                            <a:noFill/>
                          </a:ln>
                          <a:solidFill>
                            <a:srgbClr val="1F1F5E"/>
                          </a:solidFill>
                          <a:effectLst/>
                          <a:latin typeface="Arial" charset="0"/>
                        </a:rPr>
                        <a:t> test</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Functional and environmental test</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8229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Antenna test</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PIRE, G/T, SFD</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Polarization Isolation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Radiation Patterns</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5791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Hardline (Communications Electronics)</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End to end transponder test</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8229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Initial test of the integrated Subsystem</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Verify the electronics and antenna intefaces with platform. Characterization of gain transference and frecuency response in band (pre-environmental)</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5791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Thermal Test</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End to end electronics performance under severe conditions</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3714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Full-up integrated system test</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smtClean="0">
                          <a:ln>
                            <a:noFill/>
                          </a:ln>
                          <a:solidFill>
                            <a:srgbClr val="1F1F5E"/>
                          </a:solidFill>
                          <a:effectLst/>
                          <a:latin typeface="Arial" charset="0"/>
                        </a:rPr>
                        <a:t>Test and compare.  Post </a:t>
                      </a:r>
                      <a:r>
                        <a:rPr kumimoji="0" lang="es-MX" sz="1600" b="0" i="0" u="none" strike="noStrike" cap="none" normalizeH="0" baseline="0" dirty="0" err="1" smtClean="0">
                          <a:ln>
                            <a:noFill/>
                          </a:ln>
                          <a:solidFill>
                            <a:srgbClr val="1F1F5E"/>
                          </a:solidFill>
                          <a:effectLst/>
                          <a:latin typeface="Arial" charset="0"/>
                        </a:rPr>
                        <a:t>environmental</a:t>
                      </a:r>
                      <a:endParaRPr kumimoji="0" lang="es-MX" sz="1600" b="0" i="0" u="none" strike="noStrike" cap="none" normalizeH="0" baseline="0" dirty="0" smtClean="0">
                        <a:ln>
                          <a:noFill/>
                        </a:ln>
                        <a:solidFill>
                          <a:srgbClr val="1F1F5E"/>
                        </a:solidFill>
                        <a:effectLst/>
                        <a:latin typeface="Arial" charset="0"/>
                      </a:endParaRP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3714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1F1F5E"/>
                          </a:solidFill>
                          <a:effectLst/>
                          <a:latin typeface="Arial" charset="0"/>
                        </a:rPr>
                        <a:t>On orbit test</a:t>
                      </a: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err="1" smtClean="0">
                          <a:ln>
                            <a:noFill/>
                          </a:ln>
                          <a:solidFill>
                            <a:srgbClr val="1F1F5E"/>
                          </a:solidFill>
                          <a:effectLst/>
                          <a:latin typeface="Arial" charset="0"/>
                        </a:rPr>
                        <a:t>See</a:t>
                      </a:r>
                      <a:r>
                        <a:rPr kumimoji="0" lang="es-MX" sz="1600" b="0" i="0" u="none" strike="noStrike" cap="none" normalizeH="0" baseline="0" dirty="0" smtClean="0">
                          <a:ln>
                            <a:noFill/>
                          </a:ln>
                          <a:solidFill>
                            <a:srgbClr val="1F1F5E"/>
                          </a:solidFill>
                          <a:effectLst/>
                          <a:latin typeface="Arial" charset="0"/>
                        </a:rPr>
                        <a:t> </a:t>
                      </a:r>
                      <a:r>
                        <a:rPr kumimoji="0" lang="es-MX" sz="1600" b="0" i="0" u="none" strike="noStrike" cap="none" normalizeH="0" baseline="0" dirty="0" err="1" smtClean="0">
                          <a:ln>
                            <a:noFill/>
                          </a:ln>
                          <a:solidFill>
                            <a:srgbClr val="1F1F5E"/>
                          </a:solidFill>
                          <a:effectLst/>
                          <a:latin typeface="Arial" charset="0"/>
                        </a:rPr>
                        <a:t>next</a:t>
                      </a:r>
                      <a:r>
                        <a:rPr kumimoji="0" lang="es-MX" sz="1600" b="0" i="0" u="none" strike="noStrike" cap="none" normalizeH="0" baseline="0" dirty="0" smtClean="0">
                          <a:ln>
                            <a:noFill/>
                          </a:ln>
                          <a:solidFill>
                            <a:srgbClr val="1F1F5E"/>
                          </a:solidFill>
                          <a:effectLst/>
                          <a:latin typeface="Arial" charset="0"/>
                        </a:rPr>
                        <a:t> </a:t>
                      </a:r>
                      <a:r>
                        <a:rPr kumimoji="0" lang="es-MX" sz="1600" b="0" i="0" u="none" strike="noStrike" cap="none" normalizeH="0" baseline="0" dirty="0" err="1" smtClean="0">
                          <a:ln>
                            <a:noFill/>
                          </a:ln>
                          <a:solidFill>
                            <a:srgbClr val="1F1F5E"/>
                          </a:solidFill>
                          <a:effectLst/>
                          <a:latin typeface="Arial" charset="0"/>
                        </a:rPr>
                        <a:t>slide</a:t>
                      </a:r>
                      <a:endParaRPr kumimoji="0" lang="es-MX" sz="1600" b="0" i="0" u="none" strike="noStrike" cap="none" normalizeH="0" baseline="0" dirty="0" smtClean="0">
                        <a:ln>
                          <a:noFill/>
                        </a:ln>
                        <a:solidFill>
                          <a:srgbClr val="1F1F5E"/>
                        </a:solidFill>
                        <a:effectLst/>
                        <a:latin typeface="Arial" charset="0"/>
                      </a:endParaRPr>
                    </a:p>
                  </a:txBody>
                  <a:tcP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187450" y="188913"/>
            <a:ext cx="6985000" cy="865187"/>
          </a:xfrm>
        </p:spPr>
        <p:txBody>
          <a:bodyPr/>
          <a:lstStyle/>
          <a:p>
            <a:pPr eaLnBrk="1" hangingPunct="1">
              <a:defRPr/>
            </a:pPr>
            <a:r>
              <a:rPr lang="es-MX" dirty="0" err="1"/>
              <a:t>On</a:t>
            </a:r>
            <a:r>
              <a:rPr lang="es-MX" dirty="0"/>
              <a:t> </a:t>
            </a:r>
            <a:r>
              <a:rPr lang="es-MX" dirty="0" err="1"/>
              <a:t>orbit</a:t>
            </a:r>
            <a:r>
              <a:rPr lang="es-MX" dirty="0"/>
              <a:t> test</a:t>
            </a:r>
          </a:p>
        </p:txBody>
      </p:sp>
      <p:graphicFrame>
        <p:nvGraphicFramePr>
          <p:cNvPr id="389180" name="Group 60"/>
          <p:cNvGraphicFramePr>
            <a:graphicFrameLocks noGrp="1"/>
          </p:cNvGraphicFramePr>
          <p:nvPr>
            <p:ph idx="4294967295"/>
          </p:nvPr>
        </p:nvGraphicFramePr>
        <p:xfrm>
          <a:off x="539750" y="1196975"/>
          <a:ext cx="8229600" cy="5821363"/>
        </p:xfrm>
        <a:graphic>
          <a:graphicData uri="http://schemas.openxmlformats.org/drawingml/2006/table">
            <a:tbl>
              <a:tblPr/>
              <a:tblGrid>
                <a:gridCol w="4114800"/>
                <a:gridCol w="4114800"/>
              </a:tblGrid>
              <a:tr h="3657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800" b="0" i="0" u="none" strike="noStrike" cap="none" normalizeH="0" baseline="0" dirty="0" err="1" smtClean="0">
                          <a:ln>
                            <a:noFill/>
                          </a:ln>
                          <a:solidFill>
                            <a:schemeClr val="accent2"/>
                          </a:solidFill>
                          <a:effectLst/>
                          <a:latin typeface="Arial" charset="0"/>
                        </a:rPr>
                        <a:t>Communications</a:t>
                      </a:r>
                      <a:endParaRPr kumimoji="0" lang="es-MX" sz="1800" b="0" i="0" u="none" strike="noStrike" cap="none" normalizeH="0" baseline="0" dirty="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800" b="0" i="0" u="none" strike="noStrike" cap="none" normalizeH="0" baseline="0" smtClean="0">
                          <a:ln>
                            <a:noFill/>
                          </a:ln>
                          <a:solidFill>
                            <a:schemeClr val="accent2"/>
                          </a:solidFill>
                          <a:effectLst/>
                          <a:latin typeface="Arial" charset="0"/>
                        </a:rPr>
                        <a:t>TTC</a:t>
                      </a:r>
                    </a:p>
                  </a:txBody>
                  <a:tcPr marT="45718" marB="45718" horzOverflow="overflow">
                    <a:lnL>
                      <a:noFill/>
                    </a:lnL>
                    <a:lnR>
                      <a:noFill/>
                    </a:lnR>
                    <a:lnT>
                      <a:noFill/>
                    </a:lnT>
                    <a:lnB>
                      <a:noFill/>
                    </a:lnB>
                    <a:lnTlToBr>
                      <a:noFill/>
                    </a:lnTlToBr>
                    <a:lnBlToTr>
                      <a:noFill/>
                    </a:lnBlToTr>
                    <a:noFill/>
                  </a:tcPr>
                </a:tc>
              </a:tr>
              <a:tr h="579088">
                <a:tc>
                  <a:txBody>
                    <a:bodyPr/>
                    <a:lstStyle/>
                    <a:p>
                      <a:pPr marL="444500" marR="0" lvl="0" indent="-265113" algn="l" defTabSz="914400" rtl="0" eaLnBrk="1" fontAlgn="base" latinLnBrk="0" hangingPunct="1">
                        <a:lnSpc>
                          <a:spcPct val="100000"/>
                        </a:lnSpc>
                        <a:spcBef>
                          <a:spcPct val="0"/>
                        </a:spcBef>
                        <a:spcAft>
                          <a:spcPct val="0"/>
                        </a:spcAft>
                        <a:buClrTx/>
                        <a:buSzTx/>
                        <a:buFontTx/>
                        <a:buChar char="•"/>
                        <a:tabLst/>
                      </a:pPr>
                      <a:endParaRPr kumimoji="0" lang="es-MX" sz="1600" b="0" i="0" u="none" strike="noStrike" cap="none" normalizeH="0" baseline="0" smtClean="0">
                        <a:ln>
                          <a:noFill/>
                        </a:ln>
                        <a:solidFill>
                          <a:schemeClr val="accent2"/>
                        </a:solidFill>
                        <a:effectLst/>
                        <a:latin typeface="Arial" charset="0"/>
                      </a:endParaRPr>
                    </a:p>
                    <a:p>
                      <a:pPr marL="444500" marR="0" lvl="0" indent="-2651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Transfer Characteristic</a:t>
                      </a:r>
                    </a:p>
                  </a:txBody>
                  <a:tcPr marT="45718" marB="45718" horzOverflow="overflow">
                    <a:lnL>
                      <a:noFill/>
                    </a:lnL>
                    <a:lnR>
                      <a:noFill/>
                    </a:lnR>
                    <a:lnT>
                      <a:noFill/>
                    </a:lnT>
                    <a:lnB>
                      <a:noFill/>
                    </a:lnB>
                    <a:lnTlToBr>
                      <a:noFill/>
                    </a:lnTlToBr>
                    <a:lnBlToTr>
                      <a:noFill/>
                    </a:lnBlToTr>
                    <a:noFill/>
                  </a:tcPr>
                </a:tc>
                <a:tc>
                  <a:txBody>
                    <a:bodyPr/>
                    <a:lstStyle/>
                    <a:p>
                      <a:pPr marL="533400" marR="0" lvl="0" indent="-3540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Commands functionality</a:t>
                      </a:r>
                    </a:p>
                  </a:txBody>
                  <a:tcPr marT="45718" marB="45718" horzOverflow="overflow">
                    <a:lnL>
                      <a:noFill/>
                    </a:lnL>
                    <a:lnR>
                      <a:noFill/>
                    </a:lnR>
                    <a:lnT>
                      <a:noFill/>
                    </a:lnT>
                    <a:lnB>
                      <a:noFill/>
                    </a:lnB>
                    <a:lnTlToBr>
                      <a:noFill/>
                    </a:lnTlToBr>
                    <a:lnBlToTr>
                      <a:noFill/>
                    </a:lnBlToTr>
                    <a:noFill/>
                  </a:tcPr>
                </a:tc>
              </a:tr>
              <a:tr h="335262">
                <a:tc>
                  <a:txBody>
                    <a:bodyPr/>
                    <a:lstStyle/>
                    <a:p>
                      <a:pPr marL="444500" marR="0" lvl="0" indent="-2651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PIRE and SFD</a:t>
                      </a:r>
                    </a:p>
                  </a:txBody>
                  <a:tcPr marT="45718" marB="45718" horzOverflow="overflow">
                    <a:lnL>
                      <a:noFill/>
                    </a:lnL>
                    <a:lnR>
                      <a:noFill/>
                    </a:lnR>
                    <a:lnT>
                      <a:noFill/>
                    </a:lnT>
                    <a:lnB>
                      <a:noFill/>
                    </a:lnB>
                    <a:lnTlToBr>
                      <a:noFill/>
                    </a:lnTlToBr>
                    <a:lnBlToTr>
                      <a:noFill/>
                    </a:lnBlToTr>
                    <a:noFill/>
                  </a:tcPr>
                </a:tc>
                <a:tc>
                  <a:txBody>
                    <a:bodyPr/>
                    <a:lstStyle/>
                    <a:p>
                      <a:pPr marL="533400" marR="0" lvl="0" indent="-3540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Commands sensibility</a:t>
                      </a:r>
                    </a:p>
                  </a:txBody>
                  <a:tcPr marT="45718" marB="45718" horzOverflow="overflow">
                    <a:lnL>
                      <a:noFill/>
                    </a:lnL>
                    <a:lnR>
                      <a:noFill/>
                    </a:lnR>
                    <a:lnT>
                      <a:noFill/>
                    </a:lnT>
                    <a:lnB>
                      <a:noFill/>
                    </a:lnB>
                    <a:lnTlToBr>
                      <a:noFill/>
                    </a:lnTlToBr>
                    <a:lnBlToTr>
                      <a:noFill/>
                    </a:lnBlToTr>
                    <a:noFill/>
                  </a:tcPr>
                </a:tc>
              </a:tr>
              <a:tr h="335262">
                <a:tc>
                  <a:txBody>
                    <a:bodyPr/>
                    <a:lstStyle/>
                    <a:p>
                      <a:pPr marL="444500" marR="0" lvl="0" indent="-2651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G/T</a:t>
                      </a:r>
                    </a:p>
                  </a:txBody>
                  <a:tcPr marT="45718" marB="45718" horzOverflow="overflow">
                    <a:lnL>
                      <a:noFill/>
                    </a:lnL>
                    <a:lnR>
                      <a:noFill/>
                    </a:lnR>
                    <a:lnT>
                      <a:noFill/>
                    </a:lnT>
                    <a:lnB>
                      <a:noFill/>
                    </a:lnB>
                    <a:lnTlToBr>
                      <a:noFill/>
                    </a:lnTlToBr>
                    <a:lnBlToTr>
                      <a:noFill/>
                    </a:lnBlToTr>
                    <a:noFill/>
                  </a:tcPr>
                </a:tc>
                <a:tc>
                  <a:txBody>
                    <a:bodyPr/>
                    <a:lstStyle/>
                    <a:p>
                      <a:pPr marL="533400" marR="0" lvl="0" indent="-3540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Telemetry PIRE</a:t>
                      </a:r>
                    </a:p>
                  </a:txBody>
                  <a:tcPr marT="45718" marB="45718" horzOverflow="overflow">
                    <a:lnL>
                      <a:noFill/>
                    </a:lnL>
                    <a:lnR>
                      <a:noFill/>
                    </a:lnR>
                    <a:lnT>
                      <a:noFill/>
                    </a:lnT>
                    <a:lnB>
                      <a:noFill/>
                    </a:lnB>
                    <a:lnTlToBr>
                      <a:noFill/>
                    </a:lnTlToBr>
                    <a:lnBlToTr>
                      <a:noFill/>
                    </a:lnBlToTr>
                    <a:noFill/>
                  </a:tcPr>
                </a:tc>
              </a:tr>
              <a:tr h="335262">
                <a:tc>
                  <a:txBody>
                    <a:bodyPr/>
                    <a:lstStyle/>
                    <a:p>
                      <a:pPr marL="444500" marR="0" lvl="0" indent="-265113" algn="l" defTabSz="914400" rtl="0" eaLnBrk="1" fontAlgn="base" latinLnBrk="0" hangingPunct="1">
                        <a:lnSpc>
                          <a:spcPct val="100000"/>
                        </a:lnSpc>
                        <a:spcBef>
                          <a:spcPct val="0"/>
                        </a:spcBef>
                        <a:spcAft>
                          <a:spcPct val="0"/>
                        </a:spcAft>
                        <a:buClrTx/>
                        <a:buSzTx/>
                        <a:buFontTx/>
                        <a:buChar char="•"/>
                        <a:tabLst>
                          <a:tab pos="444500" algn="l"/>
                        </a:tabLst>
                      </a:pPr>
                      <a:r>
                        <a:rPr kumimoji="0" lang="es-MX" sz="1600" b="0" i="0" u="none" strike="noStrike" cap="none" normalizeH="0" baseline="0" smtClean="0">
                          <a:ln>
                            <a:noFill/>
                          </a:ln>
                          <a:solidFill>
                            <a:schemeClr val="accent2"/>
                          </a:solidFill>
                          <a:effectLst/>
                          <a:latin typeface="Arial" charset="0"/>
                        </a:rPr>
                        <a:t>Radiation Patterns</a:t>
                      </a:r>
                    </a:p>
                  </a:txBody>
                  <a:tcPr marT="45718" marB="45718" horzOverflow="overflow">
                    <a:lnL>
                      <a:noFill/>
                    </a:lnL>
                    <a:lnR>
                      <a:noFill/>
                    </a:lnR>
                    <a:lnT>
                      <a:noFill/>
                    </a:lnT>
                    <a:lnB>
                      <a:noFill/>
                    </a:lnB>
                    <a:lnTlToBr>
                      <a:noFill/>
                    </a:lnTlToBr>
                    <a:lnBlToTr>
                      <a:noFill/>
                    </a:lnBlToTr>
                    <a:noFill/>
                  </a:tcPr>
                </a:tc>
                <a:tc>
                  <a:txBody>
                    <a:bodyPr/>
                    <a:lstStyle/>
                    <a:p>
                      <a:pPr marL="533400" marR="0" lvl="0" indent="-3540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dirty="0" err="1" smtClean="0">
                          <a:ln>
                            <a:noFill/>
                          </a:ln>
                          <a:solidFill>
                            <a:schemeClr val="accent2"/>
                          </a:solidFill>
                          <a:effectLst/>
                          <a:latin typeface="Arial" charset="0"/>
                        </a:rPr>
                        <a:t>Telemetry</a:t>
                      </a:r>
                      <a:r>
                        <a:rPr kumimoji="0" lang="es-MX" sz="1600" b="0" i="0" u="none" strike="noStrike" cap="none" normalizeH="0" baseline="0" dirty="0" smtClean="0">
                          <a:ln>
                            <a:noFill/>
                          </a:ln>
                          <a:solidFill>
                            <a:schemeClr val="accent2"/>
                          </a:solidFill>
                          <a:effectLst/>
                          <a:latin typeface="Arial" charset="0"/>
                        </a:rPr>
                        <a:t> </a:t>
                      </a:r>
                      <a:r>
                        <a:rPr kumimoji="0" lang="es-MX" sz="1600" b="0" i="0" u="none" strike="noStrike" cap="none" normalizeH="0" baseline="0" dirty="0" err="1" smtClean="0">
                          <a:ln>
                            <a:noFill/>
                          </a:ln>
                          <a:solidFill>
                            <a:schemeClr val="accent2"/>
                          </a:solidFill>
                          <a:effectLst/>
                          <a:latin typeface="Arial" charset="0"/>
                        </a:rPr>
                        <a:t>modulation</a:t>
                      </a:r>
                      <a:r>
                        <a:rPr kumimoji="0" lang="es-MX" sz="1600" b="0" i="0" u="none" strike="noStrike" cap="none" normalizeH="0" baseline="0" dirty="0" smtClean="0">
                          <a:ln>
                            <a:noFill/>
                          </a:ln>
                          <a:solidFill>
                            <a:schemeClr val="accent2"/>
                          </a:solidFill>
                          <a:effectLst/>
                          <a:latin typeface="Arial" charset="0"/>
                        </a:rPr>
                        <a:t> </a:t>
                      </a:r>
                      <a:r>
                        <a:rPr kumimoji="0" lang="es-MX" sz="1600" b="0" i="0" u="none" strike="noStrike" cap="none" normalizeH="0" baseline="0" dirty="0" err="1" smtClean="0">
                          <a:ln>
                            <a:noFill/>
                          </a:ln>
                          <a:solidFill>
                            <a:schemeClr val="accent2"/>
                          </a:solidFill>
                          <a:effectLst/>
                          <a:latin typeface="Arial" charset="0"/>
                        </a:rPr>
                        <a:t>index</a:t>
                      </a:r>
                      <a:endParaRPr kumimoji="0" lang="es-MX" sz="1600" b="0" i="0" u="none" strike="noStrike" cap="none" normalizeH="0" baseline="0" dirty="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r>
              <a:tr h="2529702">
                <a:tc>
                  <a:txBody>
                    <a:bodyPr/>
                    <a:lstStyle/>
                    <a:p>
                      <a:pPr marL="444500" marR="0" lvl="0" indent="-2651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Frequency Convertion</a:t>
                      </a:r>
                    </a:p>
                    <a:p>
                      <a:pPr marL="444500" marR="0" lvl="0" indent="-265113" algn="l" defTabSz="914400" rtl="0" eaLnBrk="1" fontAlgn="base" latinLnBrk="0" hangingPunct="1">
                        <a:lnSpc>
                          <a:spcPct val="100000"/>
                        </a:lnSpc>
                        <a:spcBef>
                          <a:spcPct val="0"/>
                        </a:spcBef>
                        <a:spcAft>
                          <a:spcPct val="0"/>
                        </a:spcAft>
                        <a:buClrTx/>
                        <a:buSzTx/>
                        <a:buFontTx/>
                        <a:buNone/>
                        <a:tabLst/>
                      </a:pPr>
                      <a:endParaRPr kumimoji="0" lang="es-MX" sz="1600" b="0" i="0" u="none" strike="noStrike" cap="none" normalizeH="0" baseline="0" smtClean="0">
                        <a:ln>
                          <a:noFill/>
                        </a:ln>
                        <a:solidFill>
                          <a:schemeClr val="accent2"/>
                        </a:solidFill>
                        <a:effectLst/>
                        <a:latin typeface="Arial" charset="0"/>
                      </a:endParaRPr>
                    </a:p>
                    <a:p>
                      <a:pPr marL="444500" marR="0" lvl="0" indent="-2651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Co –Polarization</a:t>
                      </a:r>
                    </a:p>
                    <a:p>
                      <a:pPr marL="444500" marR="0" lvl="0" indent="-265113" algn="l" defTabSz="914400" rtl="0" eaLnBrk="1" fontAlgn="base" latinLnBrk="0" hangingPunct="1">
                        <a:lnSpc>
                          <a:spcPct val="100000"/>
                        </a:lnSpc>
                        <a:spcBef>
                          <a:spcPct val="0"/>
                        </a:spcBef>
                        <a:spcAft>
                          <a:spcPct val="0"/>
                        </a:spcAft>
                        <a:buClrTx/>
                        <a:buSzTx/>
                        <a:buFontTx/>
                        <a:buNone/>
                        <a:tabLst/>
                      </a:pPr>
                      <a:endParaRPr kumimoji="0" lang="es-MX" sz="1600" b="0" i="0" u="none" strike="noStrike" cap="none" normalizeH="0" baseline="0" smtClean="0">
                        <a:ln>
                          <a:noFill/>
                        </a:ln>
                        <a:solidFill>
                          <a:schemeClr val="accent2"/>
                        </a:solidFill>
                        <a:effectLst/>
                        <a:latin typeface="Arial" charset="0"/>
                      </a:endParaRPr>
                    </a:p>
                    <a:p>
                      <a:pPr marL="444500" marR="0" lvl="0" indent="-2651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Frequency Response (out band and in band</a:t>
                      </a:r>
                    </a:p>
                    <a:p>
                      <a:pPr marL="444500" marR="0" lvl="0" indent="-265113" algn="l" defTabSz="914400" rtl="0" eaLnBrk="1" fontAlgn="base" latinLnBrk="0" hangingPunct="1">
                        <a:lnSpc>
                          <a:spcPct val="100000"/>
                        </a:lnSpc>
                        <a:spcBef>
                          <a:spcPct val="0"/>
                        </a:spcBef>
                        <a:spcAft>
                          <a:spcPct val="0"/>
                        </a:spcAft>
                        <a:buClrTx/>
                        <a:buSzTx/>
                        <a:buFontTx/>
                        <a:buNone/>
                        <a:tabLst/>
                      </a:pPr>
                      <a:endParaRPr kumimoji="0" lang="es-MX" sz="1600" b="0" i="0" u="none" strike="noStrike" cap="none" normalizeH="0" baseline="0" smtClean="0">
                        <a:ln>
                          <a:noFill/>
                        </a:ln>
                        <a:solidFill>
                          <a:schemeClr val="accent2"/>
                        </a:solidFill>
                        <a:effectLst/>
                        <a:latin typeface="Arial" charset="0"/>
                      </a:endParaRPr>
                    </a:p>
                    <a:p>
                      <a:pPr marL="444500" marR="0" lvl="0" indent="-2651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smtClean="0">
                          <a:ln>
                            <a:noFill/>
                          </a:ln>
                          <a:solidFill>
                            <a:schemeClr val="accent2"/>
                          </a:solidFill>
                          <a:effectLst/>
                          <a:latin typeface="Arial" charset="0"/>
                        </a:rPr>
                        <a:t>Cross Polarization Discrimination</a:t>
                      </a:r>
                    </a:p>
                    <a:p>
                      <a:pPr marL="444500" marR="0" lvl="0" indent="-265113" algn="l" defTabSz="914400" rtl="0" eaLnBrk="1" fontAlgn="base" latinLnBrk="0" hangingPunct="1">
                        <a:lnSpc>
                          <a:spcPct val="100000"/>
                        </a:lnSpc>
                        <a:spcBef>
                          <a:spcPct val="0"/>
                        </a:spcBef>
                        <a:spcAft>
                          <a:spcPct val="0"/>
                        </a:spcAft>
                        <a:buClrTx/>
                        <a:buSzTx/>
                        <a:buFontTx/>
                        <a:buChar char="•"/>
                        <a:tabLst/>
                      </a:pPr>
                      <a:endParaRPr kumimoji="0" lang="es-MX" sz="1600" b="0" i="0" u="none" strike="noStrike" cap="none" normalizeH="0" baseline="0" smtClean="0">
                        <a:ln>
                          <a:noFill/>
                        </a:ln>
                        <a:solidFill>
                          <a:schemeClr val="accent2"/>
                        </a:solidFill>
                        <a:effectLst/>
                        <a:latin typeface="Arial" charset="0"/>
                      </a:endParaRPr>
                    </a:p>
                    <a:p>
                      <a:pPr marL="444500" marR="0" lvl="0" indent="-265113" algn="l" defTabSz="914400" rtl="0" eaLnBrk="1" fontAlgn="base" latinLnBrk="0" hangingPunct="1">
                        <a:lnSpc>
                          <a:spcPct val="100000"/>
                        </a:lnSpc>
                        <a:spcBef>
                          <a:spcPct val="0"/>
                        </a:spcBef>
                        <a:spcAft>
                          <a:spcPct val="0"/>
                        </a:spcAft>
                        <a:buClrTx/>
                        <a:buSzTx/>
                        <a:buFontTx/>
                        <a:buChar char="•"/>
                        <a:tabLst/>
                      </a:pPr>
                      <a:endParaRPr kumimoji="0" lang="es-MX" sz="1600" b="0" i="0" u="none" strike="noStrike" cap="none" normalizeH="0" baseline="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c>
                  <a:txBody>
                    <a:bodyPr/>
                    <a:lstStyle/>
                    <a:p>
                      <a:pPr marL="533400" marR="0" lvl="0" indent="-3540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dirty="0" err="1" smtClean="0">
                          <a:ln>
                            <a:noFill/>
                          </a:ln>
                          <a:solidFill>
                            <a:schemeClr val="accent2"/>
                          </a:solidFill>
                          <a:effectLst/>
                          <a:latin typeface="Arial" charset="0"/>
                        </a:rPr>
                        <a:t>Authomatic</a:t>
                      </a:r>
                      <a:r>
                        <a:rPr kumimoji="0" lang="es-MX" sz="1600" b="0" i="0" u="none" strike="noStrike" cap="none" normalizeH="0" baseline="0" dirty="0" smtClean="0">
                          <a:ln>
                            <a:noFill/>
                          </a:ln>
                          <a:solidFill>
                            <a:schemeClr val="accent2"/>
                          </a:solidFill>
                          <a:effectLst/>
                          <a:latin typeface="Arial" charset="0"/>
                        </a:rPr>
                        <a:t> Control </a:t>
                      </a:r>
                      <a:r>
                        <a:rPr kumimoji="0" lang="es-MX" sz="1600" b="0" i="0" u="none" strike="noStrike" cap="none" normalizeH="0" baseline="0" dirty="0" err="1" smtClean="0">
                          <a:ln>
                            <a:noFill/>
                          </a:ln>
                          <a:solidFill>
                            <a:schemeClr val="accent2"/>
                          </a:solidFill>
                          <a:effectLst/>
                          <a:latin typeface="Arial" charset="0"/>
                        </a:rPr>
                        <a:t>Gain</a:t>
                      </a:r>
                      <a:r>
                        <a:rPr kumimoji="0" lang="es-MX" sz="1600" b="0" i="0" u="none" strike="noStrike" cap="none" normalizeH="0" baseline="0" dirty="0" smtClean="0">
                          <a:ln>
                            <a:noFill/>
                          </a:ln>
                          <a:solidFill>
                            <a:schemeClr val="accent2"/>
                          </a:solidFill>
                          <a:effectLst/>
                          <a:latin typeface="Arial" charset="0"/>
                        </a:rPr>
                        <a:t> </a:t>
                      </a:r>
                      <a:r>
                        <a:rPr kumimoji="0" lang="es-MX" sz="1600" b="0" i="0" u="none" strike="noStrike" cap="none" normalizeH="0" baseline="0" dirty="0" err="1" smtClean="0">
                          <a:ln>
                            <a:noFill/>
                          </a:ln>
                          <a:solidFill>
                            <a:schemeClr val="accent2"/>
                          </a:solidFill>
                          <a:effectLst/>
                          <a:latin typeface="Arial" charset="0"/>
                        </a:rPr>
                        <a:t>calibration</a:t>
                      </a:r>
                      <a:r>
                        <a:rPr kumimoji="0" lang="es-MX" sz="1600" b="0" i="0" u="none" strike="noStrike" cap="none" normalizeH="0" baseline="0" dirty="0" smtClean="0">
                          <a:ln>
                            <a:noFill/>
                          </a:ln>
                          <a:solidFill>
                            <a:schemeClr val="accent2"/>
                          </a:solidFill>
                          <a:effectLst/>
                          <a:latin typeface="Arial" charset="0"/>
                        </a:rPr>
                        <a:t> of </a:t>
                      </a:r>
                      <a:r>
                        <a:rPr kumimoji="0" lang="es-MX" sz="1600" b="0" i="0" u="none" strike="noStrike" cap="none" normalizeH="0" baseline="0" dirty="0" err="1" smtClean="0">
                          <a:ln>
                            <a:noFill/>
                          </a:ln>
                          <a:solidFill>
                            <a:schemeClr val="accent2"/>
                          </a:solidFill>
                          <a:effectLst/>
                          <a:latin typeface="Arial" charset="0"/>
                        </a:rPr>
                        <a:t>the</a:t>
                      </a:r>
                      <a:r>
                        <a:rPr kumimoji="0" lang="es-MX" sz="1600" b="0" i="0" u="none" strike="noStrike" cap="none" normalizeH="0" baseline="0" dirty="0" smtClean="0">
                          <a:ln>
                            <a:noFill/>
                          </a:ln>
                          <a:solidFill>
                            <a:schemeClr val="accent2"/>
                          </a:solidFill>
                          <a:effectLst/>
                          <a:latin typeface="Arial" charset="0"/>
                        </a:rPr>
                        <a:t> </a:t>
                      </a:r>
                      <a:r>
                        <a:rPr kumimoji="0" lang="es-MX" sz="1600" b="0" i="0" u="none" strike="noStrike" cap="none" normalizeH="0" baseline="0" dirty="0" err="1" smtClean="0">
                          <a:ln>
                            <a:noFill/>
                          </a:ln>
                          <a:solidFill>
                            <a:schemeClr val="accent2"/>
                          </a:solidFill>
                          <a:effectLst/>
                          <a:latin typeface="Arial" charset="0"/>
                        </a:rPr>
                        <a:t>telemetry</a:t>
                      </a:r>
                      <a:r>
                        <a:rPr kumimoji="0" lang="es-MX" sz="1600" b="0" i="0" u="none" strike="noStrike" cap="none" normalizeH="0" baseline="0" dirty="0" smtClean="0">
                          <a:ln>
                            <a:noFill/>
                          </a:ln>
                          <a:solidFill>
                            <a:schemeClr val="accent2"/>
                          </a:solidFill>
                          <a:effectLst/>
                          <a:latin typeface="Arial" charset="0"/>
                        </a:rPr>
                        <a:t> receiver</a:t>
                      </a:r>
                    </a:p>
                    <a:p>
                      <a:pPr marL="533400" marR="0" lvl="0" indent="-354013" algn="l" defTabSz="914400" rtl="0" eaLnBrk="1" fontAlgn="base" latinLnBrk="0" hangingPunct="1">
                        <a:lnSpc>
                          <a:spcPct val="100000"/>
                        </a:lnSpc>
                        <a:spcBef>
                          <a:spcPct val="0"/>
                        </a:spcBef>
                        <a:spcAft>
                          <a:spcPct val="0"/>
                        </a:spcAft>
                        <a:buClrTx/>
                        <a:buSzTx/>
                        <a:buFontTx/>
                        <a:buChar char="•"/>
                        <a:tabLst/>
                      </a:pPr>
                      <a:endParaRPr kumimoji="0" lang="es-MX" sz="1600" b="0" i="0" u="none" strike="noStrike" cap="none" normalizeH="0" baseline="0" dirty="0" smtClean="0">
                        <a:ln>
                          <a:noFill/>
                        </a:ln>
                        <a:solidFill>
                          <a:schemeClr val="accent2"/>
                        </a:solidFill>
                        <a:effectLst/>
                        <a:latin typeface="Arial" charset="0"/>
                      </a:endParaRPr>
                    </a:p>
                    <a:p>
                      <a:pPr marL="533400" marR="0" lvl="0" indent="-354013" algn="l" defTabSz="914400" rtl="0" eaLnBrk="1" fontAlgn="base" latinLnBrk="0" hangingPunct="1">
                        <a:lnSpc>
                          <a:spcPct val="100000"/>
                        </a:lnSpc>
                        <a:spcBef>
                          <a:spcPct val="0"/>
                        </a:spcBef>
                        <a:spcAft>
                          <a:spcPct val="0"/>
                        </a:spcAft>
                        <a:buClrTx/>
                        <a:buSzTx/>
                        <a:buFontTx/>
                        <a:buChar char="•"/>
                        <a:tabLst/>
                      </a:pPr>
                      <a:r>
                        <a:rPr kumimoji="0" lang="es-MX" sz="1600" b="0" i="0" u="none" strike="noStrike" cap="none" normalizeH="0" baseline="0" dirty="0" err="1" smtClean="0">
                          <a:ln>
                            <a:noFill/>
                          </a:ln>
                          <a:solidFill>
                            <a:schemeClr val="accent2"/>
                          </a:solidFill>
                          <a:effectLst/>
                          <a:latin typeface="Arial" charset="0"/>
                        </a:rPr>
                        <a:t>Telemetry</a:t>
                      </a:r>
                      <a:r>
                        <a:rPr kumimoji="0" lang="es-MX" sz="1600" b="0" i="0" u="none" strike="noStrike" cap="none" normalizeH="0" baseline="0" dirty="0" smtClean="0">
                          <a:ln>
                            <a:noFill/>
                          </a:ln>
                          <a:solidFill>
                            <a:schemeClr val="accent2"/>
                          </a:solidFill>
                          <a:effectLst/>
                          <a:latin typeface="Arial" charset="0"/>
                        </a:rPr>
                        <a:t> </a:t>
                      </a:r>
                      <a:r>
                        <a:rPr kumimoji="0" lang="es-MX" sz="1600" b="0" i="0" u="none" strike="noStrike" cap="none" normalizeH="0" baseline="0" dirty="0" err="1" smtClean="0">
                          <a:ln>
                            <a:noFill/>
                          </a:ln>
                          <a:solidFill>
                            <a:schemeClr val="accent2"/>
                          </a:solidFill>
                          <a:effectLst/>
                          <a:latin typeface="Arial" charset="0"/>
                        </a:rPr>
                        <a:t>carrier</a:t>
                      </a:r>
                      <a:r>
                        <a:rPr kumimoji="0" lang="es-MX" sz="1600" b="0" i="0" u="none" strike="noStrike" cap="none" normalizeH="0" baseline="0" dirty="0" smtClean="0">
                          <a:ln>
                            <a:noFill/>
                          </a:ln>
                          <a:solidFill>
                            <a:schemeClr val="accent2"/>
                          </a:solidFill>
                          <a:effectLst/>
                          <a:latin typeface="Arial" charset="0"/>
                        </a:rPr>
                        <a:t> </a:t>
                      </a:r>
                      <a:r>
                        <a:rPr kumimoji="0" lang="es-MX" sz="1600" b="0" i="0" u="none" strike="noStrike" cap="none" normalizeH="0" baseline="0" dirty="0" err="1" smtClean="0">
                          <a:ln>
                            <a:noFill/>
                          </a:ln>
                          <a:solidFill>
                            <a:schemeClr val="accent2"/>
                          </a:solidFill>
                          <a:effectLst/>
                          <a:latin typeface="Arial" charset="0"/>
                        </a:rPr>
                        <a:t>frequency</a:t>
                      </a:r>
                      <a:endParaRPr kumimoji="0" lang="es-MX" sz="1600" b="0" i="0" u="none" strike="noStrike" cap="none" normalizeH="0" baseline="0" dirty="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r>
              <a:tr h="335262">
                <a:tc>
                  <a:txBody>
                    <a:bodyPr/>
                    <a:lstStyle/>
                    <a:p>
                      <a:pPr marL="444500" marR="0" lvl="0" indent="-265113" algn="l" defTabSz="914400" rtl="0" eaLnBrk="1" fontAlgn="base" latinLnBrk="0" hangingPunct="1">
                        <a:lnSpc>
                          <a:spcPct val="100000"/>
                        </a:lnSpc>
                        <a:spcBef>
                          <a:spcPct val="0"/>
                        </a:spcBef>
                        <a:spcAft>
                          <a:spcPct val="0"/>
                        </a:spcAft>
                        <a:buClrTx/>
                        <a:buSzTx/>
                        <a:buFontTx/>
                        <a:buNone/>
                        <a:tabLst/>
                      </a:pPr>
                      <a:endParaRPr kumimoji="0" lang="es-MX" sz="1600" b="0" i="0" u="none" strike="noStrike" cap="none" normalizeH="0" baseline="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c>
                  <a:txBody>
                    <a:bodyPr/>
                    <a:lstStyle/>
                    <a:p>
                      <a:pPr marL="533400" marR="0" lvl="0" indent="-354013" algn="l" defTabSz="914400" rtl="0" eaLnBrk="1" fontAlgn="base" latinLnBrk="0" hangingPunct="1">
                        <a:lnSpc>
                          <a:spcPct val="100000"/>
                        </a:lnSpc>
                        <a:spcBef>
                          <a:spcPct val="0"/>
                        </a:spcBef>
                        <a:spcAft>
                          <a:spcPct val="0"/>
                        </a:spcAft>
                        <a:buClrTx/>
                        <a:buSzTx/>
                        <a:buFontTx/>
                        <a:buNone/>
                        <a:tabLst/>
                      </a:pPr>
                      <a:endParaRPr kumimoji="0" lang="es-MX" sz="1600" b="0" i="0" u="none" strike="noStrike" cap="none" normalizeH="0" baseline="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r>
              <a:tr h="335262">
                <a:tc>
                  <a:txBody>
                    <a:bodyPr/>
                    <a:lstStyle/>
                    <a:p>
                      <a:pPr marL="444500" marR="0" lvl="0" indent="-265113" algn="l" defTabSz="914400" rtl="0" eaLnBrk="1" fontAlgn="base" latinLnBrk="0" hangingPunct="1">
                        <a:lnSpc>
                          <a:spcPct val="100000"/>
                        </a:lnSpc>
                        <a:spcBef>
                          <a:spcPct val="0"/>
                        </a:spcBef>
                        <a:spcAft>
                          <a:spcPct val="0"/>
                        </a:spcAft>
                        <a:buClrTx/>
                        <a:buSzTx/>
                        <a:buFontTx/>
                        <a:buChar char="•"/>
                        <a:tabLst/>
                      </a:pPr>
                      <a:endParaRPr kumimoji="0" lang="es-MX" sz="1600" b="0" i="0" u="none" strike="noStrike" cap="none" normalizeH="0" baseline="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0" i="0" u="none" strike="noStrike" cap="none" normalizeH="0" baseline="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r>
              <a:tr h="335262">
                <a:tc>
                  <a:txBody>
                    <a:bodyPr/>
                    <a:lstStyle/>
                    <a:p>
                      <a:pPr marL="444500" marR="0" lvl="0" indent="-265113" algn="l" defTabSz="914400" rtl="0" eaLnBrk="1" fontAlgn="base" latinLnBrk="0" hangingPunct="1">
                        <a:lnSpc>
                          <a:spcPct val="100000"/>
                        </a:lnSpc>
                        <a:spcBef>
                          <a:spcPct val="0"/>
                        </a:spcBef>
                        <a:spcAft>
                          <a:spcPct val="0"/>
                        </a:spcAft>
                        <a:buClrTx/>
                        <a:buSzTx/>
                        <a:buFontTx/>
                        <a:buChar char="•"/>
                        <a:tabLst/>
                      </a:pPr>
                      <a:endParaRPr kumimoji="0" lang="es-MX" sz="1600" b="0" i="0" u="none" strike="noStrike" cap="none" normalizeH="0" baseline="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0" i="0" u="none" strike="noStrike" cap="none" normalizeH="0" baseline="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r>
              <a:tr h="335262">
                <a:tc>
                  <a:txBody>
                    <a:bodyPr/>
                    <a:lstStyle/>
                    <a:p>
                      <a:pPr marL="444500" marR="0" lvl="0" indent="-265113" algn="l" defTabSz="914400" rtl="0" eaLnBrk="1" fontAlgn="base" latinLnBrk="0" hangingPunct="1">
                        <a:lnSpc>
                          <a:spcPct val="100000"/>
                        </a:lnSpc>
                        <a:spcBef>
                          <a:spcPct val="0"/>
                        </a:spcBef>
                        <a:spcAft>
                          <a:spcPct val="0"/>
                        </a:spcAft>
                        <a:buClrTx/>
                        <a:buSzTx/>
                        <a:buFontTx/>
                        <a:buChar char="•"/>
                        <a:tabLst/>
                      </a:pPr>
                      <a:endParaRPr kumimoji="0" lang="es-MX" sz="1600" b="0" i="0" u="none" strike="noStrike" cap="none" normalizeH="0" baseline="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0" i="0" u="none" strike="noStrike" cap="none" normalizeH="0" baseline="0" dirty="0" smtClean="0">
                        <a:ln>
                          <a:noFill/>
                        </a:ln>
                        <a:solidFill>
                          <a:schemeClr val="accent2"/>
                        </a:solidFill>
                        <a:effectLst/>
                        <a:latin typeface="Arial" charset="0"/>
                      </a:endParaRPr>
                    </a:p>
                  </a:txBody>
                  <a:tcPr marT="45718" marB="45718"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188913"/>
            <a:ext cx="6985000" cy="865187"/>
          </a:xfrm>
        </p:spPr>
        <p:txBody>
          <a:bodyPr/>
          <a:lstStyle/>
          <a:p>
            <a:pPr eaLnBrk="1" hangingPunct="1">
              <a:defRPr/>
            </a:pPr>
            <a:r>
              <a:rPr lang="es-MX" dirty="0" smtClean="0"/>
              <a:t>Solidaridad </a:t>
            </a:r>
            <a:r>
              <a:rPr lang="es-MX" dirty="0" err="1" smtClean="0"/>
              <a:t>Satellite</a:t>
            </a:r>
            <a:r>
              <a:rPr lang="es-MX" dirty="0" smtClean="0"/>
              <a:t/>
            </a:r>
            <a:br>
              <a:rPr lang="es-MX" dirty="0" smtClean="0"/>
            </a:br>
            <a:r>
              <a:rPr lang="es-MX" dirty="0" smtClean="0"/>
              <a:t>Test and </a:t>
            </a:r>
            <a:r>
              <a:rPr lang="es-MX" dirty="0" err="1" smtClean="0"/>
              <a:t>Integration</a:t>
            </a:r>
            <a:r>
              <a:rPr lang="es-MX" dirty="0" smtClean="0"/>
              <a:t> Schedule</a:t>
            </a:r>
          </a:p>
        </p:txBody>
      </p:sp>
      <p:pic>
        <p:nvPicPr>
          <p:cNvPr id="21299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2636838"/>
            <a:ext cx="8651875"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6" name="14 Triángulo isósceles"/>
          <p:cNvSpPr>
            <a:spLocks noChangeArrowheads="1"/>
          </p:cNvSpPr>
          <p:nvPr/>
        </p:nvSpPr>
        <p:spPr bwMode="auto">
          <a:xfrm>
            <a:off x="3492500" y="3068638"/>
            <a:ext cx="90488" cy="90487"/>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2997" name="23 Triángulo isósceles"/>
          <p:cNvSpPr>
            <a:spLocks noChangeArrowheads="1"/>
          </p:cNvSpPr>
          <p:nvPr/>
        </p:nvSpPr>
        <p:spPr bwMode="auto">
          <a:xfrm>
            <a:off x="3492500" y="3284538"/>
            <a:ext cx="90488" cy="90487"/>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2998" name="24 Triángulo isósceles"/>
          <p:cNvSpPr>
            <a:spLocks noChangeArrowheads="1"/>
          </p:cNvSpPr>
          <p:nvPr/>
        </p:nvSpPr>
        <p:spPr bwMode="auto">
          <a:xfrm>
            <a:off x="5003800" y="3284538"/>
            <a:ext cx="90488" cy="90487"/>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cxnSp>
        <p:nvCxnSpPr>
          <p:cNvPr id="212999" name="26 Conector recto"/>
          <p:cNvCxnSpPr>
            <a:cxnSpLocks noChangeShapeType="1"/>
            <a:stCxn id="212997" idx="4"/>
            <a:endCxn id="212998" idx="2"/>
          </p:cNvCxnSpPr>
          <p:nvPr/>
        </p:nvCxnSpPr>
        <p:spPr bwMode="auto">
          <a:xfrm>
            <a:off x="3582988" y="3387725"/>
            <a:ext cx="1420812" cy="0"/>
          </a:xfrm>
          <a:prstGeom prst="line">
            <a:avLst/>
          </a:prstGeom>
          <a:noFill/>
          <a:ln w="19050" algn="ctr">
            <a:solidFill>
              <a:srgbClr val="BE4B48"/>
            </a:solidFill>
            <a:round/>
            <a:headEnd/>
            <a:tailEnd/>
          </a:ln>
          <a:extLst>
            <a:ext uri="{909E8E84-426E-40DD-AFC4-6F175D3DCCD1}">
              <a14:hiddenFill xmlns:a14="http://schemas.microsoft.com/office/drawing/2010/main">
                <a:noFill/>
              </a14:hiddenFill>
            </a:ext>
          </a:extLst>
        </p:spPr>
      </p:cxnSp>
      <p:sp>
        <p:nvSpPr>
          <p:cNvPr id="213000" name="29 Triángulo isósceles"/>
          <p:cNvSpPr>
            <a:spLocks noChangeArrowheads="1"/>
          </p:cNvSpPr>
          <p:nvPr/>
        </p:nvSpPr>
        <p:spPr bwMode="auto">
          <a:xfrm>
            <a:off x="4787900" y="3500438"/>
            <a:ext cx="90488" cy="90487"/>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3001" name="30 Triángulo isósceles"/>
          <p:cNvSpPr>
            <a:spLocks noChangeArrowheads="1"/>
          </p:cNvSpPr>
          <p:nvPr/>
        </p:nvSpPr>
        <p:spPr bwMode="auto">
          <a:xfrm>
            <a:off x="5148263" y="3500438"/>
            <a:ext cx="90487" cy="90487"/>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cxnSp>
        <p:nvCxnSpPr>
          <p:cNvPr id="213002" name="31 Conector recto"/>
          <p:cNvCxnSpPr>
            <a:cxnSpLocks noChangeShapeType="1"/>
            <a:stCxn id="213000" idx="4"/>
            <a:endCxn id="213001" idx="2"/>
          </p:cNvCxnSpPr>
          <p:nvPr/>
        </p:nvCxnSpPr>
        <p:spPr bwMode="auto">
          <a:xfrm>
            <a:off x="4878388" y="3603625"/>
            <a:ext cx="269875" cy="0"/>
          </a:xfrm>
          <a:prstGeom prst="line">
            <a:avLst/>
          </a:prstGeom>
          <a:noFill/>
          <a:ln w="19050" algn="ctr">
            <a:solidFill>
              <a:srgbClr val="BE4B48"/>
            </a:solidFill>
            <a:round/>
            <a:headEnd/>
            <a:tailEnd/>
          </a:ln>
          <a:extLst>
            <a:ext uri="{909E8E84-426E-40DD-AFC4-6F175D3DCCD1}">
              <a14:hiddenFill xmlns:a14="http://schemas.microsoft.com/office/drawing/2010/main">
                <a:noFill/>
              </a14:hiddenFill>
            </a:ext>
          </a:extLst>
        </p:spPr>
      </p:cxnSp>
      <p:sp>
        <p:nvSpPr>
          <p:cNvPr id="213003" name="33 Triángulo isósceles"/>
          <p:cNvSpPr>
            <a:spLocks noChangeArrowheads="1"/>
          </p:cNvSpPr>
          <p:nvPr/>
        </p:nvSpPr>
        <p:spPr bwMode="auto">
          <a:xfrm>
            <a:off x="4643438" y="3716338"/>
            <a:ext cx="90487" cy="90487"/>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3004" name="34 Triángulo isósceles"/>
          <p:cNvSpPr>
            <a:spLocks noChangeArrowheads="1"/>
          </p:cNvSpPr>
          <p:nvPr/>
        </p:nvSpPr>
        <p:spPr bwMode="auto">
          <a:xfrm>
            <a:off x="5148263" y="3716338"/>
            <a:ext cx="90487" cy="90487"/>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cxnSp>
        <p:nvCxnSpPr>
          <p:cNvPr id="213005" name="35 Conector recto"/>
          <p:cNvCxnSpPr>
            <a:cxnSpLocks noChangeShapeType="1"/>
            <a:stCxn id="213003" idx="4"/>
            <a:endCxn id="213004" idx="2"/>
          </p:cNvCxnSpPr>
          <p:nvPr/>
        </p:nvCxnSpPr>
        <p:spPr bwMode="auto">
          <a:xfrm>
            <a:off x="4733925" y="3819525"/>
            <a:ext cx="414338" cy="0"/>
          </a:xfrm>
          <a:prstGeom prst="line">
            <a:avLst/>
          </a:prstGeom>
          <a:noFill/>
          <a:ln w="19050" algn="ctr">
            <a:solidFill>
              <a:srgbClr val="BE4B48"/>
            </a:solidFill>
            <a:round/>
            <a:headEnd/>
            <a:tailEnd/>
          </a:ln>
          <a:extLst>
            <a:ext uri="{909E8E84-426E-40DD-AFC4-6F175D3DCCD1}">
              <a14:hiddenFill xmlns:a14="http://schemas.microsoft.com/office/drawing/2010/main">
                <a:noFill/>
              </a14:hiddenFill>
            </a:ext>
          </a:extLst>
        </p:spPr>
      </p:cxnSp>
      <p:sp>
        <p:nvSpPr>
          <p:cNvPr id="213006" name="36 Triángulo isósceles"/>
          <p:cNvSpPr>
            <a:spLocks noChangeArrowheads="1"/>
          </p:cNvSpPr>
          <p:nvPr/>
        </p:nvSpPr>
        <p:spPr bwMode="auto">
          <a:xfrm>
            <a:off x="5219700" y="3933825"/>
            <a:ext cx="90488"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3007" name="37 Triángulo isósceles"/>
          <p:cNvSpPr>
            <a:spLocks noChangeArrowheads="1"/>
          </p:cNvSpPr>
          <p:nvPr/>
        </p:nvSpPr>
        <p:spPr bwMode="auto">
          <a:xfrm>
            <a:off x="5508625" y="3933825"/>
            <a:ext cx="90488"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cxnSp>
        <p:nvCxnSpPr>
          <p:cNvPr id="213008" name="38 Conector recto"/>
          <p:cNvCxnSpPr>
            <a:cxnSpLocks noChangeShapeType="1"/>
            <a:stCxn id="213006" idx="4"/>
            <a:endCxn id="213007" idx="2"/>
          </p:cNvCxnSpPr>
          <p:nvPr/>
        </p:nvCxnSpPr>
        <p:spPr bwMode="auto">
          <a:xfrm>
            <a:off x="5310188" y="4037013"/>
            <a:ext cx="198437" cy="0"/>
          </a:xfrm>
          <a:prstGeom prst="line">
            <a:avLst/>
          </a:prstGeom>
          <a:noFill/>
          <a:ln w="19050" algn="ctr">
            <a:solidFill>
              <a:srgbClr val="BE4B48"/>
            </a:solidFill>
            <a:round/>
            <a:headEnd/>
            <a:tailEnd/>
          </a:ln>
          <a:extLst>
            <a:ext uri="{909E8E84-426E-40DD-AFC4-6F175D3DCCD1}">
              <a14:hiddenFill xmlns:a14="http://schemas.microsoft.com/office/drawing/2010/main">
                <a:noFill/>
              </a14:hiddenFill>
            </a:ext>
          </a:extLst>
        </p:spPr>
      </p:cxnSp>
      <p:sp>
        <p:nvSpPr>
          <p:cNvPr id="213009" name="39 Triángulo isósceles"/>
          <p:cNvSpPr>
            <a:spLocks noChangeArrowheads="1"/>
          </p:cNvSpPr>
          <p:nvPr/>
        </p:nvSpPr>
        <p:spPr bwMode="auto">
          <a:xfrm>
            <a:off x="5651500" y="4076700"/>
            <a:ext cx="90488"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3010" name="40 Triángulo isósceles"/>
          <p:cNvSpPr>
            <a:spLocks noChangeArrowheads="1"/>
          </p:cNvSpPr>
          <p:nvPr/>
        </p:nvSpPr>
        <p:spPr bwMode="auto">
          <a:xfrm>
            <a:off x="5795963" y="4076700"/>
            <a:ext cx="90487"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cxnSp>
        <p:nvCxnSpPr>
          <p:cNvPr id="213011" name="41 Conector recto"/>
          <p:cNvCxnSpPr>
            <a:cxnSpLocks noChangeShapeType="1"/>
            <a:stCxn id="213009" idx="4"/>
            <a:endCxn id="213010" idx="2"/>
          </p:cNvCxnSpPr>
          <p:nvPr/>
        </p:nvCxnSpPr>
        <p:spPr bwMode="auto">
          <a:xfrm>
            <a:off x="5741988" y="4179888"/>
            <a:ext cx="53975" cy="0"/>
          </a:xfrm>
          <a:prstGeom prst="line">
            <a:avLst/>
          </a:prstGeom>
          <a:noFill/>
          <a:ln w="19050" algn="ctr">
            <a:solidFill>
              <a:srgbClr val="BE4B48"/>
            </a:solidFill>
            <a:round/>
            <a:headEnd/>
            <a:tailEnd/>
          </a:ln>
          <a:extLst>
            <a:ext uri="{909E8E84-426E-40DD-AFC4-6F175D3DCCD1}">
              <a14:hiddenFill xmlns:a14="http://schemas.microsoft.com/office/drawing/2010/main">
                <a:noFill/>
              </a14:hiddenFill>
            </a:ext>
          </a:extLst>
        </p:spPr>
      </p:cxnSp>
      <p:sp>
        <p:nvSpPr>
          <p:cNvPr id="213012" name="42 Triángulo isósceles"/>
          <p:cNvSpPr>
            <a:spLocks noChangeArrowheads="1"/>
          </p:cNvSpPr>
          <p:nvPr/>
        </p:nvSpPr>
        <p:spPr bwMode="auto">
          <a:xfrm>
            <a:off x="5940425" y="4292600"/>
            <a:ext cx="90488"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3013" name="43 Triángulo isósceles"/>
          <p:cNvSpPr>
            <a:spLocks noChangeArrowheads="1"/>
          </p:cNvSpPr>
          <p:nvPr/>
        </p:nvSpPr>
        <p:spPr bwMode="auto">
          <a:xfrm>
            <a:off x="6084888" y="4292600"/>
            <a:ext cx="90487"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cxnSp>
        <p:nvCxnSpPr>
          <p:cNvPr id="213014" name="44 Conector recto"/>
          <p:cNvCxnSpPr>
            <a:cxnSpLocks noChangeShapeType="1"/>
            <a:stCxn id="213012" idx="4"/>
            <a:endCxn id="213013" idx="2"/>
          </p:cNvCxnSpPr>
          <p:nvPr/>
        </p:nvCxnSpPr>
        <p:spPr bwMode="auto">
          <a:xfrm>
            <a:off x="6030913" y="4395788"/>
            <a:ext cx="53975" cy="0"/>
          </a:xfrm>
          <a:prstGeom prst="line">
            <a:avLst/>
          </a:prstGeom>
          <a:noFill/>
          <a:ln w="19050" algn="ctr">
            <a:solidFill>
              <a:srgbClr val="BE4B48"/>
            </a:solidFill>
            <a:round/>
            <a:headEnd/>
            <a:tailEnd/>
          </a:ln>
          <a:extLst>
            <a:ext uri="{909E8E84-426E-40DD-AFC4-6F175D3DCCD1}">
              <a14:hiddenFill xmlns:a14="http://schemas.microsoft.com/office/drawing/2010/main">
                <a:noFill/>
              </a14:hiddenFill>
            </a:ext>
          </a:extLst>
        </p:spPr>
      </p:cxnSp>
      <p:sp>
        <p:nvSpPr>
          <p:cNvPr id="213015" name="45 Triángulo isósceles"/>
          <p:cNvSpPr>
            <a:spLocks noChangeArrowheads="1"/>
          </p:cNvSpPr>
          <p:nvPr/>
        </p:nvSpPr>
        <p:spPr bwMode="auto">
          <a:xfrm>
            <a:off x="6227763" y="4508500"/>
            <a:ext cx="90487"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3016" name="46 Triángulo isósceles"/>
          <p:cNvSpPr>
            <a:spLocks noChangeArrowheads="1"/>
          </p:cNvSpPr>
          <p:nvPr/>
        </p:nvSpPr>
        <p:spPr bwMode="auto">
          <a:xfrm>
            <a:off x="6443663" y="4508500"/>
            <a:ext cx="90487"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cxnSp>
        <p:nvCxnSpPr>
          <p:cNvPr id="213017" name="47 Conector recto"/>
          <p:cNvCxnSpPr>
            <a:cxnSpLocks noChangeShapeType="1"/>
            <a:stCxn id="213015" idx="4"/>
            <a:endCxn id="213016" idx="2"/>
          </p:cNvCxnSpPr>
          <p:nvPr/>
        </p:nvCxnSpPr>
        <p:spPr bwMode="auto">
          <a:xfrm>
            <a:off x="6318250" y="4611688"/>
            <a:ext cx="125413" cy="0"/>
          </a:xfrm>
          <a:prstGeom prst="line">
            <a:avLst/>
          </a:prstGeom>
          <a:noFill/>
          <a:ln w="19050" algn="ctr">
            <a:solidFill>
              <a:srgbClr val="BE4B48"/>
            </a:solidFill>
            <a:round/>
            <a:headEnd/>
            <a:tailEnd/>
          </a:ln>
          <a:extLst>
            <a:ext uri="{909E8E84-426E-40DD-AFC4-6F175D3DCCD1}">
              <a14:hiddenFill xmlns:a14="http://schemas.microsoft.com/office/drawing/2010/main">
                <a:noFill/>
              </a14:hiddenFill>
            </a:ext>
          </a:extLst>
        </p:spPr>
      </p:cxnSp>
      <p:sp>
        <p:nvSpPr>
          <p:cNvPr id="213018" name="48 Triángulo isósceles"/>
          <p:cNvSpPr>
            <a:spLocks noChangeArrowheads="1"/>
          </p:cNvSpPr>
          <p:nvPr/>
        </p:nvSpPr>
        <p:spPr bwMode="auto">
          <a:xfrm>
            <a:off x="8532813" y="4941888"/>
            <a:ext cx="90487" cy="90487"/>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3019" name="49 Triángulo isósceles"/>
          <p:cNvSpPr>
            <a:spLocks noChangeArrowheads="1"/>
          </p:cNvSpPr>
          <p:nvPr/>
        </p:nvSpPr>
        <p:spPr bwMode="auto">
          <a:xfrm>
            <a:off x="7019925" y="4941888"/>
            <a:ext cx="90488" cy="90487"/>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3020" name="50 Triángulo isósceles"/>
          <p:cNvSpPr>
            <a:spLocks noChangeArrowheads="1"/>
          </p:cNvSpPr>
          <p:nvPr/>
        </p:nvSpPr>
        <p:spPr bwMode="auto">
          <a:xfrm>
            <a:off x="6588125" y="4724400"/>
            <a:ext cx="90488"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213021" name="50 Triángulo isósceles"/>
          <p:cNvSpPr>
            <a:spLocks noChangeArrowheads="1"/>
          </p:cNvSpPr>
          <p:nvPr/>
        </p:nvSpPr>
        <p:spPr bwMode="auto">
          <a:xfrm>
            <a:off x="6877050" y="4724400"/>
            <a:ext cx="90488" cy="90488"/>
          </a:xfrm>
          <a:prstGeom prst="triangle">
            <a:avLst>
              <a:gd name="adj" fmla="val 50000"/>
            </a:avLst>
          </a:prstGeom>
          <a:solidFill>
            <a:srgbClr val="FFFFFF"/>
          </a:solidFill>
          <a:ln w="25400" algn="ctr">
            <a:solidFill>
              <a:srgbClr val="C0504D"/>
            </a:solidFill>
            <a:miter lim="800000"/>
            <a:headEnd/>
            <a:tailEnd/>
          </a:ln>
        </p:spPr>
        <p:txBody>
          <a:bodyPr anchor="ctr"/>
          <a:lstStyle/>
          <a:p>
            <a:pPr algn="ctr"/>
            <a:endParaRPr lang="es-MX" b="0">
              <a:solidFill>
                <a:srgbClr val="000000"/>
              </a:solidFill>
              <a:latin typeface="Calibri" pitchFamily="34" charset="0"/>
            </a:endParaRPr>
          </a:p>
        </p:txBody>
      </p:sp>
      <p:sp>
        <p:nvSpPr>
          <p:cNvPr id="419870" name="Line 30"/>
          <p:cNvSpPr>
            <a:spLocks noChangeShapeType="1"/>
          </p:cNvSpPr>
          <p:nvPr/>
        </p:nvSpPr>
        <p:spPr bwMode="auto">
          <a:xfrm>
            <a:off x="6732588" y="4797425"/>
            <a:ext cx="71437" cy="0"/>
          </a:xfrm>
          <a:prstGeom prst="line">
            <a:avLst/>
          </a:prstGeom>
          <a:noFill/>
          <a:ln w="9525">
            <a:solidFill>
              <a:schemeClr val="tx1"/>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cxnSp>
        <p:nvCxnSpPr>
          <p:cNvPr id="213023" name="47 Conector recto"/>
          <p:cNvCxnSpPr>
            <a:cxnSpLocks noChangeShapeType="1"/>
          </p:cNvCxnSpPr>
          <p:nvPr/>
        </p:nvCxnSpPr>
        <p:spPr bwMode="auto">
          <a:xfrm>
            <a:off x="6659563" y="4797425"/>
            <a:ext cx="215900" cy="0"/>
          </a:xfrm>
          <a:prstGeom prst="line">
            <a:avLst/>
          </a:prstGeom>
          <a:noFill/>
          <a:ln w="19050" algn="ctr">
            <a:solidFill>
              <a:srgbClr val="BE4B48"/>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8" name="Rectangle 4"/>
          <p:cNvSpPr>
            <a:spLocks noGrp="1" noChangeArrowheads="1"/>
          </p:cNvSpPr>
          <p:nvPr>
            <p:ph type="title"/>
          </p:nvPr>
        </p:nvSpPr>
        <p:spPr>
          <a:xfrm>
            <a:off x="1403350" y="0"/>
            <a:ext cx="6823075" cy="865188"/>
          </a:xfrm>
        </p:spPr>
        <p:txBody>
          <a:bodyPr/>
          <a:lstStyle/>
          <a:p>
            <a:pPr eaLnBrk="1" hangingPunct="1">
              <a:defRPr/>
            </a:pPr>
            <a:r>
              <a:rPr lang="es-ES" sz="2800" dirty="0" smtClean="0"/>
              <a:t>Solidaridad </a:t>
            </a:r>
            <a:r>
              <a:rPr lang="es-ES" sz="2800" dirty="0" err="1" smtClean="0"/>
              <a:t>launch</a:t>
            </a:r>
            <a:r>
              <a:rPr lang="es-ES" sz="2800" dirty="0" smtClean="0"/>
              <a:t> </a:t>
            </a:r>
            <a:r>
              <a:rPr lang="es-ES" sz="2800" dirty="0" err="1" smtClean="0"/>
              <a:t>request</a:t>
            </a:r>
            <a:r>
              <a:rPr lang="es-ES" sz="2800" dirty="0" smtClean="0"/>
              <a:t> </a:t>
            </a:r>
            <a:br>
              <a:rPr lang="es-ES" sz="2800" dirty="0" smtClean="0"/>
            </a:br>
            <a:r>
              <a:rPr lang="es-ES" sz="2800" dirty="0" err="1" smtClean="0"/>
              <a:t>for</a:t>
            </a:r>
            <a:r>
              <a:rPr lang="es-ES" sz="2800" dirty="0" smtClean="0"/>
              <a:t> tender </a:t>
            </a:r>
            <a:r>
              <a:rPr lang="es-ES" sz="2800" dirty="0" err="1" smtClean="0"/>
              <a:t>participants</a:t>
            </a:r>
            <a:endParaRPr lang="es-ES" sz="2800" dirty="0" smtClean="0"/>
          </a:p>
        </p:txBody>
      </p:sp>
      <p:sp>
        <p:nvSpPr>
          <p:cNvPr id="214019" name="Rectangle 5"/>
          <p:cNvSpPr>
            <a:spLocks noGrp="1" noChangeArrowheads="1"/>
          </p:cNvSpPr>
          <p:nvPr>
            <p:ph idx="1"/>
          </p:nvPr>
        </p:nvSpPr>
        <p:spPr>
          <a:xfrm>
            <a:off x="1619250" y="765175"/>
            <a:ext cx="8229600" cy="4968875"/>
          </a:xfrm>
        </p:spPr>
        <p:txBody>
          <a:bodyPr/>
          <a:lstStyle/>
          <a:p>
            <a:pPr eaLnBrk="1" hangingPunct="1"/>
            <a:endParaRPr lang="es-ES" smtClean="0"/>
          </a:p>
          <a:p>
            <a:pPr eaLnBrk="1" hangingPunct="1"/>
            <a:endParaRPr lang="es-ES" smtClean="0"/>
          </a:p>
          <a:p>
            <a:pPr eaLnBrk="1" hangingPunct="1"/>
            <a:endParaRPr lang="es-ES" smtClean="0"/>
          </a:p>
          <a:p>
            <a:pPr eaLnBrk="1" hangingPunct="1"/>
            <a:r>
              <a:rPr lang="es-ES" sz="2800" smtClean="0"/>
              <a:t>General dynamics(Atlas)</a:t>
            </a:r>
          </a:p>
          <a:p>
            <a:pPr eaLnBrk="1" hangingPunct="1"/>
            <a:r>
              <a:rPr lang="es-ES" sz="2800" smtClean="0"/>
              <a:t>Arianespace(Ariane)</a:t>
            </a:r>
          </a:p>
          <a:p>
            <a:pPr eaLnBrk="1" hangingPunct="1"/>
            <a:r>
              <a:rPr lang="es-ES" sz="2800" smtClean="0"/>
              <a:t>China Great Wall Industry(Long march)</a:t>
            </a:r>
          </a:p>
          <a:p>
            <a:pPr eaLnBrk="1" hangingPunct="1">
              <a:buFontTx/>
              <a:buNone/>
            </a:pPr>
            <a:r>
              <a:rPr lang="es-ES" sz="2800" smtClean="0"/>
              <a:t>--------------------------------------------------------------</a:t>
            </a:r>
          </a:p>
        </p:txBody>
      </p:sp>
      <p:sp>
        <p:nvSpPr>
          <p:cNvPr id="390150" name="Text Box 6"/>
          <p:cNvSpPr txBox="1">
            <a:spLocks noChangeArrowheads="1"/>
          </p:cNvSpPr>
          <p:nvPr/>
        </p:nvSpPr>
        <p:spPr bwMode="auto">
          <a:xfrm>
            <a:off x="3419475" y="4365625"/>
            <a:ext cx="2800350" cy="2014538"/>
          </a:xfrm>
          <a:prstGeom prst="rect">
            <a:avLst/>
          </a:prstGeom>
          <a:noFill/>
          <a:ln w="9525">
            <a:noFill/>
            <a:miter lim="800000"/>
            <a:headEnd/>
            <a:tailEnd/>
          </a:ln>
          <a:effectLst/>
        </p:spPr>
        <p:txBody>
          <a:bodyPr wrap="none">
            <a:spAutoFit/>
          </a:bodyPr>
          <a:lstStyle/>
          <a:p>
            <a:pPr>
              <a:defRPr/>
            </a:pPr>
            <a:r>
              <a:rPr lang="es-ES">
                <a:solidFill>
                  <a:srgbClr val="2303E5"/>
                </a:solidFill>
                <a:effectLst>
                  <a:outerShdw blurRad="38100" dist="38100" dir="2700000" algn="tl">
                    <a:srgbClr val="C0C0C0"/>
                  </a:outerShdw>
                </a:effectLst>
              </a:rPr>
              <a:t>Propellant consumption</a:t>
            </a:r>
          </a:p>
          <a:p>
            <a:pPr>
              <a:defRPr/>
            </a:pPr>
            <a:endParaRPr lang="es-ES">
              <a:solidFill>
                <a:srgbClr val="2303E5"/>
              </a:solidFill>
              <a:effectLst>
                <a:outerShdw blurRad="38100" dist="38100" dir="2700000" algn="tl">
                  <a:srgbClr val="C0C0C0"/>
                </a:outerShdw>
              </a:effectLst>
            </a:endParaRPr>
          </a:p>
          <a:p>
            <a:pPr>
              <a:defRPr/>
            </a:pPr>
            <a:r>
              <a:rPr lang="es-ES">
                <a:solidFill>
                  <a:srgbClr val="2303E5"/>
                </a:solidFill>
                <a:effectLst>
                  <a:outerShdw blurRad="38100" dist="38100" dir="2700000" algn="tl">
                    <a:srgbClr val="C0C0C0"/>
                  </a:outerShdw>
                </a:effectLst>
              </a:rPr>
              <a:t>Useful life</a:t>
            </a:r>
          </a:p>
          <a:p>
            <a:pPr>
              <a:defRPr/>
            </a:pPr>
            <a:endParaRPr lang="es-ES">
              <a:solidFill>
                <a:srgbClr val="2303E5"/>
              </a:solidFill>
              <a:effectLst>
                <a:outerShdw blurRad="38100" dist="38100" dir="2700000" algn="tl">
                  <a:srgbClr val="C0C0C0"/>
                </a:outerShdw>
              </a:effectLst>
            </a:endParaRPr>
          </a:p>
          <a:p>
            <a:pPr>
              <a:defRPr/>
            </a:pPr>
            <a:r>
              <a:rPr lang="es-ES">
                <a:solidFill>
                  <a:srgbClr val="2303E5"/>
                </a:solidFill>
                <a:effectLst>
                  <a:outerShdw blurRad="38100" dist="38100" dir="2700000" algn="tl">
                    <a:srgbClr val="C0C0C0"/>
                  </a:outerShdw>
                </a:effectLst>
              </a:rPr>
              <a:t>Cost</a:t>
            </a:r>
          </a:p>
          <a:p>
            <a:pPr>
              <a:defRPr/>
            </a:pPr>
            <a:endParaRPr lang="es-ES">
              <a:solidFill>
                <a:srgbClr val="2303E5"/>
              </a:solidFill>
              <a:effectLst>
                <a:outerShdw blurRad="38100" dist="38100" dir="2700000" algn="tl">
                  <a:srgbClr val="C0C0C0"/>
                </a:outerShdw>
              </a:effectLst>
            </a:endParaRPr>
          </a:p>
          <a:p>
            <a:pPr>
              <a:defRPr/>
            </a:pPr>
            <a:r>
              <a:rPr lang="es-ES">
                <a:solidFill>
                  <a:srgbClr val="2303E5"/>
                </a:solidFill>
                <a:effectLst>
                  <a:outerShdw blurRad="38100" dist="38100" dir="2700000" algn="tl">
                    <a:srgbClr val="C0C0C0"/>
                  </a:outerShdw>
                </a:effectLst>
              </a:rPr>
              <a:t>Launch windows</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8" name="Rectangle 4"/>
          <p:cNvSpPr>
            <a:spLocks noGrp="1" noChangeArrowheads="1"/>
          </p:cNvSpPr>
          <p:nvPr>
            <p:ph type="ctrTitle" sz="quarter"/>
          </p:nvPr>
        </p:nvSpPr>
        <p:spPr>
          <a:xfrm>
            <a:off x="685800" y="2571750"/>
            <a:ext cx="7772400" cy="842963"/>
          </a:xfrm>
        </p:spPr>
        <p:txBody>
          <a:bodyPr/>
          <a:lstStyle/>
          <a:p>
            <a:pPr eaLnBrk="1" hangingPunct="1">
              <a:defRPr/>
            </a:pPr>
            <a:r>
              <a:rPr lang="es-ES" smtClean="0"/>
              <a:t>Topic 6: Launch</a:t>
            </a:r>
          </a:p>
        </p:txBody>
      </p:sp>
      <p:sp>
        <p:nvSpPr>
          <p:cNvPr id="4" name="3 Subtítulo"/>
          <p:cNvSpPr>
            <a:spLocks noGrp="1"/>
          </p:cNvSpPr>
          <p:nvPr>
            <p:ph type="subTitle" sz="quarter" idx="1"/>
          </p:nvPr>
        </p:nvSpPr>
        <p:spPr>
          <a:xfrm>
            <a:off x="714375" y="4572000"/>
            <a:ext cx="7715250" cy="500063"/>
          </a:xfrm>
        </p:spPr>
        <p:txBody>
          <a:bodyPr/>
          <a:lstStyle/>
          <a:p>
            <a:pPr eaLnBrk="1" hangingPunct="1">
              <a:defRPr/>
            </a:pPr>
            <a:endParaRPr lang="es-ES"/>
          </a:p>
        </p:txBody>
      </p:sp>
      <p:sp>
        <p:nvSpPr>
          <p:cNvPr id="215044" name="4 Marcador de texto"/>
          <p:cNvSpPr>
            <a:spLocks noGrp="1"/>
          </p:cNvSpPr>
          <p:nvPr>
            <p:ph type="body" sz="quarter" idx="11"/>
          </p:nvPr>
        </p:nvSpPr>
        <p:spPr>
          <a:xfrm>
            <a:off x="714375" y="3714750"/>
            <a:ext cx="7715250" cy="571500"/>
          </a:xfrm>
        </p:spPr>
        <p:txBody>
          <a:bodyPr/>
          <a:lstStyle/>
          <a:p>
            <a:pPr eaLnBrk="1" hangingPunct="1"/>
            <a:endParaRPr lang="es-MX"/>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solidari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836613"/>
            <a:ext cx="4572000"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39" name="Text Box 3"/>
          <p:cNvSpPr txBox="1">
            <a:spLocks noChangeArrowheads="1"/>
          </p:cNvSpPr>
          <p:nvPr/>
        </p:nvSpPr>
        <p:spPr bwMode="auto">
          <a:xfrm>
            <a:off x="4140200" y="2349500"/>
            <a:ext cx="681038" cy="581025"/>
          </a:xfrm>
          <a:prstGeom prst="rect">
            <a:avLst/>
          </a:prstGeom>
          <a:noFill/>
          <a:ln w="9525">
            <a:noFill/>
            <a:miter lim="800000"/>
            <a:headEnd/>
            <a:tailEnd/>
          </a:ln>
          <a:effectLst/>
        </p:spPr>
        <p:txBody>
          <a:bodyPr wrap="none">
            <a:spAutoFit/>
          </a:bodyPr>
          <a:lstStyle/>
          <a:p>
            <a:pPr>
              <a:defRPr/>
            </a:pPr>
            <a:r>
              <a:rPr lang="es-ES" sz="1600" b="0" u="sng">
                <a:solidFill>
                  <a:schemeClr val="accent2"/>
                </a:solidFill>
                <a:effectLst>
                  <a:outerShdw blurRad="38100" dist="38100" dir="2700000" algn="tl">
                    <a:srgbClr val="C0C0C0"/>
                  </a:outerShdw>
                </a:effectLst>
              </a:rPr>
              <a:t>Third</a:t>
            </a:r>
          </a:p>
          <a:p>
            <a:pPr>
              <a:defRPr/>
            </a:pPr>
            <a:r>
              <a:rPr lang="es-ES" sz="1600" b="0" u="sng">
                <a:solidFill>
                  <a:schemeClr val="accent2"/>
                </a:solidFill>
                <a:effectLst>
                  <a:outerShdw blurRad="38100" dist="38100" dir="2700000" algn="tl">
                    <a:srgbClr val="C0C0C0"/>
                  </a:outerShdw>
                </a:effectLst>
              </a:rPr>
              <a:t>stage</a:t>
            </a:r>
          </a:p>
        </p:txBody>
      </p:sp>
      <p:sp>
        <p:nvSpPr>
          <p:cNvPr id="347140" name="Text Box 4"/>
          <p:cNvSpPr txBox="1">
            <a:spLocks noChangeArrowheads="1"/>
          </p:cNvSpPr>
          <p:nvPr/>
        </p:nvSpPr>
        <p:spPr bwMode="auto">
          <a:xfrm>
            <a:off x="3995738" y="3068638"/>
            <a:ext cx="871537" cy="581025"/>
          </a:xfrm>
          <a:prstGeom prst="rect">
            <a:avLst/>
          </a:prstGeom>
          <a:noFill/>
          <a:ln w="9525">
            <a:noFill/>
            <a:miter lim="800000"/>
            <a:headEnd/>
            <a:tailEnd/>
          </a:ln>
          <a:effectLst/>
        </p:spPr>
        <p:txBody>
          <a:bodyPr wrap="none">
            <a:spAutoFit/>
          </a:bodyPr>
          <a:lstStyle/>
          <a:p>
            <a:pPr>
              <a:defRPr/>
            </a:pPr>
            <a:r>
              <a:rPr lang="es-ES" sz="1600" b="0">
                <a:solidFill>
                  <a:schemeClr val="accent2"/>
                </a:solidFill>
                <a:effectLst>
                  <a:outerShdw blurRad="38100" dist="38100" dir="2700000" algn="tl">
                    <a:srgbClr val="C0C0C0"/>
                  </a:outerShdw>
                </a:effectLst>
              </a:rPr>
              <a:t>Second</a:t>
            </a:r>
          </a:p>
          <a:p>
            <a:pPr>
              <a:defRPr/>
            </a:pPr>
            <a:r>
              <a:rPr lang="es-ES" sz="1600" b="0">
                <a:solidFill>
                  <a:schemeClr val="accent2"/>
                </a:solidFill>
                <a:effectLst>
                  <a:outerShdw blurRad="38100" dist="38100" dir="2700000" algn="tl">
                    <a:srgbClr val="C0C0C0"/>
                  </a:outerShdw>
                </a:effectLst>
              </a:rPr>
              <a:t> stage</a:t>
            </a:r>
          </a:p>
        </p:txBody>
      </p:sp>
      <p:sp>
        <p:nvSpPr>
          <p:cNvPr id="347141" name="Text Box 5"/>
          <p:cNvSpPr txBox="1">
            <a:spLocks noChangeArrowheads="1"/>
          </p:cNvSpPr>
          <p:nvPr/>
        </p:nvSpPr>
        <p:spPr bwMode="auto">
          <a:xfrm>
            <a:off x="4140200" y="4437063"/>
            <a:ext cx="681038" cy="581025"/>
          </a:xfrm>
          <a:prstGeom prst="rect">
            <a:avLst/>
          </a:prstGeom>
          <a:noFill/>
          <a:ln w="9525">
            <a:noFill/>
            <a:miter lim="800000"/>
            <a:headEnd/>
            <a:tailEnd/>
          </a:ln>
          <a:effectLst/>
        </p:spPr>
        <p:txBody>
          <a:bodyPr wrap="none">
            <a:spAutoFit/>
          </a:bodyPr>
          <a:lstStyle/>
          <a:p>
            <a:pPr>
              <a:defRPr/>
            </a:pPr>
            <a:r>
              <a:rPr lang="es-ES" sz="1600" b="0">
                <a:solidFill>
                  <a:schemeClr val="accent2"/>
                </a:solidFill>
                <a:effectLst>
                  <a:outerShdw blurRad="38100" dist="38100" dir="2700000" algn="tl">
                    <a:srgbClr val="C0C0C0"/>
                  </a:outerShdw>
                </a:effectLst>
              </a:rPr>
              <a:t>First </a:t>
            </a:r>
          </a:p>
          <a:p>
            <a:pPr>
              <a:defRPr/>
            </a:pPr>
            <a:r>
              <a:rPr lang="es-ES" sz="1600" b="0">
                <a:solidFill>
                  <a:schemeClr val="accent2"/>
                </a:solidFill>
                <a:effectLst>
                  <a:outerShdw blurRad="38100" dist="38100" dir="2700000" algn="tl">
                    <a:srgbClr val="C0C0C0"/>
                  </a:outerShdw>
                </a:effectLst>
              </a:rPr>
              <a:t>stage</a:t>
            </a:r>
          </a:p>
        </p:txBody>
      </p:sp>
      <p:sp>
        <p:nvSpPr>
          <p:cNvPr id="347142" name="Rectangle 6"/>
          <p:cNvSpPr>
            <a:spLocks noGrp="1" noChangeArrowheads="1"/>
          </p:cNvSpPr>
          <p:nvPr>
            <p:ph type="title"/>
          </p:nvPr>
        </p:nvSpPr>
        <p:spPr>
          <a:xfrm>
            <a:off x="1187450" y="0"/>
            <a:ext cx="6985000" cy="865188"/>
          </a:xfrm>
        </p:spPr>
        <p:txBody>
          <a:bodyPr/>
          <a:lstStyle/>
          <a:p>
            <a:pPr eaLnBrk="1" hangingPunct="1">
              <a:defRPr/>
            </a:pPr>
            <a:r>
              <a:rPr lang="es-ES" smtClean="0"/>
              <a:t>Ariane and Solidaridad</a:t>
            </a: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descr="ariane4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908050"/>
            <a:ext cx="7051675"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915" name="Rectangle 3"/>
          <p:cNvSpPr>
            <a:spLocks noGrp="1" noChangeArrowheads="1"/>
          </p:cNvSpPr>
          <p:nvPr>
            <p:ph type="title"/>
          </p:nvPr>
        </p:nvSpPr>
        <p:spPr>
          <a:xfrm>
            <a:off x="1116013" y="188913"/>
            <a:ext cx="6985000" cy="865187"/>
          </a:xfrm>
        </p:spPr>
        <p:txBody>
          <a:bodyPr/>
          <a:lstStyle/>
          <a:p>
            <a:pPr eaLnBrk="1" hangingPunct="1">
              <a:defRPr/>
            </a:pPr>
            <a:r>
              <a:rPr lang="es-ES" smtClean="0"/>
              <a:t>Solidaridad Launch</a:t>
            </a:r>
          </a:p>
        </p:txBody>
      </p:sp>
      <p:sp>
        <p:nvSpPr>
          <p:cNvPr id="422916" name="Rectangle 4"/>
          <p:cNvSpPr>
            <a:spLocks noChangeArrowheads="1"/>
          </p:cNvSpPr>
          <p:nvPr/>
        </p:nvSpPr>
        <p:spPr bwMode="auto">
          <a:xfrm>
            <a:off x="3276600" y="1916113"/>
            <a:ext cx="1377950" cy="641350"/>
          </a:xfrm>
          <a:prstGeom prst="rect">
            <a:avLst/>
          </a:prstGeom>
          <a:noFill/>
          <a:ln w="9525">
            <a:noFill/>
            <a:miter lim="800000"/>
            <a:headEnd/>
            <a:tailEnd/>
          </a:ln>
          <a:effectLst/>
        </p:spPr>
        <p:txBody>
          <a:bodyPr wrap="none">
            <a:spAutoFit/>
          </a:bodyPr>
          <a:lstStyle/>
          <a:p>
            <a:pPr>
              <a:defRPr/>
            </a:pPr>
            <a:r>
              <a:rPr lang="es-ES" b="0">
                <a:solidFill>
                  <a:srgbClr val="FF0000"/>
                </a:solidFill>
                <a:effectLst>
                  <a:outerShdw blurRad="38100" dist="38100" dir="2700000" algn="tl">
                    <a:srgbClr val="C0C0C0"/>
                  </a:outerShdw>
                </a:effectLst>
              </a:rPr>
              <a:t>Solidaridad</a:t>
            </a:r>
          </a:p>
          <a:p>
            <a:pPr>
              <a:defRPr/>
            </a:pPr>
            <a:r>
              <a:rPr lang="es-ES" b="0">
                <a:solidFill>
                  <a:srgbClr val="FF0000"/>
                </a:solidFill>
                <a:effectLst>
                  <a:outerShdw blurRad="38100" dist="38100" dir="2700000" algn="tl">
                    <a:srgbClr val="C0C0C0"/>
                  </a:outerShdw>
                </a:effectLst>
              </a:rPr>
              <a:t>Ariane V 61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403350" y="188913"/>
            <a:ext cx="6823075" cy="865187"/>
          </a:xfrm>
        </p:spPr>
        <p:txBody>
          <a:bodyPr/>
          <a:lstStyle/>
          <a:p>
            <a:pPr eaLnBrk="1" hangingPunct="1">
              <a:defRPr/>
            </a:pPr>
            <a:r>
              <a:rPr lang="es-ES" dirty="0" err="1" smtClean="0"/>
              <a:t>Communications</a:t>
            </a:r>
            <a:r>
              <a:rPr lang="es-ES" dirty="0" smtClean="0"/>
              <a:t>(</a:t>
            </a:r>
            <a:r>
              <a:rPr lang="es-ES" dirty="0" err="1" smtClean="0"/>
              <a:t>Cont</a:t>
            </a:r>
            <a:r>
              <a:rPr lang="es-ES" dirty="0" smtClean="0"/>
              <a:t>)</a:t>
            </a:r>
          </a:p>
        </p:txBody>
      </p:sp>
      <p:sp>
        <p:nvSpPr>
          <p:cNvPr id="30723" name="Rectangle 3"/>
          <p:cNvSpPr>
            <a:spLocks noGrp="1" noChangeArrowheads="1"/>
          </p:cNvSpPr>
          <p:nvPr>
            <p:ph idx="1"/>
          </p:nvPr>
        </p:nvSpPr>
        <p:spPr/>
        <p:txBody>
          <a:bodyPr/>
          <a:lstStyle/>
          <a:p>
            <a:pPr eaLnBrk="1" hangingPunct="1">
              <a:lnSpc>
                <a:spcPct val="90000"/>
              </a:lnSpc>
            </a:pPr>
            <a:r>
              <a:rPr lang="es-ES" sz="2100" smtClean="0"/>
              <a:t>The tenderer shall provide detailed calculations of predicted EIRP, including justification for all assumed output RF losses and degradations to cater for RF variations over temperature and spacecraft life. Predicted worst-case end-of- life EIRP performance shall include a minimum margin of 0.5 dB relative to these specifications.</a:t>
            </a:r>
          </a:p>
          <a:p>
            <a:pPr eaLnBrk="1" hangingPunct="1">
              <a:lnSpc>
                <a:spcPct val="90000"/>
              </a:lnSpc>
            </a:pPr>
            <a:r>
              <a:rPr lang="es-ES" sz="2100" smtClean="0"/>
              <a:t>In calculating G/T values, a spacecraft antenna noise temperature of 290º K shall be assumed, all noise services generated within the spacecraft shall be included, and a minimum margin of 0.5 dB relative to especifications under worst-case predicted end-of-life conditions shall be included.</a:t>
            </a:r>
          </a:p>
          <a:p>
            <a:pPr eaLnBrk="1" hangingPunct="1">
              <a:lnSpc>
                <a:spcPct val="90000"/>
              </a:lnSpc>
            </a:pPr>
            <a:r>
              <a:rPr lang="es-ES" sz="2100" smtClean="0"/>
              <a:t>The SFD at any selected gain step shall not vary more than </a:t>
            </a:r>
            <a:r>
              <a:rPr lang="en-US" sz="2100" smtClean="0">
                <a:cs typeface="Arial" charset="0"/>
              </a:rPr>
              <a:t>±0.5 dB over any 24 hour period and ±2 dB over the spacecraft service life.</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arianeb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427163"/>
            <a:ext cx="7810500"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5334" name="Rectangle 6"/>
          <p:cNvSpPr>
            <a:spLocks noGrp="1" noChangeArrowheads="1"/>
          </p:cNvSpPr>
          <p:nvPr>
            <p:ph type="title"/>
          </p:nvPr>
        </p:nvSpPr>
        <p:spPr/>
        <p:txBody>
          <a:bodyPr/>
          <a:lstStyle/>
          <a:p>
            <a:pPr eaLnBrk="1" hangingPunct="1">
              <a:defRPr/>
            </a:pPr>
            <a:r>
              <a:rPr lang="es-ES" sz="2800" smtClean="0"/>
              <a:t>Ariane single and dual launch configutations</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descr="launch s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924175"/>
            <a:ext cx="74295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03" name="Rectangle 3"/>
          <p:cNvSpPr>
            <a:spLocks noGrp="1" noChangeArrowheads="1"/>
          </p:cNvSpPr>
          <p:nvPr>
            <p:ph type="title"/>
          </p:nvPr>
        </p:nvSpPr>
        <p:spPr>
          <a:xfrm>
            <a:off x="1116013" y="188913"/>
            <a:ext cx="6985000" cy="865187"/>
          </a:xfrm>
        </p:spPr>
        <p:txBody>
          <a:bodyPr/>
          <a:lstStyle/>
          <a:p>
            <a:pPr eaLnBrk="1" hangingPunct="1">
              <a:defRPr/>
            </a:pPr>
            <a:r>
              <a:rPr lang="es-ES" sz="2400" smtClean="0"/>
              <a:t>TRANSFER AND STATIONARY</a:t>
            </a:r>
            <a:br>
              <a:rPr lang="es-ES" sz="2400" smtClean="0"/>
            </a:br>
            <a:r>
              <a:rPr lang="es-ES" sz="2400" smtClean="0"/>
              <a:t> ORBITS MISSION PHASES</a:t>
            </a:r>
          </a:p>
        </p:txBody>
      </p:sp>
      <p:sp>
        <p:nvSpPr>
          <p:cNvPr id="358404" name="Text Box 4"/>
          <p:cNvSpPr txBox="1">
            <a:spLocks noChangeArrowheads="1"/>
          </p:cNvSpPr>
          <p:nvPr/>
        </p:nvSpPr>
        <p:spPr bwMode="auto">
          <a:xfrm>
            <a:off x="3419475" y="2060575"/>
            <a:ext cx="2546350" cy="366713"/>
          </a:xfrm>
          <a:prstGeom prst="rect">
            <a:avLst/>
          </a:prstGeom>
          <a:noFill/>
          <a:ln w="9525">
            <a:noFill/>
            <a:miter lim="800000"/>
            <a:headEnd/>
            <a:tailEnd/>
          </a:ln>
          <a:effectLst/>
        </p:spPr>
        <p:txBody>
          <a:bodyPr wrap="none">
            <a:spAutoFit/>
          </a:bodyPr>
          <a:lstStyle/>
          <a:p>
            <a:pPr>
              <a:defRPr/>
            </a:pPr>
            <a:r>
              <a:rPr lang="es-ES">
                <a:solidFill>
                  <a:srgbClr val="DDDDDD"/>
                </a:solidFill>
                <a:effectLst>
                  <a:outerShdw blurRad="38100" dist="38100" dir="2700000" algn="tl">
                    <a:srgbClr val="C0C0C0"/>
                  </a:outerShdw>
                </a:effectLst>
              </a:rPr>
              <a:t>Solidaridad sequency</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eaLnBrk="1" hangingPunct="1">
              <a:defRPr/>
            </a:pPr>
            <a:r>
              <a:rPr lang="es-ES" smtClean="0"/>
              <a:t>Solidaridad launch characteristics</a:t>
            </a:r>
          </a:p>
        </p:txBody>
      </p:sp>
      <p:sp>
        <p:nvSpPr>
          <p:cNvPr id="220163" name="Rectangle 3"/>
          <p:cNvSpPr>
            <a:spLocks noGrp="1" noChangeArrowheads="1"/>
          </p:cNvSpPr>
          <p:nvPr>
            <p:ph idx="1"/>
          </p:nvPr>
        </p:nvSpPr>
        <p:spPr/>
        <p:txBody>
          <a:bodyPr/>
          <a:lstStyle/>
          <a:p>
            <a:pPr eaLnBrk="1" hangingPunct="1">
              <a:lnSpc>
                <a:spcPct val="90000"/>
              </a:lnSpc>
            </a:pPr>
            <a:endParaRPr lang="es-ES" smtClean="0"/>
          </a:p>
          <a:p>
            <a:pPr eaLnBrk="1" hangingPunct="1">
              <a:lnSpc>
                <a:spcPct val="90000"/>
              </a:lnSpc>
            </a:pPr>
            <a:endParaRPr lang="es-ES" smtClean="0"/>
          </a:p>
          <a:p>
            <a:pPr eaLnBrk="1" hangingPunct="1">
              <a:lnSpc>
                <a:spcPct val="90000"/>
              </a:lnSpc>
              <a:buFontTx/>
              <a:buNone/>
            </a:pPr>
            <a:r>
              <a:rPr lang="es-ES" sz="3600" smtClean="0"/>
              <a:t>          Perigee altitude: 20</a:t>
            </a:r>
          </a:p>
          <a:p>
            <a:pPr eaLnBrk="1" hangingPunct="1">
              <a:lnSpc>
                <a:spcPct val="90000"/>
              </a:lnSpc>
              <a:buFontTx/>
              <a:buNone/>
            </a:pPr>
            <a:r>
              <a:rPr lang="es-ES" sz="3600" smtClean="0"/>
              <a:t>          Apogee altitude: 35,786 Km</a:t>
            </a:r>
          </a:p>
          <a:p>
            <a:pPr eaLnBrk="1" hangingPunct="1">
              <a:lnSpc>
                <a:spcPct val="90000"/>
              </a:lnSpc>
              <a:buFontTx/>
              <a:buNone/>
            </a:pPr>
            <a:r>
              <a:rPr lang="es-ES" sz="3600" smtClean="0"/>
              <a:t>          Inclination: 7º</a:t>
            </a:r>
          </a:p>
          <a:p>
            <a:pPr eaLnBrk="1" hangingPunct="1">
              <a:lnSpc>
                <a:spcPct val="90000"/>
              </a:lnSpc>
              <a:buFontTx/>
              <a:buNone/>
            </a:pPr>
            <a:r>
              <a:rPr lang="es-ES" sz="3600" smtClean="0"/>
              <a:t>          Argument of the perigee: 178º</a:t>
            </a:r>
          </a:p>
          <a:p>
            <a:pPr eaLnBrk="1" hangingPunct="1">
              <a:lnSpc>
                <a:spcPct val="90000"/>
              </a:lnSpc>
              <a:buFontTx/>
              <a:buNone/>
            </a:pPr>
            <a:r>
              <a:rPr lang="es-ES" sz="3600" smtClean="0"/>
              <a:t>          Right ascension of the</a:t>
            </a:r>
          </a:p>
          <a:p>
            <a:pPr eaLnBrk="1" hangingPunct="1">
              <a:lnSpc>
                <a:spcPct val="90000"/>
              </a:lnSpc>
              <a:buFontTx/>
              <a:buNone/>
            </a:pPr>
            <a:r>
              <a:rPr lang="es-ES" sz="3600" smtClean="0"/>
              <a:t>          ascending node:       11º</a:t>
            </a:r>
          </a:p>
          <a:p>
            <a:pPr eaLnBrk="1" hangingPunct="1">
              <a:lnSpc>
                <a:spcPct val="90000"/>
              </a:lnSpc>
              <a:buFontTx/>
              <a:buNone/>
            </a:pPr>
            <a:endParaRPr lang="es-ES" sz="3600" smtClean="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547813" y="188913"/>
            <a:ext cx="6823075" cy="865187"/>
          </a:xfrm>
        </p:spPr>
        <p:txBody>
          <a:bodyPr/>
          <a:lstStyle/>
          <a:p>
            <a:pPr eaLnBrk="1" hangingPunct="1">
              <a:defRPr/>
            </a:pPr>
            <a:r>
              <a:rPr lang="es-ES" dirty="0" smtClean="0"/>
              <a:t>Solidaridad </a:t>
            </a:r>
            <a:r>
              <a:rPr lang="es-ES" dirty="0" err="1" smtClean="0"/>
              <a:t>launch</a:t>
            </a:r>
            <a:r>
              <a:rPr lang="es-ES" dirty="0" smtClean="0"/>
              <a:t> </a:t>
            </a:r>
            <a:r>
              <a:rPr lang="es-ES" dirty="0" err="1" smtClean="0"/>
              <a:t>stages</a:t>
            </a:r>
            <a:endParaRPr lang="es-ES" dirty="0" smtClean="0"/>
          </a:p>
        </p:txBody>
      </p:sp>
      <p:sp>
        <p:nvSpPr>
          <p:cNvPr id="221187" name="Rectangle 3"/>
          <p:cNvSpPr>
            <a:spLocks noGrp="1" noChangeArrowheads="1"/>
          </p:cNvSpPr>
          <p:nvPr>
            <p:ph idx="1"/>
          </p:nvPr>
        </p:nvSpPr>
        <p:spPr/>
        <p:txBody>
          <a:bodyPr/>
          <a:lstStyle/>
          <a:p>
            <a:pPr eaLnBrk="1" hangingPunct="1"/>
            <a:r>
              <a:rPr lang="es-ES" smtClean="0"/>
              <a:t>0 seconds:    Ignition</a:t>
            </a:r>
          </a:p>
          <a:p>
            <a:pPr eaLnBrk="1" hangingPunct="1"/>
            <a:r>
              <a:rPr lang="es-ES" smtClean="0"/>
              <a:t>4,4 seconds: Lift-off</a:t>
            </a:r>
          </a:p>
          <a:p>
            <a:pPr eaLnBrk="1" hangingPunct="1"/>
            <a:r>
              <a:rPr lang="es-ES" smtClean="0"/>
              <a:t>3,5 minutes:  First stage separation and second stage</a:t>
            </a:r>
          </a:p>
          <a:p>
            <a:pPr eaLnBrk="1" hangingPunct="1">
              <a:buFontTx/>
              <a:buNone/>
            </a:pPr>
            <a:r>
              <a:rPr lang="es-ES" smtClean="0"/>
              <a:t>                           ignition</a:t>
            </a:r>
          </a:p>
          <a:p>
            <a:pPr eaLnBrk="1" hangingPunct="1"/>
            <a:r>
              <a:rPr lang="es-ES" smtClean="0"/>
              <a:t>5,5 minutes:  second stage separation and third stage       </a:t>
            </a:r>
          </a:p>
          <a:p>
            <a:pPr eaLnBrk="1" hangingPunct="1">
              <a:buFontTx/>
              <a:buNone/>
            </a:pPr>
            <a:r>
              <a:rPr lang="es-ES" smtClean="0"/>
              <a:t>                           ignition</a:t>
            </a:r>
          </a:p>
          <a:p>
            <a:pPr eaLnBrk="1" hangingPunct="1"/>
            <a:r>
              <a:rPr lang="es-ES" smtClean="0"/>
              <a:t>18 minutes:   GTO orbit injection</a:t>
            </a:r>
          </a:p>
          <a:p>
            <a:pPr eaLnBrk="1" hangingPunct="1"/>
            <a:r>
              <a:rPr lang="es-ES" smtClean="0"/>
              <a:t>22 minutes:   Solidaridad2 separation</a:t>
            </a:r>
          </a:p>
          <a:p>
            <a:pPr eaLnBrk="1" hangingPunct="1"/>
            <a:r>
              <a:rPr lang="es-ES" smtClean="0"/>
              <a:t>27 minutes:   Thaicom2 separation</a:t>
            </a:r>
          </a:p>
          <a:p>
            <a:pPr eaLnBrk="1" hangingPunct="1"/>
            <a:endParaRPr lang="es-ES" smtClean="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6" name="Rectangle 4"/>
          <p:cNvSpPr>
            <a:spLocks noGrp="1" noChangeArrowheads="1"/>
          </p:cNvSpPr>
          <p:nvPr>
            <p:ph type="ctrTitle" sz="quarter"/>
          </p:nvPr>
        </p:nvSpPr>
        <p:spPr>
          <a:xfrm>
            <a:off x="685800" y="2571750"/>
            <a:ext cx="7772400" cy="842963"/>
          </a:xfrm>
        </p:spPr>
        <p:txBody>
          <a:bodyPr/>
          <a:lstStyle/>
          <a:p>
            <a:pPr eaLnBrk="1" hangingPunct="1">
              <a:defRPr/>
            </a:pPr>
            <a:r>
              <a:rPr lang="es-ES" smtClean="0"/>
              <a:t>Topic 7: Earth segment solution</a:t>
            </a:r>
          </a:p>
        </p:txBody>
      </p:sp>
      <p:sp>
        <p:nvSpPr>
          <p:cNvPr id="4" name="3 Subtítulo"/>
          <p:cNvSpPr>
            <a:spLocks noGrp="1"/>
          </p:cNvSpPr>
          <p:nvPr>
            <p:ph type="subTitle" sz="quarter" idx="1"/>
          </p:nvPr>
        </p:nvSpPr>
        <p:spPr>
          <a:xfrm>
            <a:off x="714375" y="4572000"/>
            <a:ext cx="7715250" cy="500063"/>
          </a:xfrm>
        </p:spPr>
        <p:txBody>
          <a:bodyPr/>
          <a:lstStyle/>
          <a:p>
            <a:pPr eaLnBrk="1" hangingPunct="1">
              <a:defRPr/>
            </a:pPr>
            <a:endParaRPr lang="es-ES"/>
          </a:p>
        </p:txBody>
      </p:sp>
      <p:sp>
        <p:nvSpPr>
          <p:cNvPr id="222212" name="4 Marcador de texto"/>
          <p:cNvSpPr>
            <a:spLocks noGrp="1"/>
          </p:cNvSpPr>
          <p:nvPr>
            <p:ph type="body" sz="quarter" idx="11"/>
          </p:nvPr>
        </p:nvSpPr>
        <p:spPr>
          <a:xfrm>
            <a:off x="714375" y="3714750"/>
            <a:ext cx="7715250" cy="571500"/>
          </a:xfrm>
        </p:spPr>
        <p:txBody>
          <a:bodyPr/>
          <a:lstStyle/>
          <a:p>
            <a:pPr eaLnBrk="1" hangingPunct="1"/>
            <a:endParaRPr lang="es-MX"/>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7314" name="Rectangle 2"/>
          <p:cNvSpPr>
            <a:spLocks noChangeArrowheads="1"/>
          </p:cNvSpPr>
          <p:nvPr/>
        </p:nvSpPr>
        <p:spPr bwMode="auto">
          <a:xfrm>
            <a:off x="0" y="1766888"/>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15" name="Rectangle 3"/>
          <p:cNvSpPr>
            <a:spLocks noChangeArrowheads="1"/>
          </p:cNvSpPr>
          <p:nvPr/>
        </p:nvSpPr>
        <p:spPr bwMode="auto">
          <a:xfrm>
            <a:off x="0" y="1795463"/>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16" name="Rectangle 4"/>
          <p:cNvSpPr>
            <a:spLocks noChangeArrowheads="1"/>
          </p:cNvSpPr>
          <p:nvPr/>
        </p:nvSpPr>
        <p:spPr bwMode="auto">
          <a:xfrm>
            <a:off x="0" y="2109788"/>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17" name="Rectangle 5"/>
          <p:cNvSpPr>
            <a:spLocks noChangeArrowheads="1"/>
          </p:cNvSpPr>
          <p:nvPr/>
        </p:nvSpPr>
        <p:spPr bwMode="auto">
          <a:xfrm>
            <a:off x="0" y="2205038"/>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18" name="Rectangle 6"/>
          <p:cNvSpPr>
            <a:spLocks noChangeArrowheads="1"/>
          </p:cNvSpPr>
          <p:nvPr/>
        </p:nvSpPr>
        <p:spPr bwMode="auto">
          <a:xfrm>
            <a:off x="0" y="2552700"/>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19" name="Rectangle 7"/>
          <p:cNvSpPr>
            <a:spLocks noChangeArrowheads="1"/>
          </p:cNvSpPr>
          <p:nvPr/>
        </p:nvSpPr>
        <p:spPr bwMode="auto">
          <a:xfrm>
            <a:off x="0" y="2552700"/>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20" name="Rectangle 8"/>
          <p:cNvSpPr>
            <a:spLocks noChangeArrowheads="1"/>
          </p:cNvSpPr>
          <p:nvPr/>
        </p:nvSpPr>
        <p:spPr bwMode="auto">
          <a:xfrm>
            <a:off x="0" y="2157413"/>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21" name="Rectangle 9"/>
          <p:cNvSpPr>
            <a:spLocks noChangeArrowheads="1"/>
          </p:cNvSpPr>
          <p:nvPr/>
        </p:nvSpPr>
        <p:spPr bwMode="auto">
          <a:xfrm>
            <a:off x="0" y="1800225"/>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22" name="Rectangle 10"/>
          <p:cNvSpPr>
            <a:spLocks noChangeArrowheads="1"/>
          </p:cNvSpPr>
          <p:nvPr/>
        </p:nvSpPr>
        <p:spPr bwMode="auto">
          <a:xfrm>
            <a:off x="2162175" y="1871663"/>
            <a:ext cx="9144000" cy="0"/>
          </a:xfrm>
          <a:prstGeom prst="rect">
            <a:avLst/>
          </a:prstGeom>
          <a:noFill/>
          <a:ln w="9525">
            <a:noFill/>
            <a:miter lim="800000"/>
            <a:headEnd/>
            <a:tailEnd/>
          </a:ln>
          <a:effectLst/>
        </p:spPr>
        <p:txBody>
          <a:bodyPr>
            <a:spAutoFit/>
          </a:bodyPr>
          <a:lstStyle/>
          <a:p>
            <a:pPr>
              <a:defRPr/>
            </a:pPr>
            <a:endParaRPr lang="es-ES">
              <a:effectLst>
                <a:outerShdw blurRad="38100" dist="38100" dir="2700000" algn="tl">
                  <a:srgbClr val="000000">
                    <a:alpha val="43137"/>
                  </a:srgbClr>
                </a:outerShdw>
              </a:effectLst>
            </a:endParaRPr>
          </a:p>
        </p:txBody>
      </p:sp>
      <p:sp>
        <p:nvSpPr>
          <p:cNvPr id="397323" name="Rectangle 11"/>
          <p:cNvSpPr>
            <a:spLocks noChangeArrowheads="1"/>
          </p:cNvSpPr>
          <p:nvPr/>
        </p:nvSpPr>
        <p:spPr bwMode="auto">
          <a:xfrm>
            <a:off x="0" y="1600200"/>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24" name="Rectangle 12"/>
          <p:cNvSpPr>
            <a:spLocks noChangeArrowheads="1"/>
          </p:cNvSpPr>
          <p:nvPr/>
        </p:nvSpPr>
        <p:spPr bwMode="auto">
          <a:xfrm>
            <a:off x="0" y="1062038"/>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sp>
        <p:nvSpPr>
          <p:cNvPr id="397325" name="Text Box 13"/>
          <p:cNvSpPr txBox="1">
            <a:spLocks noChangeArrowheads="1"/>
          </p:cNvSpPr>
          <p:nvPr/>
        </p:nvSpPr>
        <p:spPr bwMode="auto">
          <a:xfrm>
            <a:off x="-541338" y="115888"/>
            <a:ext cx="9217026" cy="808037"/>
          </a:xfrm>
          <a:prstGeom prst="rect">
            <a:avLst/>
          </a:prstGeom>
          <a:noFill/>
          <a:ln w="9525">
            <a:noFill/>
            <a:miter lim="800000"/>
            <a:headEnd/>
            <a:tailEnd/>
          </a:ln>
          <a:effectLst/>
        </p:spPr>
        <p:txBody>
          <a:bodyPr>
            <a:spAutoFit/>
          </a:bodyPr>
          <a:lstStyle/>
          <a:p>
            <a:pPr algn="r" eaLnBrk="0" hangingPunct="0">
              <a:spcBef>
                <a:spcPct val="50000"/>
              </a:spcBef>
              <a:buSzPts val="2200"/>
              <a:buFont typeface="Arial" charset="0"/>
              <a:buNone/>
              <a:defRPr/>
            </a:pPr>
            <a:endParaRPr lang="es-MX" sz="1500">
              <a:solidFill>
                <a:srgbClr val="FFFF00"/>
              </a:solidFill>
              <a:effectLst>
                <a:outerShdw blurRad="38100" dist="38100" dir="2700000" algn="tl">
                  <a:srgbClr val="C0C0C0"/>
                </a:outerShdw>
              </a:effectLst>
            </a:endParaRPr>
          </a:p>
          <a:p>
            <a:pPr algn="ctr" eaLnBrk="0" hangingPunct="0">
              <a:buSzPts val="2200"/>
              <a:buFont typeface="Arial" charset="0"/>
              <a:buNone/>
              <a:defRPr/>
            </a:pPr>
            <a:r>
              <a:rPr lang="es-MX" sz="3200">
                <a:solidFill>
                  <a:srgbClr val="FF3300"/>
                </a:solidFill>
                <a:effectLst>
                  <a:outerShdw blurRad="38100" dist="38100" dir="2700000" algn="tl">
                    <a:srgbClr val="C0C0C0"/>
                  </a:outerShdw>
                </a:effectLst>
              </a:rPr>
              <a:t>     Control Center</a:t>
            </a:r>
            <a:endParaRPr lang="es-ES" sz="3200">
              <a:solidFill>
                <a:srgbClr val="FF3300"/>
              </a:solidFill>
              <a:effectLst>
                <a:outerShdw blurRad="38100" dist="38100" dir="2700000" algn="tl">
                  <a:srgbClr val="C0C0C0"/>
                </a:outerShdw>
              </a:effectLst>
            </a:endParaRPr>
          </a:p>
        </p:txBody>
      </p:sp>
      <p:sp>
        <p:nvSpPr>
          <p:cNvPr id="397326" name="Rectangle 14"/>
          <p:cNvSpPr>
            <a:spLocks noChangeArrowheads="1"/>
          </p:cNvSpPr>
          <p:nvPr/>
        </p:nvSpPr>
        <p:spPr bwMode="auto">
          <a:xfrm>
            <a:off x="0" y="2181225"/>
            <a:ext cx="9144000" cy="0"/>
          </a:xfrm>
          <a:prstGeom prst="rect">
            <a:avLst/>
          </a:prstGeom>
          <a:noFill/>
          <a:ln w="9525" algn="ctr">
            <a:noFill/>
            <a:miter lim="800000"/>
            <a:headEnd/>
            <a:tailEnd/>
          </a:ln>
          <a:effectLst/>
        </p:spPr>
        <p:txBody>
          <a:bodyPr wrap="none" anchor="ctr">
            <a:spAutoFit/>
          </a:bodyPr>
          <a:lstStyle/>
          <a:p>
            <a:pPr>
              <a:defRPr/>
            </a:pPr>
            <a:endParaRPr lang="es-ES">
              <a:effectLst>
                <a:outerShdw blurRad="38100" dist="38100" dir="2700000" algn="tl">
                  <a:srgbClr val="000000">
                    <a:alpha val="43137"/>
                  </a:srgbClr>
                </a:outerShdw>
              </a:effectLst>
            </a:endParaRPr>
          </a:p>
        </p:txBody>
      </p:sp>
      <p:pic>
        <p:nvPicPr>
          <p:cNvPr id="223247" name="Picture 15" descr="imagen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738" y="1341438"/>
            <a:ext cx="4679950" cy="330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4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357563"/>
            <a:ext cx="41814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116013" y="260350"/>
            <a:ext cx="6985000" cy="865188"/>
          </a:xfrm>
        </p:spPr>
        <p:txBody>
          <a:bodyPr/>
          <a:lstStyle/>
          <a:p>
            <a:pPr eaLnBrk="1" hangingPunct="1">
              <a:defRPr/>
            </a:pPr>
            <a:r>
              <a:rPr lang="es-MX" dirty="0" smtClean="0"/>
              <a:t>Control Centers</a:t>
            </a:r>
          </a:p>
        </p:txBody>
      </p:sp>
      <p:grpSp>
        <p:nvGrpSpPr>
          <p:cNvPr id="224259" name="166 Grupo"/>
          <p:cNvGrpSpPr>
            <a:grpSpLocks/>
          </p:cNvGrpSpPr>
          <p:nvPr/>
        </p:nvGrpSpPr>
        <p:grpSpPr bwMode="auto">
          <a:xfrm>
            <a:off x="0" y="1143000"/>
            <a:ext cx="9072563" cy="5294313"/>
            <a:chOff x="0" y="1142984"/>
            <a:chExt cx="9072594" cy="5294392"/>
          </a:xfrm>
        </p:grpSpPr>
        <p:sp>
          <p:nvSpPr>
            <p:cNvPr id="24" name="23 Rectángulo"/>
            <p:cNvSpPr/>
            <p:nvPr/>
          </p:nvSpPr>
          <p:spPr>
            <a:xfrm>
              <a:off x="2880562" y="3094884"/>
              <a:ext cx="1260000" cy="1620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600" b="0" dirty="0" err="1">
                  <a:solidFill>
                    <a:prstClr val="white"/>
                  </a:solidFill>
                  <a:latin typeface="Calibri"/>
                </a:rPr>
                <a:t>Telemetry</a:t>
              </a:r>
              <a:r>
                <a:rPr lang="es-MX" sz="1600" b="0" dirty="0">
                  <a:solidFill>
                    <a:prstClr val="white"/>
                  </a:solidFill>
                  <a:latin typeface="Calibri"/>
                </a:rPr>
                <a:t>, Tracking</a:t>
              </a:r>
            </a:p>
            <a:p>
              <a:pPr algn="ctr">
                <a:defRPr/>
              </a:pPr>
              <a:r>
                <a:rPr lang="es-MX" sz="1600" b="0" dirty="0">
                  <a:solidFill>
                    <a:prstClr val="white"/>
                  </a:solidFill>
                  <a:latin typeface="Calibri"/>
                </a:rPr>
                <a:t> and </a:t>
              </a:r>
            </a:p>
            <a:p>
              <a:pPr algn="ctr">
                <a:defRPr/>
              </a:pPr>
              <a:r>
                <a:rPr lang="es-MX" sz="1600" b="0" dirty="0" err="1">
                  <a:solidFill>
                    <a:prstClr val="white"/>
                  </a:solidFill>
                  <a:latin typeface="Calibri"/>
                </a:rPr>
                <a:t>Command</a:t>
              </a:r>
              <a:endParaRPr lang="es-MX" sz="1600" b="0" dirty="0">
                <a:solidFill>
                  <a:prstClr val="white"/>
                </a:solidFill>
                <a:latin typeface="Calibri"/>
              </a:endParaRPr>
            </a:p>
          </p:txBody>
        </p:sp>
        <p:sp>
          <p:nvSpPr>
            <p:cNvPr id="25" name="24 Rectángulo"/>
            <p:cNvSpPr/>
            <p:nvPr/>
          </p:nvSpPr>
          <p:spPr>
            <a:xfrm>
              <a:off x="4906710" y="3094884"/>
              <a:ext cx="1260000" cy="1620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600" b="0" dirty="0" err="1">
                  <a:solidFill>
                    <a:prstClr val="white"/>
                  </a:solidFill>
                  <a:latin typeface="Calibri"/>
                </a:rPr>
                <a:t>Telemetry</a:t>
              </a:r>
              <a:r>
                <a:rPr lang="es-MX" sz="1600" b="0" dirty="0">
                  <a:solidFill>
                    <a:prstClr val="white"/>
                  </a:solidFill>
                  <a:latin typeface="Calibri"/>
                </a:rPr>
                <a:t>, Tracking </a:t>
              </a:r>
            </a:p>
            <a:p>
              <a:pPr algn="ctr">
                <a:defRPr/>
              </a:pPr>
              <a:r>
                <a:rPr lang="es-MX" sz="1600" b="0" dirty="0">
                  <a:solidFill>
                    <a:prstClr val="white"/>
                  </a:solidFill>
                  <a:latin typeface="Calibri"/>
                </a:rPr>
                <a:t>and </a:t>
              </a:r>
            </a:p>
            <a:p>
              <a:pPr algn="ctr">
                <a:defRPr/>
              </a:pPr>
              <a:r>
                <a:rPr lang="es-MX" sz="1600" b="0" dirty="0" err="1">
                  <a:solidFill>
                    <a:prstClr val="white"/>
                  </a:solidFill>
                  <a:latin typeface="Calibri"/>
                </a:rPr>
                <a:t>Command</a:t>
              </a:r>
              <a:endParaRPr lang="es-MX" sz="1600" b="0" dirty="0">
                <a:solidFill>
                  <a:prstClr val="white"/>
                </a:solidFill>
                <a:latin typeface="Calibri"/>
              </a:endParaRPr>
            </a:p>
          </p:txBody>
        </p:sp>
        <p:sp>
          <p:nvSpPr>
            <p:cNvPr id="26" name="25 Rectángulo"/>
            <p:cNvSpPr/>
            <p:nvPr/>
          </p:nvSpPr>
          <p:spPr>
            <a:xfrm>
              <a:off x="903372" y="3143248"/>
              <a:ext cx="1620000" cy="900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600" b="0" dirty="0" err="1">
                  <a:solidFill>
                    <a:prstClr val="white"/>
                  </a:solidFill>
                  <a:latin typeface="Calibri"/>
                </a:rPr>
                <a:t>Monitoring</a:t>
              </a:r>
              <a:r>
                <a:rPr lang="es-MX" sz="1600" b="0" dirty="0">
                  <a:solidFill>
                    <a:prstClr val="white"/>
                  </a:solidFill>
                  <a:latin typeface="Calibri"/>
                </a:rPr>
                <a:t> </a:t>
              </a:r>
              <a:r>
                <a:rPr lang="es-MX" sz="1600" b="0" dirty="0" err="1">
                  <a:solidFill>
                    <a:prstClr val="white"/>
                  </a:solidFill>
                  <a:latin typeface="Calibri"/>
                </a:rPr>
                <a:t>Communications</a:t>
              </a:r>
              <a:r>
                <a:rPr lang="es-MX" sz="1600" b="0" dirty="0">
                  <a:solidFill>
                    <a:prstClr val="white"/>
                  </a:solidFill>
                  <a:latin typeface="Calibri"/>
                </a:rPr>
                <a:t> </a:t>
              </a:r>
              <a:r>
                <a:rPr lang="es-MX" sz="1600" b="0" dirty="0" err="1">
                  <a:solidFill>
                    <a:prstClr val="white"/>
                  </a:solidFill>
                  <a:latin typeface="Calibri"/>
                </a:rPr>
                <a:t>System</a:t>
              </a:r>
              <a:endParaRPr lang="es-MX" sz="1600" b="0" dirty="0">
                <a:solidFill>
                  <a:prstClr val="white"/>
                </a:solidFill>
                <a:latin typeface="Calibri"/>
              </a:endParaRPr>
            </a:p>
          </p:txBody>
        </p:sp>
        <p:sp>
          <p:nvSpPr>
            <p:cNvPr id="27" name="26 Rectángulo"/>
            <p:cNvSpPr/>
            <p:nvPr/>
          </p:nvSpPr>
          <p:spPr>
            <a:xfrm>
              <a:off x="808860" y="5286388"/>
              <a:ext cx="1620000" cy="1080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600" b="0" dirty="0" err="1">
                  <a:solidFill>
                    <a:prstClr val="white"/>
                  </a:solidFill>
                  <a:latin typeface="Calibri"/>
                </a:rPr>
                <a:t>Satellite</a:t>
              </a:r>
              <a:r>
                <a:rPr lang="es-MX" sz="1600" b="0" dirty="0">
                  <a:solidFill>
                    <a:prstClr val="white"/>
                  </a:solidFill>
                  <a:latin typeface="Calibri"/>
                </a:rPr>
                <a:t> Simulator (SS)</a:t>
              </a:r>
            </a:p>
          </p:txBody>
        </p:sp>
        <p:sp>
          <p:nvSpPr>
            <p:cNvPr id="28" name="27 Rectángulo"/>
            <p:cNvSpPr/>
            <p:nvPr/>
          </p:nvSpPr>
          <p:spPr>
            <a:xfrm>
              <a:off x="2643174" y="5286388"/>
              <a:ext cx="1620000" cy="1080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600" b="0">
                  <a:solidFill>
                    <a:srgbClr val="FFFFFF"/>
                  </a:solidFill>
                  <a:latin typeface="Calibri" pitchFamily="34" charset="0"/>
                </a:rPr>
                <a:t>Payload  Test Laboratory</a:t>
              </a:r>
            </a:p>
          </p:txBody>
        </p:sp>
        <p:sp>
          <p:nvSpPr>
            <p:cNvPr id="29" name="28 Rectángulo"/>
            <p:cNvSpPr/>
            <p:nvPr/>
          </p:nvSpPr>
          <p:spPr>
            <a:xfrm>
              <a:off x="6523900" y="3100504"/>
              <a:ext cx="1620000" cy="900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600" b="0" dirty="0" err="1">
                  <a:solidFill>
                    <a:prstClr val="white"/>
                  </a:solidFill>
                  <a:latin typeface="Calibri"/>
                </a:rPr>
                <a:t>Monitoring</a:t>
              </a:r>
              <a:r>
                <a:rPr lang="es-MX" sz="1600" b="0" dirty="0">
                  <a:solidFill>
                    <a:prstClr val="white"/>
                  </a:solidFill>
                  <a:latin typeface="Calibri"/>
                </a:rPr>
                <a:t> </a:t>
              </a:r>
              <a:r>
                <a:rPr lang="es-MX" sz="1600" b="0" dirty="0" err="1">
                  <a:solidFill>
                    <a:prstClr val="white"/>
                  </a:solidFill>
                  <a:latin typeface="Calibri"/>
                </a:rPr>
                <a:t>Communications</a:t>
              </a:r>
              <a:r>
                <a:rPr lang="es-MX" sz="1600" b="0" dirty="0">
                  <a:solidFill>
                    <a:prstClr val="white"/>
                  </a:solidFill>
                  <a:latin typeface="Calibri"/>
                </a:rPr>
                <a:t> </a:t>
              </a:r>
              <a:r>
                <a:rPr lang="es-MX" sz="1600" b="0" dirty="0" err="1">
                  <a:solidFill>
                    <a:prstClr val="white"/>
                  </a:solidFill>
                  <a:latin typeface="Calibri"/>
                </a:rPr>
                <a:t>System</a:t>
              </a:r>
              <a:endParaRPr lang="es-MX" sz="1600" b="0" dirty="0">
                <a:solidFill>
                  <a:prstClr val="white"/>
                </a:solidFill>
                <a:latin typeface="Calibri"/>
              </a:endParaRPr>
            </a:p>
          </p:txBody>
        </p:sp>
        <p:cxnSp>
          <p:nvCxnSpPr>
            <p:cNvPr id="224278" name="32 Conector recto de flecha"/>
            <p:cNvCxnSpPr>
              <a:cxnSpLocks noChangeShapeType="1"/>
            </p:cNvCxnSpPr>
            <p:nvPr/>
          </p:nvCxnSpPr>
          <p:spPr bwMode="auto">
            <a:xfrm>
              <a:off x="4140562" y="4284668"/>
              <a:ext cx="766148" cy="1588"/>
            </a:xfrm>
            <a:prstGeom prst="straightConnector1">
              <a:avLst/>
            </a:prstGeom>
            <a:noFill/>
            <a:ln w="31750" algn="ctr">
              <a:solidFill>
                <a:srgbClr val="254061"/>
              </a:solidFill>
              <a:round/>
              <a:headEnd type="stealth" w="lg" len="lg"/>
              <a:tailEnd type="stealth" w="lg" len="lg"/>
            </a:ln>
            <a:extLst>
              <a:ext uri="{909E8E84-426E-40DD-AFC4-6F175D3DCCD1}">
                <a14:hiddenFill xmlns:a14="http://schemas.microsoft.com/office/drawing/2010/main">
                  <a:noFill/>
                </a14:hiddenFill>
              </a:ext>
            </a:extLst>
          </p:spPr>
        </p:cxnSp>
        <p:grpSp>
          <p:nvGrpSpPr>
            <p:cNvPr id="224279" name="16 Grupo"/>
            <p:cNvGrpSpPr>
              <a:grpSpLocks noChangeAspect="1"/>
            </p:cNvGrpSpPr>
            <p:nvPr/>
          </p:nvGrpSpPr>
          <p:grpSpPr bwMode="auto">
            <a:xfrm>
              <a:off x="343847" y="1928802"/>
              <a:ext cx="432000" cy="636828"/>
              <a:chOff x="2122550" y="5047519"/>
              <a:chExt cx="534130" cy="787382"/>
            </a:xfrm>
          </p:grpSpPr>
          <p:sp>
            <p:nvSpPr>
              <p:cNvPr id="58" name="57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59" name="58 Arco"/>
              <p:cNvSpPr/>
              <p:nvPr/>
            </p:nvSpPr>
            <p:spPr bwMode="auto">
              <a:xfrm rot="10439126">
                <a:off x="2148860" y="5047528"/>
                <a:ext cx="508368"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0" name="16 Grupo"/>
            <p:cNvGrpSpPr>
              <a:grpSpLocks noChangeAspect="1"/>
            </p:cNvGrpSpPr>
            <p:nvPr/>
          </p:nvGrpSpPr>
          <p:grpSpPr bwMode="auto">
            <a:xfrm>
              <a:off x="1115024" y="1928802"/>
              <a:ext cx="432000" cy="636828"/>
              <a:chOff x="2122550" y="5047519"/>
              <a:chExt cx="534130" cy="787382"/>
            </a:xfrm>
          </p:grpSpPr>
          <p:sp>
            <p:nvSpPr>
              <p:cNvPr id="61" name="60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62" name="61 Arco"/>
              <p:cNvSpPr/>
              <p:nvPr/>
            </p:nvSpPr>
            <p:spPr bwMode="auto">
              <a:xfrm rot="10439126">
                <a:off x="2147331" y="5047528"/>
                <a:ext cx="506405"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1" name="16 Grupo"/>
            <p:cNvGrpSpPr>
              <a:grpSpLocks noChangeAspect="1"/>
            </p:cNvGrpSpPr>
            <p:nvPr/>
          </p:nvGrpSpPr>
          <p:grpSpPr bwMode="auto">
            <a:xfrm>
              <a:off x="1510105" y="1928802"/>
              <a:ext cx="432000" cy="636828"/>
              <a:chOff x="2122550" y="5047519"/>
              <a:chExt cx="534130" cy="787382"/>
            </a:xfrm>
          </p:grpSpPr>
          <p:sp>
            <p:nvSpPr>
              <p:cNvPr id="64" name="63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65" name="64 Arco"/>
              <p:cNvSpPr/>
              <p:nvPr/>
            </p:nvSpPr>
            <p:spPr bwMode="auto">
              <a:xfrm rot="10439126">
                <a:off x="2147587" y="5047528"/>
                <a:ext cx="508368"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2" name="16 Grupo"/>
            <p:cNvGrpSpPr>
              <a:grpSpLocks noChangeAspect="1"/>
            </p:cNvGrpSpPr>
            <p:nvPr/>
          </p:nvGrpSpPr>
          <p:grpSpPr bwMode="auto">
            <a:xfrm>
              <a:off x="1893740" y="1934916"/>
              <a:ext cx="432000" cy="636828"/>
              <a:chOff x="2122550" y="5047519"/>
              <a:chExt cx="534130" cy="787382"/>
            </a:xfrm>
          </p:grpSpPr>
          <p:sp>
            <p:nvSpPr>
              <p:cNvPr id="67" name="66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68" name="67 Arco"/>
              <p:cNvSpPr/>
              <p:nvPr/>
            </p:nvSpPr>
            <p:spPr bwMode="auto">
              <a:xfrm rot="10439126">
                <a:off x="2148256" y="5047819"/>
                <a:ext cx="508368"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3" name="16 Grupo"/>
            <p:cNvGrpSpPr>
              <a:grpSpLocks noChangeAspect="1"/>
            </p:cNvGrpSpPr>
            <p:nvPr/>
          </p:nvGrpSpPr>
          <p:grpSpPr bwMode="auto">
            <a:xfrm>
              <a:off x="2882888" y="1928802"/>
              <a:ext cx="432000" cy="636828"/>
              <a:chOff x="2122550" y="5047519"/>
              <a:chExt cx="534130" cy="787382"/>
            </a:xfrm>
          </p:grpSpPr>
          <p:sp>
            <p:nvSpPr>
              <p:cNvPr id="70" name="69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71" name="70 Arco"/>
              <p:cNvSpPr/>
              <p:nvPr/>
            </p:nvSpPr>
            <p:spPr bwMode="auto">
              <a:xfrm rot="10439126">
                <a:off x="2148094" y="5047528"/>
                <a:ext cx="508367"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4" name="16 Grupo"/>
            <p:cNvGrpSpPr>
              <a:grpSpLocks noChangeAspect="1"/>
            </p:cNvGrpSpPr>
            <p:nvPr/>
          </p:nvGrpSpPr>
          <p:grpSpPr bwMode="auto">
            <a:xfrm>
              <a:off x="3231944" y="1928802"/>
              <a:ext cx="432000" cy="636828"/>
              <a:chOff x="2122550" y="5047519"/>
              <a:chExt cx="534130" cy="787382"/>
            </a:xfrm>
          </p:grpSpPr>
          <p:sp>
            <p:nvSpPr>
              <p:cNvPr id="73" name="72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74" name="73 Arco"/>
              <p:cNvSpPr/>
              <p:nvPr/>
            </p:nvSpPr>
            <p:spPr bwMode="auto">
              <a:xfrm rot="10439126">
                <a:off x="2148335" y="5047528"/>
                <a:ext cx="508367"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5" name="16 Grupo"/>
            <p:cNvGrpSpPr>
              <a:grpSpLocks noChangeAspect="1"/>
            </p:cNvGrpSpPr>
            <p:nvPr/>
          </p:nvGrpSpPr>
          <p:grpSpPr bwMode="auto">
            <a:xfrm>
              <a:off x="3563734" y="1934916"/>
              <a:ext cx="432000" cy="636828"/>
              <a:chOff x="2122550" y="5047519"/>
              <a:chExt cx="534130" cy="787382"/>
            </a:xfrm>
          </p:grpSpPr>
          <p:sp>
            <p:nvSpPr>
              <p:cNvPr id="76" name="75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77" name="76 Arco"/>
              <p:cNvSpPr/>
              <p:nvPr/>
            </p:nvSpPr>
            <p:spPr bwMode="auto">
              <a:xfrm rot="10439126">
                <a:off x="2148333" y="5047819"/>
                <a:ext cx="508368"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6" name="16 Grupo"/>
            <p:cNvGrpSpPr>
              <a:grpSpLocks noChangeAspect="1"/>
            </p:cNvGrpSpPr>
            <p:nvPr/>
          </p:nvGrpSpPr>
          <p:grpSpPr bwMode="auto">
            <a:xfrm>
              <a:off x="3903658" y="1928802"/>
              <a:ext cx="432000" cy="636828"/>
              <a:chOff x="2122550" y="5047519"/>
              <a:chExt cx="534130" cy="787382"/>
            </a:xfrm>
          </p:grpSpPr>
          <p:sp>
            <p:nvSpPr>
              <p:cNvPr id="79" name="78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80" name="79 Arco"/>
              <p:cNvSpPr/>
              <p:nvPr/>
            </p:nvSpPr>
            <p:spPr bwMode="auto">
              <a:xfrm rot="10439126">
                <a:off x="2148088" y="5047528"/>
                <a:ext cx="508368"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7" name="16 Grupo"/>
            <p:cNvGrpSpPr>
              <a:grpSpLocks noChangeAspect="1"/>
            </p:cNvGrpSpPr>
            <p:nvPr/>
          </p:nvGrpSpPr>
          <p:grpSpPr bwMode="auto">
            <a:xfrm flipH="1">
              <a:off x="4929190" y="1928802"/>
              <a:ext cx="432000" cy="636828"/>
              <a:chOff x="2122550" y="5047519"/>
              <a:chExt cx="534130" cy="787382"/>
            </a:xfrm>
          </p:grpSpPr>
          <p:sp>
            <p:nvSpPr>
              <p:cNvPr id="82" name="81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83" name="82 Arco"/>
              <p:cNvSpPr/>
              <p:nvPr/>
            </p:nvSpPr>
            <p:spPr bwMode="auto">
              <a:xfrm rot="10439126">
                <a:off x="2148295" y="5047528"/>
                <a:ext cx="508367"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8" name="16 Grupo"/>
            <p:cNvGrpSpPr>
              <a:grpSpLocks noChangeAspect="1"/>
            </p:cNvGrpSpPr>
            <p:nvPr/>
          </p:nvGrpSpPr>
          <p:grpSpPr bwMode="auto">
            <a:xfrm flipH="1">
              <a:off x="5429256" y="1934916"/>
              <a:ext cx="432000" cy="636828"/>
              <a:chOff x="2122550" y="5047519"/>
              <a:chExt cx="534130" cy="787382"/>
            </a:xfrm>
          </p:grpSpPr>
          <p:sp>
            <p:nvSpPr>
              <p:cNvPr id="85" name="84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86" name="85 Arco"/>
              <p:cNvSpPr/>
              <p:nvPr/>
            </p:nvSpPr>
            <p:spPr bwMode="auto">
              <a:xfrm rot="10439126">
                <a:off x="2148296" y="5047819"/>
                <a:ext cx="508368"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89" name="16 Grupo"/>
            <p:cNvGrpSpPr>
              <a:grpSpLocks noChangeAspect="1"/>
            </p:cNvGrpSpPr>
            <p:nvPr/>
          </p:nvGrpSpPr>
          <p:grpSpPr bwMode="auto">
            <a:xfrm flipH="1">
              <a:off x="6854644" y="1928802"/>
              <a:ext cx="432000" cy="636828"/>
              <a:chOff x="2122550" y="5047519"/>
              <a:chExt cx="534130" cy="787382"/>
            </a:xfrm>
          </p:grpSpPr>
          <p:sp>
            <p:nvSpPr>
              <p:cNvPr id="88" name="87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89" name="88 Arco"/>
              <p:cNvSpPr/>
              <p:nvPr/>
            </p:nvSpPr>
            <p:spPr bwMode="auto">
              <a:xfrm rot="10439126">
                <a:off x="2148060" y="5047528"/>
                <a:ext cx="508368"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90" name="16 Grupo"/>
            <p:cNvGrpSpPr>
              <a:grpSpLocks noChangeAspect="1"/>
            </p:cNvGrpSpPr>
            <p:nvPr/>
          </p:nvGrpSpPr>
          <p:grpSpPr bwMode="auto">
            <a:xfrm flipH="1">
              <a:off x="7283272" y="1934916"/>
              <a:ext cx="432000" cy="636828"/>
              <a:chOff x="2122550" y="5047519"/>
              <a:chExt cx="534130" cy="787382"/>
            </a:xfrm>
          </p:grpSpPr>
          <p:sp>
            <p:nvSpPr>
              <p:cNvPr id="91" name="90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92" name="91 Arco"/>
              <p:cNvSpPr/>
              <p:nvPr/>
            </p:nvSpPr>
            <p:spPr bwMode="auto">
              <a:xfrm rot="10439126">
                <a:off x="2148061" y="5047819"/>
                <a:ext cx="508368"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grpSp>
          <p:nvGrpSpPr>
            <p:cNvPr id="224291" name="16 Grupo"/>
            <p:cNvGrpSpPr>
              <a:grpSpLocks noChangeAspect="1"/>
            </p:cNvGrpSpPr>
            <p:nvPr/>
          </p:nvGrpSpPr>
          <p:grpSpPr bwMode="auto">
            <a:xfrm flipH="1">
              <a:off x="8354842" y="1934916"/>
              <a:ext cx="432000" cy="636828"/>
              <a:chOff x="2122550" y="5047519"/>
              <a:chExt cx="534130" cy="787382"/>
            </a:xfrm>
          </p:grpSpPr>
          <p:sp>
            <p:nvSpPr>
              <p:cNvPr id="97" name="96 Triángulo isósceles"/>
              <p:cNvSpPr/>
              <p:nvPr/>
            </p:nvSpPr>
            <p:spPr bwMode="auto">
              <a:xfrm>
                <a:off x="2122550" y="5506747"/>
                <a:ext cx="269305" cy="328154"/>
              </a:xfrm>
              <a:prstGeom prst="triangl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ES" b="0">
                  <a:solidFill>
                    <a:prstClr val="white"/>
                  </a:solidFill>
                  <a:latin typeface="Calibri"/>
                </a:endParaRPr>
              </a:p>
            </p:txBody>
          </p:sp>
          <p:sp>
            <p:nvSpPr>
              <p:cNvPr id="98" name="97 Arco"/>
              <p:cNvSpPr/>
              <p:nvPr/>
            </p:nvSpPr>
            <p:spPr bwMode="auto">
              <a:xfrm rot="10439126">
                <a:off x="2148066" y="5047819"/>
                <a:ext cx="508367" cy="494635"/>
              </a:xfrm>
              <a:prstGeom prst="arc">
                <a:avLst>
                  <a:gd name="adj1" fmla="val 14282856"/>
                  <a:gd name="adj2" fmla="val 1646862"/>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anchor="ctr"/>
              <a:lstStyle/>
              <a:p>
                <a:pPr algn="ctr">
                  <a:defRPr/>
                </a:pPr>
                <a:endParaRPr lang="es-ES" b="0">
                  <a:solidFill>
                    <a:prstClr val="black"/>
                  </a:solidFill>
                  <a:latin typeface="Calibri"/>
                </a:endParaRPr>
              </a:p>
            </p:txBody>
          </p:sp>
        </p:grpSp>
        <p:cxnSp>
          <p:nvCxnSpPr>
            <p:cNvPr id="224292" name="101 Conector angular"/>
            <p:cNvCxnSpPr>
              <a:cxnSpLocks noChangeShapeType="1"/>
            </p:cNvCxnSpPr>
            <p:nvPr/>
          </p:nvCxnSpPr>
          <p:spPr bwMode="auto">
            <a:xfrm rot="16200000" flipH="1">
              <a:off x="451944" y="2566439"/>
              <a:ext cx="577618" cy="576000"/>
            </a:xfrm>
            <a:prstGeom prst="bentConnector3">
              <a:avLst>
                <a:gd name="adj1" fmla="val 50000"/>
              </a:avLst>
            </a:prstGeom>
            <a:noFill/>
            <a:ln w="19050" algn="ctr">
              <a:solidFill>
                <a:srgbClr val="254061"/>
              </a:solidFill>
              <a:miter lim="800000"/>
              <a:headEnd type="stealth" w="med" len="lg"/>
              <a:tailEnd type="stealth" w="med" len="lg"/>
            </a:ln>
            <a:extLst>
              <a:ext uri="{909E8E84-426E-40DD-AFC4-6F175D3DCCD1}">
                <a14:hiddenFill xmlns:a14="http://schemas.microsoft.com/office/drawing/2010/main">
                  <a:noFill/>
                </a14:hiddenFill>
              </a:ext>
            </a:extLst>
          </p:spPr>
        </p:cxnSp>
        <p:cxnSp>
          <p:nvCxnSpPr>
            <p:cNvPr id="224293" name="103 Conector recto de flecha"/>
            <p:cNvCxnSpPr>
              <a:cxnSpLocks noChangeShapeType="1"/>
            </p:cNvCxnSpPr>
            <p:nvPr/>
          </p:nvCxnSpPr>
          <p:spPr bwMode="auto">
            <a:xfrm rot="16200000" flipH="1">
              <a:off x="974877" y="2854439"/>
              <a:ext cx="577618"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294" name="104 Conector recto de flecha"/>
            <p:cNvCxnSpPr>
              <a:cxnSpLocks noChangeShapeType="1"/>
            </p:cNvCxnSpPr>
            <p:nvPr/>
          </p:nvCxnSpPr>
          <p:spPr bwMode="auto">
            <a:xfrm rot="5400000">
              <a:off x="1327145" y="2857496"/>
              <a:ext cx="583732"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295" name="106 Conector recto de flecha"/>
            <p:cNvCxnSpPr>
              <a:cxnSpLocks noChangeShapeType="1"/>
            </p:cNvCxnSpPr>
            <p:nvPr/>
          </p:nvCxnSpPr>
          <p:spPr bwMode="auto">
            <a:xfrm rot="5400000">
              <a:off x="1674081" y="2860553"/>
              <a:ext cx="577618"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296" name="108 Conector recto de flecha"/>
            <p:cNvCxnSpPr>
              <a:cxnSpLocks noChangeShapeType="1"/>
            </p:cNvCxnSpPr>
            <p:nvPr/>
          </p:nvCxnSpPr>
          <p:spPr bwMode="auto">
            <a:xfrm rot="16200000" flipH="1">
              <a:off x="2702226" y="2825115"/>
              <a:ext cx="577618"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297" name="109 Conector recto de flecha"/>
            <p:cNvCxnSpPr>
              <a:cxnSpLocks noChangeShapeType="1"/>
            </p:cNvCxnSpPr>
            <p:nvPr/>
          </p:nvCxnSpPr>
          <p:spPr bwMode="auto">
            <a:xfrm rot="5400000">
              <a:off x="3052988" y="2817662"/>
              <a:ext cx="583732"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298" name="110 Conector recto de flecha"/>
            <p:cNvCxnSpPr>
              <a:cxnSpLocks noChangeShapeType="1"/>
            </p:cNvCxnSpPr>
            <p:nvPr/>
          </p:nvCxnSpPr>
          <p:spPr bwMode="auto">
            <a:xfrm rot="5400000">
              <a:off x="3379897" y="2820719"/>
              <a:ext cx="577618"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299" name="111 Conector recto de flecha"/>
            <p:cNvCxnSpPr>
              <a:cxnSpLocks noChangeShapeType="1"/>
            </p:cNvCxnSpPr>
            <p:nvPr/>
          </p:nvCxnSpPr>
          <p:spPr bwMode="auto">
            <a:xfrm rot="16200000" flipH="1">
              <a:off x="3724387" y="2814133"/>
              <a:ext cx="577618"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300" name="112 Conector recto de flecha"/>
            <p:cNvCxnSpPr>
              <a:cxnSpLocks noChangeShapeType="1"/>
            </p:cNvCxnSpPr>
            <p:nvPr/>
          </p:nvCxnSpPr>
          <p:spPr bwMode="auto">
            <a:xfrm rot="5400000">
              <a:off x="4964548" y="2825510"/>
              <a:ext cx="583732"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301" name="113 Conector recto de flecha"/>
            <p:cNvCxnSpPr>
              <a:cxnSpLocks noChangeShapeType="1"/>
            </p:cNvCxnSpPr>
            <p:nvPr/>
          </p:nvCxnSpPr>
          <p:spPr bwMode="auto">
            <a:xfrm rot="5400000">
              <a:off x="5461123" y="2818057"/>
              <a:ext cx="577618"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302" name="114 Conector recto de flecha"/>
            <p:cNvCxnSpPr>
              <a:cxnSpLocks noChangeShapeType="1"/>
            </p:cNvCxnSpPr>
            <p:nvPr/>
          </p:nvCxnSpPr>
          <p:spPr bwMode="auto">
            <a:xfrm rot="5400000">
              <a:off x="6888415" y="2815472"/>
              <a:ext cx="583732"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cxnSp>
          <p:nvCxnSpPr>
            <p:cNvPr id="224303" name="115 Conector recto de flecha"/>
            <p:cNvCxnSpPr>
              <a:cxnSpLocks noChangeShapeType="1"/>
            </p:cNvCxnSpPr>
            <p:nvPr/>
          </p:nvCxnSpPr>
          <p:spPr bwMode="auto">
            <a:xfrm rot="5400000">
              <a:off x="7316924" y="2818529"/>
              <a:ext cx="577618" cy="0"/>
            </a:xfrm>
            <a:prstGeom prst="straightConnector1">
              <a:avLst/>
            </a:prstGeom>
            <a:noFill/>
            <a:ln w="19050" algn="ctr">
              <a:solidFill>
                <a:srgbClr val="254061"/>
              </a:solidFill>
              <a:round/>
              <a:headEnd type="stealth" w="med" len="lg"/>
              <a:tailEnd type="stealth" w="med" len="lg"/>
            </a:ln>
            <a:extLst>
              <a:ext uri="{909E8E84-426E-40DD-AFC4-6F175D3DCCD1}">
                <a14:hiddenFill xmlns:a14="http://schemas.microsoft.com/office/drawing/2010/main">
                  <a:noFill/>
                </a14:hiddenFill>
              </a:ext>
            </a:extLst>
          </p:spPr>
        </p:cxnSp>
        <p:sp>
          <p:nvSpPr>
            <p:cNvPr id="117" name="116 Elipse"/>
            <p:cNvSpPr/>
            <p:nvPr/>
          </p:nvSpPr>
          <p:spPr bwMode="auto">
            <a:xfrm>
              <a:off x="2935298" y="2684470"/>
              <a:ext cx="107950" cy="107952"/>
            </a:xfrm>
            <a:prstGeom prst="ellipse">
              <a:avLst/>
            </a:prstGeom>
            <a:solidFill>
              <a:schemeClr val="accent1">
                <a:lumMod val="50000"/>
              </a:schemeClr>
            </a:solidFill>
            <a:ln w="12700">
              <a:solidFill>
                <a:schemeClr val="accent1">
                  <a:lumMod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18" name="117 Elipse"/>
            <p:cNvSpPr/>
            <p:nvPr/>
          </p:nvSpPr>
          <p:spPr bwMode="auto">
            <a:xfrm>
              <a:off x="2930535" y="2857510"/>
              <a:ext cx="107950" cy="107952"/>
            </a:xfrm>
            <a:prstGeom prst="ellipse">
              <a:avLst/>
            </a:prstGeom>
            <a:solidFill>
              <a:schemeClr val="accent1">
                <a:lumMod val="50000"/>
              </a:schemeClr>
            </a:solidFill>
            <a:ln w="12700">
              <a:solidFill>
                <a:schemeClr val="accent1">
                  <a:lumMod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19" name="118 Elipse"/>
            <p:cNvSpPr/>
            <p:nvPr/>
          </p:nvSpPr>
          <p:spPr bwMode="auto">
            <a:xfrm>
              <a:off x="3298836" y="2674945"/>
              <a:ext cx="107950" cy="107952"/>
            </a:xfrm>
            <a:prstGeom prst="ellipse">
              <a:avLst/>
            </a:prstGeom>
            <a:solidFill>
              <a:schemeClr val="accent1">
                <a:lumMod val="50000"/>
              </a:schemeClr>
            </a:solidFill>
            <a:ln w="12700">
              <a:solidFill>
                <a:schemeClr val="accent1">
                  <a:lumMod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20" name="119 Elipse"/>
            <p:cNvSpPr/>
            <p:nvPr/>
          </p:nvSpPr>
          <p:spPr bwMode="auto">
            <a:xfrm>
              <a:off x="3294074" y="2846397"/>
              <a:ext cx="107950" cy="107952"/>
            </a:xfrm>
            <a:prstGeom prst="ellipse">
              <a:avLst/>
            </a:prstGeom>
            <a:solidFill>
              <a:schemeClr val="accent1">
                <a:lumMod val="50000"/>
              </a:schemeClr>
            </a:solidFill>
            <a:ln w="12700">
              <a:solidFill>
                <a:schemeClr val="accent1">
                  <a:lumMod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21" name="120 Elipse"/>
            <p:cNvSpPr/>
            <p:nvPr/>
          </p:nvSpPr>
          <p:spPr bwMode="auto">
            <a:xfrm>
              <a:off x="3616337" y="2673357"/>
              <a:ext cx="107950" cy="107952"/>
            </a:xfrm>
            <a:prstGeom prst="ellipse">
              <a:avLst/>
            </a:prstGeom>
            <a:solidFill>
              <a:schemeClr val="accent1">
                <a:lumMod val="50000"/>
              </a:schemeClr>
            </a:solidFill>
            <a:ln w="12700">
              <a:solidFill>
                <a:schemeClr val="accent1">
                  <a:lumMod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22" name="121 Elipse"/>
            <p:cNvSpPr/>
            <p:nvPr/>
          </p:nvSpPr>
          <p:spPr bwMode="auto">
            <a:xfrm>
              <a:off x="3611575" y="2844809"/>
              <a:ext cx="107950" cy="107952"/>
            </a:xfrm>
            <a:prstGeom prst="ellipse">
              <a:avLst/>
            </a:prstGeom>
            <a:solidFill>
              <a:schemeClr val="accent1">
                <a:lumMod val="50000"/>
              </a:schemeClr>
            </a:solidFill>
            <a:ln w="12700">
              <a:solidFill>
                <a:schemeClr val="accent1">
                  <a:lumMod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cxnSp>
          <p:nvCxnSpPr>
            <p:cNvPr id="224310" name="123 Conector angular"/>
            <p:cNvCxnSpPr>
              <a:cxnSpLocks noChangeShapeType="1"/>
              <a:stCxn id="121" idx="2"/>
            </p:cNvCxnSpPr>
            <p:nvPr/>
          </p:nvCxnSpPr>
          <p:spPr bwMode="auto">
            <a:xfrm rot="10800000" flipV="1">
              <a:off x="2212683" y="2726998"/>
              <a:ext cx="1404000" cy="416249"/>
            </a:xfrm>
            <a:prstGeom prst="bentConnector2">
              <a:avLst/>
            </a:prstGeom>
            <a:noFill/>
            <a:ln w="19050" algn="ctr">
              <a:solidFill>
                <a:srgbClr val="254061"/>
              </a:solidFill>
              <a:miter lim="800000"/>
              <a:headEnd/>
              <a:tailEnd type="stealth" w="med" len="lg"/>
            </a:ln>
            <a:extLst>
              <a:ext uri="{909E8E84-426E-40DD-AFC4-6F175D3DCCD1}">
                <a14:hiddenFill xmlns:a14="http://schemas.microsoft.com/office/drawing/2010/main">
                  <a:noFill/>
                </a14:hiddenFill>
              </a:ext>
            </a:extLst>
          </p:spPr>
        </p:cxnSp>
        <p:cxnSp>
          <p:nvCxnSpPr>
            <p:cNvPr id="224311" name="126 Forma"/>
            <p:cNvCxnSpPr>
              <a:cxnSpLocks noChangeShapeType="1"/>
            </p:cNvCxnSpPr>
            <p:nvPr/>
          </p:nvCxnSpPr>
          <p:spPr bwMode="auto">
            <a:xfrm rot="10800000" flipV="1">
              <a:off x="2400374" y="2928934"/>
              <a:ext cx="1620000" cy="214314"/>
            </a:xfrm>
            <a:prstGeom prst="bentConnector2">
              <a:avLst/>
            </a:prstGeom>
            <a:noFill/>
            <a:ln w="19050" algn="ctr">
              <a:solidFill>
                <a:srgbClr val="254061"/>
              </a:solidFill>
              <a:miter lim="800000"/>
              <a:headEnd/>
              <a:tailEnd type="stealth" w="med" len="lg"/>
            </a:ln>
            <a:extLst>
              <a:ext uri="{909E8E84-426E-40DD-AFC4-6F175D3DCCD1}">
                <a14:hiddenFill xmlns:a14="http://schemas.microsoft.com/office/drawing/2010/main">
                  <a:noFill/>
                </a14:hiddenFill>
              </a:ext>
            </a:extLst>
          </p:spPr>
        </p:cxnSp>
        <p:cxnSp>
          <p:nvCxnSpPr>
            <p:cNvPr id="224312" name="128 Forma"/>
            <p:cNvCxnSpPr>
              <a:cxnSpLocks noChangeShapeType="1"/>
            </p:cNvCxnSpPr>
            <p:nvPr/>
          </p:nvCxnSpPr>
          <p:spPr bwMode="auto">
            <a:xfrm rot="5400000">
              <a:off x="8017556" y="2440124"/>
              <a:ext cx="528760" cy="792000"/>
            </a:xfrm>
            <a:prstGeom prst="bentConnector3">
              <a:avLst>
                <a:gd name="adj1" fmla="val 50000"/>
              </a:avLst>
            </a:prstGeom>
            <a:noFill/>
            <a:ln w="19050" algn="ctr">
              <a:solidFill>
                <a:srgbClr val="254061"/>
              </a:solidFill>
              <a:miter lim="800000"/>
              <a:headEnd type="stealth" w="med" len="lg"/>
              <a:tailEnd type="stealth" w="med" len="lg"/>
            </a:ln>
            <a:extLst>
              <a:ext uri="{909E8E84-426E-40DD-AFC4-6F175D3DCCD1}">
                <a14:hiddenFill xmlns:a14="http://schemas.microsoft.com/office/drawing/2010/main">
                  <a:noFill/>
                </a14:hiddenFill>
              </a:ext>
            </a:extLst>
          </p:spPr>
        </p:cxnSp>
        <p:cxnSp>
          <p:nvCxnSpPr>
            <p:cNvPr id="224313" name="131 Forma"/>
            <p:cNvCxnSpPr>
              <a:cxnSpLocks noChangeShapeType="1"/>
            </p:cNvCxnSpPr>
            <p:nvPr/>
          </p:nvCxnSpPr>
          <p:spPr bwMode="auto">
            <a:xfrm>
              <a:off x="5754764" y="2714620"/>
              <a:ext cx="1152000" cy="385884"/>
            </a:xfrm>
            <a:prstGeom prst="bentConnector2">
              <a:avLst/>
            </a:prstGeom>
            <a:noFill/>
            <a:ln w="19050" algn="ctr">
              <a:solidFill>
                <a:srgbClr val="254061"/>
              </a:solidFill>
              <a:miter lim="800000"/>
              <a:headEnd/>
              <a:tailEnd type="stealth" w="med" len="lg"/>
            </a:ln>
            <a:extLst>
              <a:ext uri="{909E8E84-426E-40DD-AFC4-6F175D3DCCD1}">
                <a14:hiddenFill xmlns:a14="http://schemas.microsoft.com/office/drawing/2010/main">
                  <a:noFill/>
                </a14:hiddenFill>
              </a:ext>
            </a:extLst>
          </p:spPr>
        </p:cxnSp>
        <p:cxnSp>
          <p:nvCxnSpPr>
            <p:cNvPr id="224314" name="133 Forma"/>
            <p:cNvCxnSpPr>
              <a:cxnSpLocks noChangeShapeType="1"/>
            </p:cNvCxnSpPr>
            <p:nvPr/>
          </p:nvCxnSpPr>
          <p:spPr bwMode="auto">
            <a:xfrm>
              <a:off x="5266502" y="2857496"/>
              <a:ext cx="1440000" cy="243008"/>
            </a:xfrm>
            <a:prstGeom prst="bentConnector2">
              <a:avLst/>
            </a:prstGeom>
            <a:noFill/>
            <a:ln w="19050" algn="ctr">
              <a:solidFill>
                <a:srgbClr val="254061"/>
              </a:solidFill>
              <a:miter lim="800000"/>
              <a:headEnd/>
              <a:tailEnd type="stealth" w="med" len="lg"/>
            </a:ln>
            <a:extLst>
              <a:ext uri="{909E8E84-426E-40DD-AFC4-6F175D3DCCD1}">
                <a14:hiddenFill xmlns:a14="http://schemas.microsoft.com/office/drawing/2010/main">
                  <a:noFill/>
                </a14:hiddenFill>
              </a:ext>
            </a:extLst>
          </p:spPr>
        </p:cxnSp>
        <p:cxnSp>
          <p:nvCxnSpPr>
            <p:cNvPr id="224315" name="134 Conector recto de flecha"/>
            <p:cNvCxnSpPr>
              <a:cxnSpLocks noChangeShapeType="1"/>
            </p:cNvCxnSpPr>
            <p:nvPr/>
          </p:nvCxnSpPr>
          <p:spPr bwMode="auto">
            <a:xfrm>
              <a:off x="365232" y="3581815"/>
              <a:ext cx="538140" cy="0"/>
            </a:xfrm>
            <a:prstGeom prst="straightConnector1">
              <a:avLst/>
            </a:prstGeom>
            <a:noFill/>
            <a:ln w="31750" algn="ctr">
              <a:solidFill>
                <a:srgbClr val="254061"/>
              </a:solidFill>
              <a:round/>
              <a:headEnd type="stealth" w="lg" len="lg"/>
              <a:tailEnd type="stealth" w="lg" len="lg"/>
            </a:ln>
            <a:extLst>
              <a:ext uri="{909E8E84-426E-40DD-AFC4-6F175D3DCCD1}">
                <a14:hiddenFill xmlns:a14="http://schemas.microsoft.com/office/drawing/2010/main">
                  <a:noFill/>
                </a14:hiddenFill>
              </a:ext>
            </a:extLst>
          </p:spPr>
        </p:cxnSp>
        <p:cxnSp>
          <p:nvCxnSpPr>
            <p:cNvPr id="224316" name="136 Conector recto de flecha"/>
            <p:cNvCxnSpPr>
              <a:cxnSpLocks noChangeShapeType="1"/>
            </p:cNvCxnSpPr>
            <p:nvPr/>
          </p:nvCxnSpPr>
          <p:spPr bwMode="auto">
            <a:xfrm>
              <a:off x="8124022" y="3571876"/>
              <a:ext cx="538140" cy="0"/>
            </a:xfrm>
            <a:prstGeom prst="straightConnector1">
              <a:avLst/>
            </a:prstGeom>
            <a:noFill/>
            <a:ln w="31750" algn="ctr">
              <a:solidFill>
                <a:srgbClr val="254061"/>
              </a:solidFill>
              <a:round/>
              <a:headEnd type="stealth" w="lg" len="lg"/>
              <a:tailEnd type="stealth" w="lg" len="lg"/>
            </a:ln>
            <a:extLst>
              <a:ext uri="{909E8E84-426E-40DD-AFC4-6F175D3DCCD1}">
                <a14:hiddenFill xmlns:a14="http://schemas.microsoft.com/office/drawing/2010/main">
                  <a:noFill/>
                </a14:hiddenFill>
              </a:ext>
            </a:extLst>
          </p:spPr>
        </p:cxnSp>
        <p:sp>
          <p:nvSpPr>
            <p:cNvPr id="224317" name="137 CuadroTexto"/>
            <p:cNvSpPr txBox="1">
              <a:spLocks noChangeArrowheads="1"/>
            </p:cNvSpPr>
            <p:nvPr/>
          </p:nvSpPr>
          <p:spPr bwMode="auto">
            <a:xfrm>
              <a:off x="1000100" y="1142984"/>
              <a:ext cx="25717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Primary Control Center (PCC)</a:t>
              </a:r>
            </a:p>
          </p:txBody>
        </p:sp>
        <p:sp>
          <p:nvSpPr>
            <p:cNvPr id="224318" name="138 CuadroTexto"/>
            <p:cNvSpPr txBox="1">
              <a:spLocks noChangeArrowheads="1"/>
            </p:cNvSpPr>
            <p:nvPr/>
          </p:nvSpPr>
          <p:spPr bwMode="auto">
            <a:xfrm>
              <a:off x="5429256" y="1142984"/>
              <a:ext cx="25717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Backup Control Center (BCC)</a:t>
              </a:r>
            </a:p>
          </p:txBody>
        </p:sp>
        <p:sp>
          <p:nvSpPr>
            <p:cNvPr id="224319" name="139 CuadroTexto"/>
            <p:cNvSpPr txBox="1">
              <a:spLocks noChangeArrowheads="1"/>
            </p:cNvSpPr>
            <p:nvPr/>
          </p:nvSpPr>
          <p:spPr bwMode="auto">
            <a:xfrm>
              <a:off x="152368" y="1700451"/>
              <a:ext cx="919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L-Band</a:t>
              </a:r>
            </a:p>
          </p:txBody>
        </p:sp>
        <p:sp>
          <p:nvSpPr>
            <p:cNvPr id="224320" name="140 CuadroTexto"/>
            <p:cNvSpPr txBox="1">
              <a:spLocks noChangeArrowheads="1"/>
            </p:cNvSpPr>
            <p:nvPr/>
          </p:nvSpPr>
          <p:spPr bwMode="auto">
            <a:xfrm>
              <a:off x="1223938" y="1691698"/>
              <a:ext cx="919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Ku-Band</a:t>
              </a:r>
            </a:p>
          </p:txBody>
        </p:sp>
        <p:sp>
          <p:nvSpPr>
            <p:cNvPr id="224321" name="141 CuadroTexto"/>
            <p:cNvSpPr txBox="1">
              <a:spLocks noChangeArrowheads="1"/>
            </p:cNvSpPr>
            <p:nvPr/>
          </p:nvSpPr>
          <p:spPr bwMode="auto">
            <a:xfrm>
              <a:off x="3081326" y="1691698"/>
              <a:ext cx="919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C-Band</a:t>
              </a:r>
            </a:p>
          </p:txBody>
        </p:sp>
        <p:sp>
          <p:nvSpPr>
            <p:cNvPr id="224322" name="142 CuadroTexto"/>
            <p:cNvSpPr txBox="1">
              <a:spLocks noChangeArrowheads="1"/>
            </p:cNvSpPr>
            <p:nvPr/>
          </p:nvSpPr>
          <p:spPr bwMode="auto">
            <a:xfrm>
              <a:off x="367097" y="2027145"/>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2.4m</a:t>
              </a:r>
            </a:p>
          </p:txBody>
        </p:sp>
        <p:sp>
          <p:nvSpPr>
            <p:cNvPr id="224323" name="143 CuadroTexto"/>
            <p:cNvSpPr txBox="1">
              <a:spLocks noChangeArrowheads="1"/>
            </p:cNvSpPr>
            <p:nvPr/>
          </p:nvSpPr>
          <p:spPr bwMode="auto">
            <a:xfrm>
              <a:off x="1039856" y="2014155"/>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4.6m</a:t>
              </a:r>
            </a:p>
          </p:txBody>
        </p:sp>
        <p:sp>
          <p:nvSpPr>
            <p:cNvPr id="224324" name="144 CuadroTexto"/>
            <p:cNvSpPr txBox="1">
              <a:spLocks noChangeArrowheads="1"/>
            </p:cNvSpPr>
            <p:nvPr/>
          </p:nvSpPr>
          <p:spPr bwMode="auto">
            <a:xfrm>
              <a:off x="1428728" y="2017885"/>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7.6m</a:t>
              </a:r>
            </a:p>
          </p:txBody>
        </p:sp>
        <p:sp>
          <p:nvSpPr>
            <p:cNvPr id="224325" name="145 CuadroTexto"/>
            <p:cNvSpPr txBox="1">
              <a:spLocks noChangeArrowheads="1"/>
            </p:cNvSpPr>
            <p:nvPr/>
          </p:nvSpPr>
          <p:spPr bwMode="auto">
            <a:xfrm>
              <a:off x="1836648" y="2027145"/>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8.1m</a:t>
              </a:r>
            </a:p>
          </p:txBody>
        </p:sp>
        <p:sp>
          <p:nvSpPr>
            <p:cNvPr id="224326" name="146 CuadroTexto"/>
            <p:cNvSpPr txBox="1">
              <a:spLocks noChangeArrowheads="1"/>
            </p:cNvSpPr>
            <p:nvPr/>
          </p:nvSpPr>
          <p:spPr bwMode="auto">
            <a:xfrm>
              <a:off x="2773416" y="2017206"/>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11m</a:t>
              </a:r>
            </a:p>
          </p:txBody>
        </p:sp>
        <p:sp>
          <p:nvSpPr>
            <p:cNvPr id="224327" name="147 CuadroTexto"/>
            <p:cNvSpPr txBox="1">
              <a:spLocks noChangeArrowheads="1"/>
            </p:cNvSpPr>
            <p:nvPr/>
          </p:nvSpPr>
          <p:spPr bwMode="auto">
            <a:xfrm>
              <a:off x="3110728" y="2017206"/>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11m</a:t>
              </a:r>
            </a:p>
          </p:txBody>
        </p:sp>
        <p:sp>
          <p:nvSpPr>
            <p:cNvPr id="224328" name="148 CuadroTexto"/>
            <p:cNvSpPr txBox="1">
              <a:spLocks noChangeArrowheads="1"/>
            </p:cNvSpPr>
            <p:nvPr/>
          </p:nvSpPr>
          <p:spPr bwMode="auto">
            <a:xfrm>
              <a:off x="3448040" y="2017206"/>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11m</a:t>
              </a:r>
            </a:p>
          </p:txBody>
        </p:sp>
        <p:sp>
          <p:nvSpPr>
            <p:cNvPr id="224329" name="149 CuadroTexto"/>
            <p:cNvSpPr txBox="1">
              <a:spLocks noChangeArrowheads="1"/>
            </p:cNvSpPr>
            <p:nvPr/>
          </p:nvSpPr>
          <p:spPr bwMode="auto">
            <a:xfrm>
              <a:off x="3786182" y="2017206"/>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12m</a:t>
              </a:r>
            </a:p>
          </p:txBody>
        </p:sp>
        <p:sp>
          <p:nvSpPr>
            <p:cNvPr id="224330" name="150 CuadroTexto"/>
            <p:cNvSpPr txBox="1">
              <a:spLocks noChangeArrowheads="1"/>
            </p:cNvSpPr>
            <p:nvPr/>
          </p:nvSpPr>
          <p:spPr bwMode="auto">
            <a:xfrm>
              <a:off x="4835179" y="2007267"/>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11m</a:t>
              </a:r>
            </a:p>
          </p:txBody>
        </p:sp>
        <p:sp>
          <p:nvSpPr>
            <p:cNvPr id="224331" name="151 CuadroTexto"/>
            <p:cNvSpPr txBox="1">
              <a:spLocks noChangeArrowheads="1"/>
            </p:cNvSpPr>
            <p:nvPr/>
          </p:nvSpPr>
          <p:spPr bwMode="auto">
            <a:xfrm>
              <a:off x="5357818" y="2007267"/>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11m</a:t>
              </a:r>
            </a:p>
          </p:txBody>
        </p:sp>
        <p:sp>
          <p:nvSpPr>
            <p:cNvPr id="224332" name="152 CuadroTexto"/>
            <p:cNvSpPr txBox="1">
              <a:spLocks noChangeArrowheads="1"/>
            </p:cNvSpPr>
            <p:nvPr/>
          </p:nvSpPr>
          <p:spPr bwMode="auto">
            <a:xfrm>
              <a:off x="6756761" y="2009132"/>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4.5m</a:t>
              </a:r>
            </a:p>
          </p:txBody>
        </p:sp>
        <p:sp>
          <p:nvSpPr>
            <p:cNvPr id="224333" name="153 CuadroTexto"/>
            <p:cNvSpPr txBox="1">
              <a:spLocks noChangeArrowheads="1"/>
            </p:cNvSpPr>
            <p:nvPr/>
          </p:nvSpPr>
          <p:spPr bwMode="auto">
            <a:xfrm>
              <a:off x="7192633" y="2009132"/>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4.5m</a:t>
              </a:r>
            </a:p>
          </p:txBody>
        </p:sp>
        <p:sp>
          <p:nvSpPr>
            <p:cNvPr id="224334" name="154 CuadroTexto"/>
            <p:cNvSpPr txBox="1">
              <a:spLocks noChangeArrowheads="1"/>
            </p:cNvSpPr>
            <p:nvPr/>
          </p:nvSpPr>
          <p:spPr bwMode="auto">
            <a:xfrm>
              <a:off x="8234386" y="2017206"/>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2.4m</a:t>
              </a:r>
            </a:p>
          </p:txBody>
        </p:sp>
        <p:sp>
          <p:nvSpPr>
            <p:cNvPr id="224335" name="155 CuadroTexto"/>
            <p:cNvSpPr txBox="1">
              <a:spLocks noChangeArrowheads="1"/>
            </p:cNvSpPr>
            <p:nvPr/>
          </p:nvSpPr>
          <p:spPr bwMode="auto">
            <a:xfrm>
              <a:off x="4929205" y="1700253"/>
              <a:ext cx="919165" cy="27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C-Band</a:t>
              </a:r>
            </a:p>
          </p:txBody>
        </p:sp>
        <p:sp>
          <p:nvSpPr>
            <p:cNvPr id="224336" name="156 CuadroTexto"/>
            <p:cNvSpPr txBox="1">
              <a:spLocks noChangeArrowheads="1"/>
            </p:cNvSpPr>
            <p:nvPr/>
          </p:nvSpPr>
          <p:spPr bwMode="auto">
            <a:xfrm>
              <a:off x="6796102" y="1691698"/>
              <a:ext cx="919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Ku-Band</a:t>
              </a:r>
            </a:p>
          </p:txBody>
        </p:sp>
        <p:sp>
          <p:nvSpPr>
            <p:cNvPr id="224337" name="157 CuadroTexto"/>
            <p:cNvSpPr txBox="1">
              <a:spLocks noChangeArrowheads="1"/>
            </p:cNvSpPr>
            <p:nvPr/>
          </p:nvSpPr>
          <p:spPr bwMode="auto">
            <a:xfrm>
              <a:off x="8081986" y="1691698"/>
              <a:ext cx="919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L-Band</a:t>
              </a:r>
            </a:p>
          </p:txBody>
        </p:sp>
        <p:cxnSp>
          <p:nvCxnSpPr>
            <p:cNvPr id="224338" name="159 Conector recto"/>
            <p:cNvCxnSpPr>
              <a:cxnSpLocks noChangeShapeType="1"/>
            </p:cNvCxnSpPr>
            <p:nvPr/>
          </p:nvCxnSpPr>
          <p:spPr bwMode="auto">
            <a:xfrm>
              <a:off x="4020374" y="2723512"/>
              <a:ext cx="180000" cy="1588"/>
            </a:xfrm>
            <a:prstGeom prst="line">
              <a:avLst/>
            </a:prstGeom>
            <a:noFill/>
            <a:ln w="19050" algn="ctr">
              <a:solidFill>
                <a:srgbClr val="C00000"/>
              </a:solidFill>
              <a:round/>
              <a:headEnd/>
              <a:tailEnd type="none" w="med" len="lg"/>
            </a:ln>
            <a:extLst>
              <a:ext uri="{909E8E84-426E-40DD-AFC4-6F175D3DCCD1}">
                <a14:hiddenFill xmlns:a14="http://schemas.microsoft.com/office/drawing/2010/main">
                  <a:noFill/>
                </a14:hiddenFill>
              </a:ext>
            </a:extLst>
          </p:spPr>
        </p:cxnSp>
        <p:cxnSp>
          <p:nvCxnSpPr>
            <p:cNvPr id="224339" name="160 Conector recto"/>
            <p:cNvCxnSpPr>
              <a:cxnSpLocks noChangeShapeType="1"/>
            </p:cNvCxnSpPr>
            <p:nvPr/>
          </p:nvCxnSpPr>
          <p:spPr bwMode="auto">
            <a:xfrm flipV="1">
              <a:off x="1963108" y="2548954"/>
              <a:ext cx="322876" cy="212726"/>
            </a:xfrm>
            <a:prstGeom prst="line">
              <a:avLst/>
            </a:prstGeom>
            <a:noFill/>
            <a:ln w="19050" algn="ctr">
              <a:solidFill>
                <a:srgbClr val="C00000"/>
              </a:solidFill>
              <a:round/>
              <a:headEnd/>
              <a:tailEnd type="none" w="med" len="lg"/>
            </a:ln>
            <a:extLst>
              <a:ext uri="{909E8E84-426E-40DD-AFC4-6F175D3DCCD1}">
                <a14:hiddenFill xmlns:a14="http://schemas.microsoft.com/office/drawing/2010/main">
                  <a:noFill/>
                </a14:hiddenFill>
              </a:ext>
            </a:extLst>
          </p:spPr>
        </p:cxnSp>
        <p:sp>
          <p:nvSpPr>
            <p:cNvPr id="224340" name="162 CuadroTexto"/>
            <p:cNvSpPr txBox="1">
              <a:spLocks noChangeArrowheads="1"/>
            </p:cNvSpPr>
            <p:nvPr/>
          </p:nvSpPr>
          <p:spPr bwMode="auto">
            <a:xfrm>
              <a:off x="4020374" y="2577585"/>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SS</a:t>
              </a:r>
            </a:p>
          </p:txBody>
        </p:sp>
        <p:sp>
          <p:nvSpPr>
            <p:cNvPr id="224341" name="163 CuadroTexto"/>
            <p:cNvSpPr txBox="1">
              <a:spLocks noChangeArrowheads="1"/>
            </p:cNvSpPr>
            <p:nvPr/>
          </p:nvSpPr>
          <p:spPr bwMode="auto">
            <a:xfrm>
              <a:off x="2101487" y="2396139"/>
              <a:ext cx="623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SS</a:t>
              </a:r>
            </a:p>
          </p:txBody>
        </p:sp>
        <p:sp>
          <p:nvSpPr>
            <p:cNvPr id="224342" name="164 CuadroTexto"/>
            <p:cNvSpPr txBox="1">
              <a:spLocks noChangeArrowheads="1"/>
            </p:cNvSpPr>
            <p:nvPr/>
          </p:nvSpPr>
          <p:spPr bwMode="auto">
            <a:xfrm>
              <a:off x="0" y="3549086"/>
              <a:ext cx="623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To BCC</a:t>
              </a:r>
            </a:p>
          </p:txBody>
        </p:sp>
        <p:sp>
          <p:nvSpPr>
            <p:cNvPr id="224343" name="165 CuadroTexto"/>
            <p:cNvSpPr txBox="1">
              <a:spLocks noChangeArrowheads="1"/>
            </p:cNvSpPr>
            <p:nvPr/>
          </p:nvSpPr>
          <p:spPr bwMode="auto">
            <a:xfrm>
              <a:off x="8448700" y="3549086"/>
              <a:ext cx="623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To BCC</a:t>
              </a:r>
            </a:p>
          </p:txBody>
        </p:sp>
      </p:gr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476375" y="188913"/>
            <a:ext cx="6985000" cy="865187"/>
          </a:xfrm>
        </p:spPr>
        <p:txBody>
          <a:bodyPr/>
          <a:lstStyle/>
          <a:p>
            <a:pPr eaLnBrk="1" hangingPunct="1">
              <a:defRPr/>
            </a:pPr>
            <a:r>
              <a:rPr lang="es-MX" dirty="0" err="1"/>
              <a:t>Primary</a:t>
            </a:r>
            <a:r>
              <a:rPr lang="es-MX" dirty="0"/>
              <a:t> Control Center</a:t>
            </a:r>
          </a:p>
        </p:txBody>
      </p:sp>
      <p:grpSp>
        <p:nvGrpSpPr>
          <p:cNvPr id="225283" name="151 Grupo"/>
          <p:cNvGrpSpPr>
            <a:grpSpLocks/>
          </p:cNvGrpSpPr>
          <p:nvPr/>
        </p:nvGrpSpPr>
        <p:grpSpPr bwMode="auto">
          <a:xfrm>
            <a:off x="571500" y="993775"/>
            <a:ext cx="8291513" cy="5649913"/>
            <a:chOff x="571472" y="994488"/>
            <a:chExt cx="8291561" cy="5649222"/>
          </a:xfrm>
        </p:grpSpPr>
        <p:sp>
          <p:nvSpPr>
            <p:cNvPr id="4" name="3 Rectángulo"/>
            <p:cNvSpPr/>
            <p:nvPr/>
          </p:nvSpPr>
          <p:spPr bwMode="auto">
            <a:xfrm>
              <a:off x="571472" y="4165925"/>
              <a:ext cx="1079506" cy="90000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Procedures</a:t>
              </a:r>
              <a:r>
                <a:rPr lang="es-MX" sz="1200" b="0" dirty="0">
                  <a:solidFill>
                    <a:schemeClr val="bg2"/>
                  </a:solidFill>
                </a:rPr>
                <a:t>/ </a:t>
              </a:r>
              <a:r>
                <a:rPr lang="es-MX" sz="1200" b="0" dirty="0" err="1">
                  <a:solidFill>
                    <a:schemeClr val="bg2"/>
                  </a:solidFill>
                </a:rPr>
                <a:t>Instructions</a:t>
              </a:r>
              <a:r>
                <a:rPr lang="es-MX" sz="1200" b="0" dirty="0">
                  <a:solidFill>
                    <a:schemeClr val="bg2"/>
                  </a:solidFill>
                </a:rPr>
                <a:t> </a:t>
              </a:r>
              <a:r>
                <a:rPr lang="es-MX" sz="1200" b="0" dirty="0" err="1">
                  <a:solidFill>
                    <a:schemeClr val="bg2"/>
                  </a:solidFill>
                </a:rPr>
                <a:t>Operations</a:t>
              </a:r>
              <a:endParaRPr lang="es-MX" sz="1200" b="0" dirty="0">
                <a:solidFill>
                  <a:schemeClr val="bg2"/>
                </a:solidFill>
              </a:endParaRPr>
            </a:p>
          </p:txBody>
        </p:sp>
        <p:sp>
          <p:nvSpPr>
            <p:cNvPr id="5" name="4 Rectángulo"/>
            <p:cNvSpPr/>
            <p:nvPr/>
          </p:nvSpPr>
          <p:spPr bwMode="auto">
            <a:xfrm>
              <a:off x="882624" y="2275444"/>
              <a:ext cx="1260482" cy="71904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a:solidFill>
                    <a:schemeClr val="bg2"/>
                  </a:solidFill>
                </a:rPr>
                <a:t>Orbital Dynamics Software</a:t>
              </a:r>
            </a:p>
          </p:txBody>
        </p:sp>
        <p:sp>
          <p:nvSpPr>
            <p:cNvPr id="6" name="5 Rectángulo"/>
            <p:cNvSpPr/>
            <p:nvPr/>
          </p:nvSpPr>
          <p:spPr bwMode="auto">
            <a:xfrm>
              <a:off x="571472" y="5923073"/>
              <a:ext cx="1079506" cy="7206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Payload</a:t>
              </a:r>
              <a:r>
                <a:rPr lang="es-MX" sz="1200" b="0" dirty="0">
                  <a:solidFill>
                    <a:schemeClr val="bg2"/>
                  </a:solidFill>
                </a:rPr>
                <a:t> </a:t>
              </a:r>
              <a:r>
                <a:rPr lang="es-MX" sz="1200" b="0" dirty="0" err="1">
                  <a:solidFill>
                    <a:schemeClr val="bg2"/>
                  </a:solidFill>
                </a:rPr>
                <a:t>Tests</a:t>
              </a:r>
              <a:r>
                <a:rPr lang="es-MX" sz="1200" b="0" dirty="0">
                  <a:solidFill>
                    <a:schemeClr val="bg2"/>
                  </a:solidFill>
                </a:rPr>
                <a:t> </a:t>
              </a:r>
              <a:r>
                <a:rPr lang="es-MX" sz="1200" b="0" dirty="0" err="1">
                  <a:solidFill>
                    <a:schemeClr val="bg2"/>
                  </a:solidFill>
                </a:rPr>
                <a:t>Laboratory</a:t>
              </a:r>
              <a:endParaRPr lang="es-MX" sz="1200" b="0" dirty="0">
                <a:solidFill>
                  <a:schemeClr val="bg2"/>
                </a:solidFill>
              </a:endParaRPr>
            </a:p>
          </p:txBody>
        </p:sp>
        <p:sp>
          <p:nvSpPr>
            <p:cNvPr id="8" name="7 Rectángulo"/>
            <p:cNvSpPr/>
            <p:nvPr/>
          </p:nvSpPr>
          <p:spPr bwMode="auto">
            <a:xfrm>
              <a:off x="7572388" y="5494501"/>
              <a:ext cx="1260482" cy="50000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Antennas</a:t>
              </a:r>
              <a:r>
                <a:rPr lang="es-MX" sz="1200" b="0" dirty="0">
                  <a:solidFill>
                    <a:schemeClr val="bg2"/>
                  </a:solidFill>
                </a:rPr>
                <a:t> and RF </a:t>
              </a:r>
              <a:r>
                <a:rPr lang="es-MX" sz="1200" b="0" dirty="0" err="1">
                  <a:solidFill>
                    <a:schemeClr val="bg2"/>
                  </a:solidFill>
                </a:rPr>
                <a:t>equipment</a:t>
              </a:r>
              <a:endParaRPr lang="es-MX" sz="1200" b="0" dirty="0">
                <a:solidFill>
                  <a:schemeClr val="bg2"/>
                </a:solidFill>
              </a:endParaRPr>
            </a:p>
          </p:txBody>
        </p:sp>
        <p:sp>
          <p:nvSpPr>
            <p:cNvPr id="9" name="8 Rectángulo"/>
            <p:cNvSpPr/>
            <p:nvPr/>
          </p:nvSpPr>
          <p:spPr bwMode="auto">
            <a:xfrm>
              <a:off x="2143106" y="4165925"/>
              <a:ext cx="1260482" cy="90000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Telemetry</a:t>
              </a:r>
              <a:r>
                <a:rPr lang="es-MX" sz="1200" b="0" dirty="0">
                  <a:solidFill>
                    <a:schemeClr val="bg2"/>
                  </a:solidFill>
                </a:rPr>
                <a:t>, </a:t>
              </a:r>
              <a:r>
                <a:rPr lang="es-MX" sz="1200" b="0" dirty="0" err="1">
                  <a:solidFill>
                    <a:schemeClr val="bg2"/>
                  </a:solidFill>
                </a:rPr>
                <a:t>command</a:t>
              </a:r>
              <a:r>
                <a:rPr lang="es-MX" sz="1200" b="0" dirty="0">
                  <a:solidFill>
                    <a:schemeClr val="bg2"/>
                  </a:solidFill>
                </a:rPr>
                <a:t> and </a:t>
              </a:r>
              <a:r>
                <a:rPr lang="es-MX" sz="1200" b="0" dirty="0" err="1">
                  <a:solidFill>
                    <a:schemeClr val="bg2"/>
                  </a:solidFill>
                </a:rPr>
                <a:t>range</a:t>
              </a:r>
              <a:r>
                <a:rPr lang="es-MX" sz="1200" b="0" dirty="0">
                  <a:solidFill>
                    <a:schemeClr val="bg2"/>
                  </a:solidFill>
                </a:rPr>
                <a:t> Software</a:t>
              </a:r>
            </a:p>
          </p:txBody>
        </p:sp>
        <p:cxnSp>
          <p:nvCxnSpPr>
            <p:cNvPr id="17" name="16 Conector recto de flecha"/>
            <p:cNvCxnSpPr/>
            <p:nvPr/>
          </p:nvCxnSpPr>
          <p:spPr bwMode="auto">
            <a:xfrm flipH="1">
              <a:off x="3521064" y="6280216"/>
              <a:ext cx="430215"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20" name="19 Conector recto de flecha"/>
            <p:cNvCxnSpPr/>
            <p:nvPr/>
          </p:nvCxnSpPr>
          <p:spPr bwMode="auto">
            <a:xfrm rot="16200000" flipH="1">
              <a:off x="4404535" y="3622274"/>
              <a:ext cx="360319"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21" name="20 Conector recto de flecha"/>
            <p:cNvCxnSpPr>
              <a:stCxn id="34" idx="1"/>
              <a:endCxn id="35" idx="3"/>
            </p:cNvCxnSpPr>
            <p:nvPr/>
          </p:nvCxnSpPr>
          <p:spPr bwMode="auto">
            <a:xfrm rot="10800000">
              <a:off x="5205412" y="6278630"/>
              <a:ext cx="509590" cy="1587"/>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26" name="25 Conector angular"/>
            <p:cNvCxnSpPr>
              <a:endCxn id="8" idx="1"/>
            </p:cNvCxnSpPr>
            <p:nvPr/>
          </p:nvCxnSpPr>
          <p:spPr bwMode="auto">
            <a:xfrm>
              <a:off x="7072323" y="4616720"/>
              <a:ext cx="500065" cy="1128575"/>
            </a:xfrm>
            <a:prstGeom prst="bentConnector3">
              <a:avLst>
                <a:gd name="adj1" fmla="val 50000"/>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34" name="33 Rectángulo"/>
            <p:cNvSpPr/>
            <p:nvPr/>
          </p:nvSpPr>
          <p:spPr bwMode="auto">
            <a:xfrm>
              <a:off x="5715002" y="5918311"/>
              <a:ext cx="1428758" cy="71905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Monitoring</a:t>
              </a:r>
              <a:r>
                <a:rPr lang="es-MX" sz="1200" b="0" dirty="0">
                  <a:solidFill>
                    <a:schemeClr val="bg2"/>
                  </a:solidFill>
                </a:rPr>
                <a:t> </a:t>
              </a:r>
              <a:r>
                <a:rPr lang="es-MX" sz="1200" b="0" dirty="0" err="1">
                  <a:solidFill>
                    <a:schemeClr val="bg2"/>
                  </a:solidFill>
                </a:rPr>
                <a:t>Communications</a:t>
              </a:r>
              <a:r>
                <a:rPr lang="es-MX" sz="1200" b="0" dirty="0">
                  <a:solidFill>
                    <a:schemeClr val="bg2"/>
                  </a:solidFill>
                </a:rPr>
                <a:t> </a:t>
              </a:r>
              <a:r>
                <a:rPr lang="es-MX" sz="1200" b="0" dirty="0" err="1">
                  <a:solidFill>
                    <a:schemeClr val="bg2"/>
                  </a:solidFill>
                </a:rPr>
                <a:t>System</a:t>
              </a:r>
              <a:endParaRPr lang="es-MX" sz="1200" b="0" dirty="0">
                <a:solidFill>
                  <a:schemeClr val="bg2"/>
                </a:solidFill>
              </a:endParaRPr>
            </a:p>
          </p:txBody>
        </p:sp>
        <p:sp>
          <p:nvSpPr>
            <p:cNvPr id="35" name="34 Rectángulo"/>
            <p:cNvSpPr/>
            <p:nvPr/>
          </p:nvSpPr>
          <p:spPr bwMode="auto">
            <a:xfrm>
              <a:off x="3944930" y="5918311"/>
              <a:ext cx="1260482" cy="71905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bg2"/>
                  </a:solidFill>
                </a:rPr>
                <a:t>Link </a:t>
              </a:r>
              <a:r>
                <a:rPr lang="es-MX" sz="1200" b="0" dirty="0" err="1">
                  <a:solidFill>
                    <a:schemeClr val="bg2"/>
                  </a:solidFill>
                </a:rPr>
                <a:t>between</a:t>
              </a:r>
              <a:r>
                <a:rPr lang="es-MX" sz="1200" b="0" dirty="0">
                  <a:solidFill>
                    <a:schemeClr val="bg2"/>
                  </a:solidFill>
                </a:rPr>
                <a:t> </a:t>
              </a:r>
              <a:r>
                <a:rPr lang="es-MX" sz="1200" b="0" dirty="0" err="1">
                  <a:solidFill>
                    <a:schemeClr val="bg2"/>
                  </a:solidFill>
                </a:rPr>
                <a:t>both</a:t>
              </a:r>
              <a:r>
                <a:rPr lang="es-MX" sz="1200" b="0" dirty="0">
                  <a:solidFill>
                    <a:schemeClr val="bg2"/>
                  </a:solidFill>
                </a:rPr>
                <a:t> control centers</a:t>
              </a:r>
            </a:p>
          </p:txBody>
        </p:sp>
        <p:sp>
          <p:nvSpPr>
            <p:cNvPr id="225295" name="88 CuadroTexto"/>
            <p:cNvSpPr txBox="1">
              <a:spLocks noChangeArrowheads="1"/>
            </p:cNvSpPr>
            <p:nvPr/>
          </p:nvSpPr>
          <p:spPr bwMode="auto">
            <a:xfrm>
              <a:off x="2357422" y="5995148"/>
              <a:ext cx="1285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400" b="0">
                  <a:solidFill>
                    <a:srgbClr val="000000"/>
                  </a:solidFill>
                </a:rPr>
                <a:t>To backup control center</a:t>
              </a:r>
              <a:endParaRPr lang="es-MX" sz="1400" b="0" baseline="-25000">
                <a:solidFill>
                  <a:srgbClr val="000000"/>
                </a:solidFill>
              </a:endParaRPr>
            </a:p>
          </p:txBody>
        </p:sp>
        <p:grpSp>
          <p:nvGrpSpPr>
            <p:cNvPr id="225296" name="127 Grupo"/>
            <p:cNvGrpSpPr>
              <a:grpSpLocks/>
            </p:cNvGrpSpPr>
            <p:nvPr/>
          </p:nvGrpSpPr>
          <p:grpSpPr bwMode="auto">
            <a:xfrm>
              <a:off x="3857620" y="3719074"/>
              <a:ext cx="1440000" cy="1347380"/>
              <a:chOff x="3857620" y="3510380"/>
              <a:chExt cx="1440000" cy="1347380"/>
            </a:xfrm>
          </p:grpSpPr>
          <p:cxnSp>
            <p:nvCxnSpPr>
              <p:cNvPr id="19" name="18 Conector recto de flecha"/>
              <p:cNvCxnSpPr/>
              <p:nvPr/>
            </p:nvCxnSpPr>
            <p:spPr bwMode="auto">
              <a:xfrm>
                <a:off x="4214806" y="4785805"/>
                <a:ext cx="430214"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120" name="119 Rectángulo"/>
              <p:cNvSpPr/>
              <p:nvPr/>
            </p:nvSpPr>
            <p:spPr bwMode="auto">
              <a:xfrm>
                <a:off x="3857616" y="3957231"/>
                <a:ext cx="1439871" cy="90000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b"/>
              <a:lstStyle/>
              <a:p>
                <a:pPr algn="ctr">
                  <a:defRPr/>
                </a:pPr>
                <a:r>
                  <a:rPr lang="es-MX" sz="1200" b="0" dirty="0" err="1">
                    <a:solidFill>
                      <a:schemeClr val="bg2"/>
                    </a:solidFill>
                  </a:rPr>
                  <a:t>Computer</a:t>
                </a:r>
                <a:r>
                  <a:rPr lang="es-MX" sz="1200" b="0" dirty="0">
                    <a:solidFill>
                      <a:schemeClr val="bg2"/>
                    </a:solidFill>
                  </a:rPr>
                  <a:t> and </a:t>
                </a:r>
                <a:r>
                  <a:rPr lang="es-MX" sz="1200" b="0" dirty="0" err="1">
                    <a:solidFill>
                      <a:schemeClr val="bg2"/>
                    </a:solidFill>
                  </a:rPr>
                  <a:t>Periphericals</a:t>
                </a:r>
                <a:endParaRPr lang="es-MX" sz="1200" b="0" dirty="0">
                  <a:solidFill>
                    <a:schemeClr val="bg2"/>
                  </a:solidFill>
                </a:endParaRPr>
              </a:p>
            </p:txBody>
          </p:sp>
          <p:pic>
            <p:nvPicPr>
              <p:cNvPr id="225317" name="118 Imagen" descr="Compu 1.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7143"/>
              <a:stretch>
                <a:fillRect/>
              </a:stretch>
            </p:blipFill>
            <p:spPr bwMode="auto">
              <a:xfrm>
                <a:off x="4020374" y="3510380"/>
                <a:ext cx="1171575" cy="92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297" name="120 Imagen" descr="transmisor.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58" y="3566256"/>
              <a:ext cx="13620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298" name="128 Grupo"/>
            <p:cNvGrpSpPr>
              <a:grpSpLocks/>
            </p:cNvGrpSpPr>
            <p:nvPr/>
          </p:nvGrpSpPr>
          <p:grpSpPr bwMode="auto">
            <a:xfrm>
              <a:off x="5812330" y="4166454"/>
              <a:ext cx="1260000" cy="900000"/>
              <a:chOff x="5812330" y="3529132"/>
              <a:chExt cx="1260000" cy="900000"/>
            </a:xfrm>
          </p:grpSpPr>
          <p:sp>
            <p:nvSpPr>
              <p:cNvPr id="10" name="9 Rectángulo"/>
              <p:cNvSpPr/>
              <p:nvPr/>
            </p:nvSpPr>
            <p:spPr bwMode="auto">
              <a:xfrm>
                <a:off x="5811840" y="3528603"/>
                <a:ext cx="1260482" cy="90000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b"/>
              <a:lstStyle/>
              <a:p>
                <a:pPr algn="ctr">
                  <a:defRPr/>
                </a:pPr>
                <a:r>
                  <a:rPr lang="es-MX" sz="1200" b="0" dirty="0">
                    <a:solidFill>
                      <a:schemeClr val="bg2"/>
                    </a:solidFill>
                  </a:rPr>
                  <a:t>Base band</a:t>
                </a:r>
              </a:p>
            </p:txBody>
          </p:sp>
          <p:pic>
            <p:nvPicPr>
              <p:cNvPr id="122" name="Picture 3"/>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blip>
              <a:srcRect l="16015" t="46250" r="65235" b="43437"/>
              <a:stretch>
                <a:fillRect/>
              </a:stretch>
            </p:blipFill>
            <p:spPr bwMode="auto">
              <a:xfrm>
                <a:off x="5929322" y="3714752"/>
                <a:ext cx="1039098" cy="357190"/>
              </a:xfrm>
              <a:prstGeom prst="rect">
                <a:avLst/>
              </a:prstGeom>
              <a:noFill/>
              <a:ln w="9525">
                <a:noFill/>
                <a:miter lim="800000"/>
                <a:headEnd/>
                <a:tailEnd/>
              </a:ln>
              <a:effectLst/>
            </p:spPr>
          </p:pic>
        </p:grpSp>
        <p:grpSp>
          <p:nvGrpSpPr>
            <p:cNvPr id="225299" name="125 Grupo"/>
            <p:cNvGrpSpPr>
              <a:grpSpLocks/>
            </p:cNvGrpSpPr>
            <p:nvPr/>
          </p:nvGrpSpPr>
          <p:grpSpPr bwMode="auto">
            <a:xfrm>
              <a:off x="3883504" y="2703380"/>
              <a:ext cx="1402876" cy="720000"/>
              <a:chOff x="4286248" y="2000240"/>
              <a:chExt cx="1402876" cy="720000"/>
            </a:xfrm>
          </p:grpSpPr>
          <p:sp>
            <p:nvSpPr>
              <p:cNvPr id="36" name="35 Rectángulo"/>
              <p:cNvSpPr/>
              <p:nvPr/>
            </p:nvSpPr>
            <p:spPr bwMode="auto">
              <a:xfrm>
                <a:off x="4285760" y="2000877"/>
                <a:ext cx="1403358" cy="71904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r">
                  <a:defRPr/>
                </a:pPr>
                <a:r>
                  <a:rPr lang="es-MX" sz="1200" b="0" dirty="0" err="1">
                    <a:solidFill>
                      <a:schemeClr val="bg2"/>
                    </a:solidFill>
                  </a:rPr>
                  <a:t>Satellite</a:t>
                </a:r>
                <a:endParaRPr lang="es-MX" sz="1200" b="0" dirty="0">
                  <a:solidFill>
                    <a:schemeClr val="bg2"/>
                  </a:solidFill>
                </a:endParaRPr>
              </a:p>
              <a:p>
                <a:pPr algn="r">
                  <a:defRPr/>
                </a:pPr>
                <a:r>
                  <a:rPr lang="es-MX" sz="1200" b="0" dirty="0">
                    <a:solidFill>
                      <a:schemeClr val="bg2"/>
                    </a:solidFill>
                  </a:rPr>
                  <a:t> Dynamics Simulator</a:t>
                </a:r>
              </a:p>
            </p:txBody>
          </p:sp>
          <p:pic>
            <p:nvPicPr>
              <p:cNvPr id="225312" name="Picture 4"/>
              <p:cNvPicPr>
                <a:picLocks noChangeAspect="1" noChangeArrowheads="1"/>
              </p:cNvPicPr>
              <p:nvPr/>
            </p:nvPicPr>
            <p:blipFill>
              <a:blip r:embed="rId5">
                <a:clrChange>
                  <a:clrFrom>
                    <a:srgbClr val="FFFFFF"/>
                  </a:clrFrom>
                  <a:clrTo>
                    <a:srgbClr val="FFFFFF">
                      <a:alpha val="0"/>
                    </a:srgbClr>
                  </a:clrTo>
                </a:clrChange>
                <a:grayscl/>
                <a:extLst>
                  <a:ext uri="{28A0092B-C50C-407E-A947-70E740481C1C}">
                    <a14:useLocalDpi xmlns:a14="http://schemas.microsoft.com/office/drawing/2010/main" val="0"/>
                  </a:ext>
                </a:extLst>
              </a:blip>
              <a:srcRect l="23438" t="37500" r="71291" b="53125"/>
              <a:stretch>
                <a:fillRect/>
              </a:stretch>
            </p:blipFill>
            <p:spPr bwMode="auto">
              <a:xfrm>
                <a:off x="4353337" y="2093421"/>
                <a:ext cx="514354" cy="57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300" name="126 Grupo"/>
            <p:cNvGrpSpPr>
              <a:grpSpLocks/>
            </p:cNvGrpSpPr>
            <p:nvPr/>
          </p:nvGrpSpPr>
          <p:grpSpPr bwMode="auto">
            <a:xfrm>
              <a:off x="6929454" y="1851744"/>
              <a:ext cx="1520338" cy="1143008"/>
              <a:chOff x="7143768" y="1049803"/>
              <a:chExt cx="1520338" cy="1143008"/>
            </a:xfrm>
          </p:grpSpPr>
          <p:sp>
            <p:nvSpPr>
              <p:cNvPr id="7" name="6 Rectángulo"/>
              <p:cNvSpPr/>
              <p:nvPr/>
            </p:nvSpPr>
            <p:spPr bwMode="auto">
              <a:xfrm>
                <a:off x="7143761" y="1357629"/>
                <a:ext cx="1260482" cy="71905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defRPr/>
                </a:pPr>
                <a:r>
                  <a:rPr lang="es-MX" sz="1200" b="0" dirty="0" err="1">
                    <a:solidFill>
                      <a:schemeClr val="bg2"/>
                    </a:solidFill>
                  </a:rPr>
                  <a:t>On-orbit</a:t>
                </a:r>
                <a:r>
                  <a:rPr lang="es-MX" sz="1200" b="0" dirty="0">
                    <a:solidFill>
                      <a:schemeClr val="bg2"/>
                    </a:solidFill>
                  </a:rPr>
                  <a:t> test </a:t>
                </a:r>
                <a:r>
                  <a:rPr lang="es-MX" sz="1200" b="0" dirty="0" err="1">
                    <a:solidFill>
                      <a:schemeClr val="bg2"/>
                    </a:solidFill>
                  </a:rPr>
                  <a:t>equipment</a:t>
                </a:r>
                <a:endParaRPr lang="es-MX" sz="1200" b="0" dirty="0">
                  <a:solidFill>
                    <a:schemeClr val="bg2"/>
                  </a:solidFill>
                </a:endParaRPr>
              </a:p>
            </p:txBody>
          </p:sp>
          <p:pic>
            <p:nvPicPr>
              <p:cNvPr id="225310" name="Picture 4"/>
              <p:cNvPicPr>
                <a:picLocks noChangeAspect="1" noChangeArrowheads="1"/>
              </p:cNvPicPr>
              <p:nvPr/>
            </p:nvPicPr>
            <p:blipFill>
              <a:blip r:embed="rId5">
                <a:clrChange>
                  <a:clrFrom>
                    <a:srgbClr val="FFFFFF"/>
                  </a:clrFrom>
                  <a:clrTo>
                    <a:srgbClr val="FFFFFF">
                      <a:alpha val="0"/>
                    </a:srgbClr>
                  </a:clrTo>
                </a:clrChange>
                <a:grayscl/>
                <a:extLst>
                  <a:ext uri="{28A0092B-C50C-407E-A947-70E740481C1C}">
                    <a14:useLocalDpi xmlns:a14="http://schemas.microsoft.com/office/drawing/2010/main" val="0"/>
                  </a:ext>
                </a:extLst>
              </a:blip>
              <a:srcRect l="35156" t="27187" r="58984" b="55000"/>
              <a:stretch>
                <a:fillRect/>
              </a:stretch>
            </p:blipFill>
            <p:spPr bwMode="auto">
              <a:xfrm>
                <a:off x="8062523" y="1049803"/>
                <a:ext cx="601583" cy="114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5" name="134 Conector recto de flecha"/>
            <p:cNvCxnSpPr>
              <a:stCxn id="35" idx="0"/>
            </p:cNvCxnSpPr>
            <p:nvPr/>
          </p:nvCxnSpPr>
          <p:spPr bwMode="auto">
            <a:xfrm rot="5400000" flipH="1" flipV="1">
              <a:off x="4152153" y="5492120"/>
              <a:ext cx="852383"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37" name="136 Conector recto de flecha"/>
            <p:cNvCxnSpPr>
              <a:stCxn id="4" idx="3"/>
              <a:endCxn id="9" idx="1"/>
            </p:cNvCxnSpPr>
            <p:nvPr/>
          </p:nvCxnSpPr>
          <p:spPr bwMode="auto">
            <a:xfrm flipV="1">
              <a:off x="1650978" y="4616720"/>
              <a:ext cx="492128"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39" name="138 Conector recto de flecha"/>
            <p:cNvCxnSpPr>
              <a:stCxn id="9" idx="3"/>
            </p:cNvCxnSpPr>
            <p:nvPr/>
          </p:nvCxnSpPr>
          <p:spPr bwMode="auto">
            <a:xfrm>
              <a:off x="3403588" y="4616720"/>
              <a:ext cx="454028"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41" name="140 Conector recto de flecha"/>
            <p:cNvCxnSpPr/>
            <p:nvPr/>
          </p:nvCxnSpPr>
          <p:spPr bwMode="auto">
            <a:xfrm>
              <a:off x="5297487" y="4616720"/>
              <a:ext cx="514353" cy="1588"/>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47" name="146 Conector angular"/>
            <p:cNvCxnSpPr/>
            <p:nvPr/>
          </p:nvCxnSpPr>
          <p:spPr bwMode="auto">
            <a:xfrm rot="16200000" flipH="1">
              <a:off x="1747127" y="2760232"/>
              <a:ext cx="1619052" cy="2087574"/>
            </a:xfrm>
            <a:prstGeom prst="bentConnector3">
              <a:avLst>
                <a:gd name="adj1" fmla="val 50000"/>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49" name="148 Conector angular"/>
            <p:cNvCxnSpPr/>
            <p:nvPr/>
          </p:nvCxnSpPr>
          <p:spPr bwMode="auto">
            <a:xfrm rot="5400000">
              <a:off x="6357232" y="2963470"/>
              <a:ext cx="1287305" cy="1117606"/>
            </a:xfrm>
            <a:prstGeom prst="bentConnector3">
              <a:avLst>
                <a:gd name="adj1" fmla="val 50000"/>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151" name="150 Llamada de nube"/>
            <p:cNvSpPr/>
            <p:nvPr/>
          </p:nvSpPr>
          <p:spPr bwMode="auto">
            <a:xfrm rot="1721604">
              <a:off x="2762235" y="1218299"/>
              <a:ext cx="2816241" cy="1203178"/>
            </a:xfrm>
            <a:prstGeom prst="cloudCallout">
              <a:avLst>
                <a:gd name="adj1" fmla="val 16508"/>
                <a:gd name="adj2" fmla="val 75995"/>
              </a:avLst>
            </a:prstGeom>
            <a:noFill/>
            <a:ln w="19050" cap="flat" cmpd="sng" algn="ctr">
              <a:solidFill>
                <a:schemeClr val="accent2"/>
              </a:solidFill>
              <a:prstDash val="solid"/>
              <a:round/>
              <a:headEnd type="none" w="med" len="med"/>
              <a:tailEnd type="none" w="med" len="med"/>
            </a:ln>
            <a:effectLst/>
          </p:spPr>
          <p:txBody>
            <a:bodyPr/>
            <a:lstStyle/>
            <a:p>
              <a:pPr>
                <a:defRPr/>
              </a:pPr>
              <a:endParaRPr lang="es-MX" b="0">
                <a:effectLst>
                  <a:outerShdw blurRad="38100" dist="38100" dir="2700000" algn="tl">
                    <a:srgbClr val="000000">
                      <a:alpha val="43137"/>
                    </a:srgbClr>
                  </a:outerShdw>
                </a:effectLst>
              </a:endParaRPr>
            </a:p>
          </p:txBody>
        </p:sp>
        <p:pic>
          <p:nvPicPr>
            <p:cNvPr id="225308" name="Picture 44"/>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8926" y="994488"/>
              <a:ext cx="2415002" cy="17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Telemetry</a:t>
            </a:r>
            <a:r>
              <a:rPr lang="es-MX" dirty="0" smtClean="0"/>
              <a:t> and </a:t>
            </a:r>
            <a:r>
              <a:rPr lang="es-MX" dirty="0" err="1" smtClean="0"/>
              <a:t>Command</a:t>
            </a:r>
            <a:r>
              <a:rPr lang="es-MX" dirty="0" smtClean="0"/>
              <a:t> </a:t>
            </a:r>
            <a:r>
              <a:rPr lang="es-MX" dirty="0" err="1" smtClean="0"/>
              <a:t>Characteristics</a:t>
            </a:r>
            <a:r>
              <a:rPr lang="es-MX" dirty="0" smtClean="0"/>
              <a:t/>
            </a:r>
            <a:br>
              <a:rPr lang="es-MX" dirty="0" smtClean="0"/>
            </a:br>
            <a:r>
              <a:rPr lang="es-MX" dirty="0" smtClean="0"/>
              <a:t>of </a:t>
            </a:r>
            <a:r>
              <a:rPr lang="es-MX" dirty="0" err="1" smtClean="0"/>
              <a:t>the</a:t>
            </a:r>
            <a:r>
              <a:rPr lang="es-MX" dirty="0" smtClean="0"/>
              <a:t> </a:t>
            </a:r>
            <a:r>
              <a:rPr lang="es-MX" dirty="0" err="1" smtClean="0"/>
              <a:t>Mexican</a:t>
            </a:r>
            <a:r>
              <a:rPr lang="es-MX" dirty="0" smtClean="0"/>
              <a:t> </a:t>
            </a:r>
            <a:r>
              <a:rPr lang="es-MX" dirty="0" err="1" smtClean="0"/>
              <a:t>Satellites</a:t>
            </a:r>
            <a:endParaRPr lang="es-MX" dirty="0" smtClean="0"/>
          </a:p>
        </p:txBody>
      </p:sp>
      <p:graphicFrame>
        <p:nvGraphicFramePr>
          <p:cNvPr id="3" name="3 Marcador de contenido"/>
          <p:cNvGraphicFramePr>
            <a:graphicFrameLocks noGrp="1"/>
          </p:cNvGraphicFramePr>
          <p:nvPr/>
        </p:nvGraphicFramePr>
        <p:xfrm>
          <a:off x="785813" y="1174750"/>
          <a:ext cx="8001000" cy="5397500"/>
        </p:xfrm>
        <a:graphic>
          <a:graphicData uri="http://schemas.openxmlformats.org/drawingml/2006/table">
            <a:tbl>
              <a:tblPr/>
              <a:tblGrid>
                <a:gridCol w="2000250"/>
                <a:gridCol w="2000250"/>
                <a:gridCol w="2000250"/>
                <a:gridCol w="2000250"/>
              </a:tblGrid>
              <a:tr h="30062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500" b="1" i="0" u="none" strike="noStrike" cap="none" normalizeH="0" baseline="0" smtClean="0">
                        <a:ln>
                          <a:noFill/>
                        </a:ln>
                        <a:solidFill>
                          <a:srgbClr val="FBFBFB"/>
                        </a:solidFill>
                        <a:effectLst/>
                        <a:latin typeface="Arial" charset="0"/>
                      </a:endParaRPr>
                    </a:p>
                  </a:txBody>
                  <a:tcPr marT="36003" marB="36003"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FBFBFB"/>
                          </a:solidFill>
                          <a:effectLst/>
                          <a:latin typeface="Arial" charset="0"/>
                        </a:rPr>
                        <a:t>Morelos II</a:t>
                      </a:r>
                    </a:p>
                  </a:txBody>
                  <a:tcPr marT="36003" marB="36003"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FBFBFB"/>
                          </a:solidFill>
                          <a:effectLst/>
                          <a:latin typeface="Arial" charset="0"/>
                        </a:rPr>
                        <a:t>Solidaridad 1</a:t>
                      </a:r>
                    </a:p>
                  </a:txBody>
                  <a:tcPr marT="36003" marB="36003"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FBFBFB"/>
                          </a:solidFill>
                          <a:effectLst/>
                          <a:latin typeface="Arial" charset="0"/>
                        </a:rPr>
                        <a:t>Solidaridad 2</a:t>
                      </a:r>
                    </a:p>
                  </a:txBody>
                  <a:tcPr marT="36003" marB="36003"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3006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Orbital Longitude</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116.8°</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109.2°</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113.0°</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006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90"/>
                          </a:solidFill>
                          <a:effectLst/>
                          <a:latin typeface="Arial" charset="0"/>
                        </a:rPr>
                        <a:t>Command:</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500" b="0" i="0" u="none" strike="noStrike" cap="none" normalizeH="0" baseline="0" smtClean="0">
                        <a:ln>
                          <a:noFill/>
                        </a:ln>
                        <a:solidFill>
                          <a:srgbClr val="000090"/>
                        </a:solidFill>
                        <a:effectLst/>
                        <a:latin typeface="Arial" charset="0"/>
                      </a:endParaRP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500" b="0" i="0" u="none" strike="noStrike" cap="none" normalizeH="0" baseline="0" smtClean="0">
                        <a:ln>
                          <a:noFill/>
                        </a:ln>
                        <a:solidFill>
                          <a:srgbClr val="000090"/>
                        </a:solidFill>
                        <a:effectLst/>
                        <a:latin typeface="Arial" charset="0"/>
                      </a:endParaRP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500" b="0" i="0" u="none" strike="noStrike" cap="none" normalizeH="0" baseline="0" smtClean="0">
                        <a:ln>
                          <a:noFill/>
                        </a:ln>
                        <a:solidFill>
                          <a:srgbClr val="000090"/>
                        </a:solidFill>
                        <a:effectLst/>
                        <a:latin typeface="Arial" charset="0"/>
                      </a:endParaRP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006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Dish</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6422 MHz (Vertical)</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5935 MHz (Vertical)</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5935 MHz (Vertical)</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5292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Omni</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5928 MHz (Horizontal)</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6415 MHz (Horizontal)</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6415 MHz (Horizontal)</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5292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Modulation</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R-FSK, 5 to 15 KHz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FM, 75 to 173 KHz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RZ-FSK, 5 to 15 KHz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FM, 75 to 173 KHz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RZ-FSK, 5 to 15 KHz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FM, 75 to 173 KHz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5292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Deviation</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300 KHz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2.5 MHz Peak-Peak</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300 KHz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2.5 MHz Peak-Peak</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300 KHz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2.5 MHz Peak-Peak</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006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Data Rate</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0 to 50 BPS</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0 to 50 BPS</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0 to 50 BPS</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463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90"/>
                          </a:solidFill>
                          <a:effectLst/>
                          <a:latin typeface="Arial" charset="0"/>
                        </a:rPr>
                        <a:t>Telemetry</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800" b="0" i="0" u="none" strike="noStrike" cap="none" normalizeH="0" baseline="0" smtClean="0">
                        <a:ln>
                          <a:noFill/>
                        </a:ln>
                        <a:solidFill>
                          <a:schemeClr val="tx1"/>
                        </a:solidFill>
                        <a:effectLst/>
                        <a:latin typeface="Arial" charset="0"/>
                      </a:endParaRP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500" b="0" i="0" u="none" strike="noStrike" cap="none" normalizeH="0" baseline="0" smtClean="0">
                        <a:ln>
                          <a:noFill/>
                        </a:ln>
                        <a:solidFill>
                          <a:srgbClr val="000090"/>
                        </a:solidFill>
                        <a:effectLst/>
                        <a:latin typeface="Arial" charset="0"/>
                      </a:endParaRP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500" b="0" i="0" u="none" strike="noStrike" cap="none" normalizeH="0" baseline="0" smtClean="0">
                        <a:ln>
                          <a:noFill/>
                        </a:ln>
                        <a:solidFill>
                          <a:srgbClr val="000090"/>
                        </a:solidFill>
                        <a:effectLst/>
                        <a:latin typeface="Arial" charset="0"/>
                      </a:endParaRP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5292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Dish (Horizontal)</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4198.625 MHz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4199.625 MHz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3700.1 MHz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3700.6 MHz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3700.1 MHz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3700.6 MHz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5292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Omni (Vertical)</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4198.625 MHz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4199.625 MHz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3700.1 MHz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3700.6 MHz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3700.1 MHz</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3700.6 MHz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006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RF Modulation</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Phase</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Phase</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Phase</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006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Mod. Index</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1.00 ± 0.1 RAD</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1.00 ± 0.15 RAD</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1.00 ± 0.15 RAD</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006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Subcarrier</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Biphase/32 KHz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Biphase/32 KHz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0" i="0" u="none" strike="noStrike" cap="none" normalizeH="0" baseline="0" smtClean="0">
                          <a:ln>
                            <a:noFill/>
                          </a:ln>
                          <a:solidFill>
                            <a:srgbClr val="000090"/>
                          </a:solidFill>
                          <a:effectLst/>
                          <a:latin typeface="Arial" charset="0"/>
                        </a:rPr>
                        <a:t>Biphase/32 KHz</a:t>
                      </a:r>
                    </a:p>
                  </a:txBody>
                  <a:tcPr marT="36003" marB="36003"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403350" y="188913"/>
            <a:ext cx="6985000" cy="865187"/>
          </a:xfrm>
        </p:spPr>
        <p:txBody>
          <a:bodyPr/>
          <a:lstStyle/>
          <a:p>
            <a:pPr eaLnBrk="1" hangingPunct="1">
              <a:defRPr/>
            </a:pPr>
            <a:r>
              <a:rPr lang="es-MX" dirty="0" err="1" smtClean="0"/>
              <a:t>Users</a:t>
            </a:r>
            <a:r>
              <a:rPr lang="es-MX" dirty="0" smtClean="0"/>
              <a:t>. </a:t>
            </a:r>
            <a:r>
              <a:rPr lang="es-MX" dirty="0" err="1" smtClean="0"/>
              <a:t>Request</a:t>
            </a:r>
            <a:r>
              <a:rPr lang="es-MX" dirty="0" smtClean="0"/>
              <a:t> </a:t>
            </a:r>
            <a:r>
              <a:rPr lang="es-MX" dirty="0" err="1" smtClean="0"/>
              <a:t>for</a:t>
            </a:r>
            <a:r>
              <a:rPr lang="es-MX" dirty="0" smtClean="0"/>
              <a:t> </a:t>
            </a:r>
            <a:r>
              <a:rPr lang="es-MX" dirty="0" err="1" smtClean="0"/>
              <a:t>testing</a:t>
            </a:r>
            <a:endParaRPr lang="es-ES" dirty="0" smtClean="0"/>
          </a:p>
        </p:txBody>
      </p:sp>
      <p:sp>
        <p:nvSpPr>
          <p:cNvPr id="227331" name="Rectangle 3"/>
          <p:cNvSpPr>
            <a:spLocks noGrp="1" noChangeArrowheads="1"/>
          </p:cNvSpPr>
          <p:nvPr>
            <p:ph type="body" idx="4294967295"/>
          </p:nvPr>
        </p:nvSpPr>
        <p:spPr>
          <a:xfrm>
            <a:off x="611188" y="1484313"/>
            <a:ext cx="8229600" cy="4968875"/>
          </a:xfrm>
        </p:spPr>
        <p:txBody>
          <a:bodyPr/>
          <a:lstStyle/>
          <a:p>
            <a:pPr eaLnBrk="1" hangingPunct="1"/>
            <a:r>
              <a:rPr lang="es-MX" b="0" smtClean="0"/>
              <a:t>Cross-polarization isolation</a:t>
            </a:r>
          </a:p>
          <a:p>
            <a:pPr eaLnBrk="1" hangingPunct="1"/>
            <a:r>
              <a:rPr lang="es-MX" b="0" smtClean="0"/>
              <a:t>Verification of the antenna pattern (if requested)</a:t>
            </a:r>
          </a:p>
          <a:p>
            <a:pPr eaLnBrk="1" hangingPunct="1"/>
            <a:r>
              <a:rPr lang="es-MX" b="0" smtClean="0"/>
              <a:t>Power level adjustment</a:t>
            </a:r>
          </a:p>
          <a:p>
            <a:pPr eaLnBrk="1" hangingPunct="1"/>
            <a:r>
              <a:rPr lang="es-MX" b="0" smtClean="0"/>
              <a:t>Optimal antenna pointing</a:t>
            </a:r>
          </a:p>
          <a:p>
            <a:pPr eaLnBrk="1" hangingPunct="1"/>
            <a:r>
              <a:rPr lang="es-MX" b="0" smtClean="0"/>
              <a:t>Coordination for carrier activation/deactivation</a:t>
            </a:r>
          </a:p>
          <a:p>
            <a:pPr eaLnBrk="1" hangingPunct="1"/>
            <a:r>
              <a:rPr lang="es-MX" b="0" smtClean="0"/>
              <a:t>Signal absence</a:t>
            </a:r>
          </a:p>
          <a:p>
            <a:pPr eaLnBrk="1" hangingPunct="1"/>
            <a:r>
              <a:rPr lang="es-MX" b="0" smtClean="0"/>
              <a:t>Interference</a:t>
            </a:r>
          </a:p>
          <a:p>
            <a:pPr eaLnBrk="1" hangingPunct="1"/>
            <a:r>
              <a:rPr lang="es-MX" b="0" smtClean="0"/>
              <a:t>Verification of technical parameters</a:t>
            </a:r>
            <a:endParaRPr lang="es-ES" b="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403350" y="0"/>
            <a:ext cx="6985000" cy="865188"/>
          </a:xfrm>
        </p:spPr>
        <p:txBody>
          <a:bodyPr/>
          <a:lstStyle/>
          <a:p>
            <a:pPr eaLnBrk="1" hangingPunct="1">
              <a:defRPr/>
            </a:pPr>
            <a:r>
              <a:rPr lang="es-MX" dirty="0"/>
              <a:t>Solidaridad C1 Band</a:t>
            </a:r>
          </a:p>
        </p:txBody>
      </p:sp>
      <p:pic>
        <p:nvPicPr>
          <p:cNvPr id="31747" name="7 Marcador de contenido" descr="solidaridad_c1.gif"/>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827088" y="1268413"/>
            <a:ext cx="7581900" cy="5040312"/>
          </a:xfrm>
        </p:spPr>
      </p:pic>
      <p:sp>
        <p:nvSpPr>
          <p:cNvPr id="9" name="8 CuadroTexto"/>
          <p:cNvSpPr txBox="1"/>
          <p:nvPr/>
        </p:nvSpPr>
        <p:spPr>
          <a:xfrm>
            <a:off x="3700463" y="3354388"/>
            <a:ext cx="1000125" cy="339725"/>
          </a:xfrm>
          <a:prstGeom prst="rect">
            <a:avLst/>
          </a:prstGeom>
          <a:noFill/>
        </p:spPr>
        <p:txBody>
          <a:bodyPr>
            <a:spAutoFit/>
          </a:bodyPr>
          <a:lstStyle/>
          <a:p>
            <a:pPr>
              <a:defRPr/>
            </a:pPr>
            <a:r>
              <a:rPr lang="es-MX" sz="1600" b="0" dirty="0">
                <a:solidFill>
                  <a:schemeClr val="tx1">
                    <a:lumMod val="10000"/>
                  </a:schemeClr>
                </a:solidFill>
                <a:latin typeface="Stencil" pitchFamily="82" charset="0"/>
              </a:rPr>
              <a:t>+ 41.26</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188913"/>
            <a:ext cx="6985000" cy="865187"/>
          </a:xfrm>
        </p:spPr>
        <p:txBody>
          <a:bodyPr/>
          <a:lstStyle/>
          <a:p>
            <a:pPr eaLnBrk="1" hangingPunct="1">
              <a:defRPr/>
            </a:pPr>
            <a:r>
              <a:rPr lang="es-MX" dirty="0" err="1"/>
              <a:t>Required</a:t>
            </a:r>
            <a:r>
              <a:rPr lang="es-MX" dirty="0"/>
              <a:t> </a:t>
            </a:r>
            <a:r>
              <a:rPr lang="es-MX" dirty="0" err="1"/>
              <a:t>information</a:t>
            </a:r>
            <a:endParaRPr lang="es-ES" dirty="0"/>
          </a:p>
        </p:txBody>
      </p:sp>
      <p:sp>
        <p:nvSpPr>
          <p:cNvPr id="228355" name="2 Marcador de contenido"/>
          <p:cNvSpPr>
            <a:spLocks noGrp="1"/>
          </p:cNvSpPr>
          <p:nvPr>
            <p:ph idx="4294967295"/>
          </p:nvPr>
        </p:nvSpPr>
        <p:spPr>
          <a:xfrm>
            <a:off x="468313" y="1341438"/>
            <a:ext cx="8229600" cy="4968875"/>
          </a:xfrm>
        </p:spPr>
        <p:txBody>
          <a:bodyPr/>
          <a:lstStyle/>
          <a:p>
            <a:pPr eaLnBrk="1" hangingPunct="1"/>
            <a:r>
              <a:rPr lang="es-MX" b="0" smtClean="0"/>
              <a:t>Registered name of the company, name and telephone number of the E/S operator</a:t>
            </a:r>
          </a:p>
          <a:p>
            <a:pPr eaLnBrk="1" hangingPunct="1"/>
            <a:r>
              <a:rPr lang="es-MX" b="0" smtClean="0"/>
              <a:t>Satellite to access</a:t>
            </a:r>
          </a:p>
          <a:p>
            <a:pPr eaLnBrk="1" hangingPunct="1"/>
            <a:r>
              <a:rPr lang="es-MX" b="0" smtClean="0"/>
              <a:t>Transponder and polarization</a:t>
            </a:r>
          </a:p>
          <a:p>
            <a:pPr eaLnBrk="1" hangingPunct="1"/>
            <a:r>
              <a:rPr lang="es-MX" b="0" smtClean="0"/>
              <a:t>Transmission and reception frequencies</a:t>
            </a:r>
          </a:p>
          <a:p>
            <a:pPr eaLnBrk="1" hangingPunct="1"/>
            <a:r>
              <a:rPr lang="es-MX" b="0" smtClean="0"/>
              <a:t>Transmission rate</a:t>
            </a:r>
          </a:p>
          <a:p>
            <a:pPr eaLnBrk="1" hangingPunct="1"/>
            <a:r>
              <a:rPr lang="es-MX" b="0" smtClean="0"/>
              <a:t>Type of modulation</a:t>
            </a:r>
          </a:p>
          <a:p>
            <a:pPr eaLnBrk="1" hangingPunct="1"/>
            <a:r>
              <a:rPr lang="es-MX" b="0" smtClean="0"/>
              <a:t>Brand name and antenna diameter</a:t>
            </a:r>
          </a:p>
          <a:p>
            <a:pPr eaLnBrk="1" hangingPunct="1"/>
            <a:r>
              <a:rPr lang="es-MX" b="0" smtClean="0"/>
              <a:t>Access technique</a:t>
            </a:r>
          </a:p>
          <a:p>
            <a:pPr eaLnBrk="1" hangingPunct="1"/>
            <a:r>
              <a:rPr lang="es-MX" b="0" smtClean="0"/>
              <a:t>Name of the locations that will be connected</a:t>
            </a:r>
            <a:r>
              <a:rPr lang="es-ES" b="0" smtClean="0"/>
              <a:t> at the transmission and reception</a:t>
            </a:r>
            <a:endParaRPr lang="es-MX" b="0" smtClean="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a:t>Preliminary</a:t>
            </a:r>
            <a:r>
              <a:rPr lang="es-MX" dirty="0"/>
              <a:t> </a:t>
            </a:r>
            <a:r>
              <a:rPr lang="es-MX" dirty="0" err="1"/>
              <a:t>adjusments</a:t>
            </a:r>
            <a:r>
              <a:rPr lang="es-MX" dirty="0"/>
              <a:t> </a:t>
            </a:r>
            <a:r>
              <a:rPr lang="es-MX" dirty="0" err="1"/>
              <a:t>to</a:t>
            </a:r>
            <a:r>
              <a:rPr lang="es-MX" dirty="0"/>
              <a:t> </a:t>
            </a:r>
            <a:r>
              <a:rPr lang="es-MX" dirty="0" err="1"/>
              <a:t>the</a:t>
            </a:r>
            <a:r>
              <a:rPr lang="es-MX" dirty="0"/>
              <a:t> </a:t>
            </a:r>
            <a:r>
              <a:rPr lang="es-MX" dirty="0" err="1"/>
              <a:t>reception</a:t>
            </a:r>
            <a:endParaRPr lang="es-ES" dirty="0"/>
          </a:p>
        </p:txBody>
      </p:sp>
      <p:sp>
        <p:nvSpPr>
          <p:cNvPr id="229379" name="2 Marcador de contenido"/>
          <p:cNvSpPr>
            <a:spLocks noGrp="1"/>
          </p:cNvSpPr>
          <p:nvPr>
            <p:ph idx="4294967295"/>
          </p:nvPr>
        </p:nvSpPr>
        <p:spPr>
          <a:xfrm>
            <a:off x="468313" y="1268413"/>
            <a:ext cx="8229600" cy="4968875"/>
          </a:xfrm>
        </p:spPr>
        <p:txBody>
          <a:bodyPr/>
          <a:lstStyle/>
          <a:p>
            <a:pPr marL="1588" indent="-1588" eaLnBrk="1" hangingPunct="1">
              <a:buFontTx/>
              <a:buNone/>
            </a:pPr>
            <a:r>
              <a:rPr lang="es-MX" sz="1800" b="0" smtClean="0"/>
              <a:t>The user must previously carry out the following actions without transmitting any carrier to the satellite</a:t>
            </a:r>
          </a:p>
          <a:p>
            <a:pPr marL="1588" indent="-1588" eaLnBrk="1" hangingPunct="1">
              <a:buFontTx/>
              <a:buNone/>
            </a:pPr>
            <a:endParaRPr lang="es-MX" sz="1800" b="0" smtClean="0"/>
          </a:p>
          <a:p>
            <a:pPr marL="1588" indent="-1588" eaLnBrk="1" hangingPunct="1">
              <a:spcAft>
                <a:spcPts val="600"/>
              </a:spcAft>
            </a:pPr>
            <a:r>
              <a:rPr lang="es-MX" sz="1800" b="0" smtClean="0"/>
              <a:t>Pointing the antennas correctly in the azimuth and elevation angle towards desired satellite</a:t>
            </a:r>
          </a:p>
          <a:p>
            <a:pPr marL="1588" indent="-1588" eaLnBrk="1" hangingPunct="1">
              <a:spcAft>
                <a:spcPts val="600"/>
              </a:spcAft>
            </a:pPr>
            <a:r>
              <a:rPr lang="es-MX" sz="1800" b="0" smtClean="0"/>
              <a:t>Adjust the cross-polarization isolation of the antennas through the observation of signals coming from the satellite. The user can ask the CCC to ask for a reference signal to obtain a maximum level of reception</a:t>
            </a:r>
          </a:p>
          <a:p>
            <a:pPr marL="1588" indent="-1588" eaLnBrk="1" hangingPunct="1">
              <a:spcAft>
                <a:spcPts val="600"/>
              </a:spcAft>
            </a:pPr>
            <a:r>
              <a:rPr lang="es-MX" sz="1800" b="0" smtClean="0"/>
              <a:t>Calculate and adjust the transmission power, which, at the time of transmission, it must not exceed the assigned power</a:t>
            </a:r>
          </a:p>
          <a:p>
            <a:pPr marL="1588" indent="-1588" eaLnBrk="1" hangingPunct="1">
              <a:spcAft>
                <a:spcPts val="600"/>
              </a:spcAft>
            </a:pPr>
            <a:r>
              <a:rPr lang="es-MX" sz="1800" b="0" smtClean="0"/>
              <a:t>Verify the configuration and the operating status of the baseband and RF equipments of the E/S before activating the carrier</a:t>
            </a:r>
            <a:r>
              <a:rPr lang="es-MX" sz="1800" smtClean="0"/>
              <a:t>.</a:t>
            </a:r>
            <a:endParaRPr lang="es-ES" sz="1800" smtClean="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a:t>Transmission</a:t>
            </a:r>
            <a:r>
              <a:rPr lang="es-MX" dirty="0"/>
              <a:t> radio </a:t>
            </a:r>
            <a:r>
              <a:rPr lang="es-MX" dirty="0" err="1"/>
              <a:t>frequency</a:t>
            </a:r>
            <a:r>
              <a:rPr lang="es-MX" dirty="0"/>
              <a:t> </a:t>
            </a:r>
            <a:r>
              <a:rPr lang="es-MX" dirty="0" err="1"/>
              <a:t>tests</a:t>
            </a:r>
            <a:endParaRPr lang="es-ES" dirty="0"/>
          </a:p>
        </p:txBody>
      </p:sp>
      <p:sp>
        <p:nvSpPr>
          <p:cNvPr id="230403" name="2 Marcador de contenido"/>
          <p:cNvSpPr>
            <a:spLocks noGrp="1"/>
          </p:cNvSpPr>
          <p:nvPr>
            <p:ph idx="4294967295"/>
          </p:nvPr>
        </p:nvSpPr>
        <p:spPr>
          <a:xfrm>
            <a:off x="539750" y="1341438"/>
            <a:ext cx="8229600" cy="4968875"/>
          </a:xfrm>
        </p:spPr>
        <p:txBody>
          <a:bodyPr/>
          <a:lstStyle/>
          <a:p>
            <a:pPr marL="0" indent="0" eaLnBrk="1" hangingPunct="1">
              <a:buFontTx/>
              <a:buNone/>
            </a:pPr>
            <a:r>
              <a:rPr lang="es-MX" sz="1500" smtClean="0"/>
              <a:t>The carrier will be transmitted, under the guidance of the CCC, in the assigned frequency, by using a low power level in order to perform the following measurements:</a:t>
            </a:r>
          </a:p>
          <a:p>
            <a:pPr marL="0" indent="0" eaLnBrk="1" hangingPunct="1"/>
            <a:r>
              <a:rPr lang="es-MX" sz="1500" smtClean="0"/>
              <a:t>Orthogonal cross-polarization isolation</a:t>
            </a:r>
          </a:p>
          <a:p>
            <a:pPr marL="0" indent="0" eaLnBrk="1" hangingPunct="1"/>
            <a:r>
              <a:rPr lang="es-MX" sz="1500" smtClean="0"/>
              <a:t>Antenna pattern (its execution depends on the antenna diameter)</a:t>
            </a:r>
          </a:p>
          <a:p>
            <a:pPr marL="0" indent="0" eaLnBrk="1" hangingPunct="1"/>
            <a:r>
              <a:rPr lang="es-MX" sz="1500" smtClean="0"/>
              <a:t>Carrier frequency</a:t>
            </a:r>
          </a:p>
          <a:p>
            <a:pPr marL="0" indent="0" eaLnBrk="1" hangingPunct="1"/>
            <a:r>
              <a:rPr lang="es-MX" sz="1500" smtClean="0"/>
              <a:t>Dispersal energy, audio subcarrier (for TV/FM/FDMA analog carriers)</a:t>
            </a:r>
          </a:p>
          <a:p>
            <a:pPr marL="0" indent="0" eaLnBrk="1" hangingPunct="1"/>
            <a:r>
              <a:rPr lang="es-MX" sz="1500" smtClean="0"/>
              <a:t>Transmission rate and FEC</a:t>
            </a:r>
          </a:p>
          <a:p>
            <a:pPr marL="0" indent="0" eaLnBrk="1" hangingPunct="1"/>
            <a:r>
              <a:rPr lang="es-MX" sz="1500" smtClean="0"/>
              <a:t>Modulation</a:t>
            </a:r>
          </a:p>
          <a:p>
            <a:pPr marL="0" indent="0" eaLnBrk="1" hangingPunct="1"/>
            <a:r>
              <a:rPr lang="es-MX" sz="1500" smtClean="0"/>
              <a:t>Bandwidth</a:t>
            </a:r>
          </a:p>
          <a:p>
            <a:pPr marL="0" indent="0" eaLnBrk="1" hangingPunct="1"/>
            <a:r>
              <a:rPr lang="es-MX" sz="1500" smtClean="0"/>
              <a:t>Spectral shape</a:t>
            </a:r>
          </a:p>
          <a:p>
            <a:pPr marL="0" indent="0" eaLnBrk="1" hangingPunct="1"/>
            <a:r>
              <a:rPr lang="es-MX" sz="1500" smtClean="0"/>
              <a:t>Satellite EIRP</a:t>
            </a:r>
          </a:p>
          <a:p>
            <a:pPr marL="0" indent="0" eaLnBrk="1" hangingPunct="1"/>
            <a:r>
              <a:rPr lang="es-MX" sz="1500" smtClean="0"/>
              <a:t>Spurious emissions</a:t>
            </a:r>
          </a:p>
          <a:p>
            <a:pPr marL="0" indent="0" eaLnBrk="1" hangingPunct="1"/>
            <a:endParaRPr lang="es-MX" sz="1500" smtClean="0"/>
          </a:p>
          <a:p>
            <a:pPr marL="0" indent="0" eaLnBrk="1" hangingPunct="1">
              <a:buFontTx/>
              <a:buNone/>
            </a:pPr>
            <a:r>
              <a:rPr lang="es-MX" sz="1500" i="1" smtClean="0"/>
              <a:t>NOTE</a:t>
            </a:r>
            <a:r>
              <a:rPr lang="es-MX" sz="1500" smtClean="0"/>
              <a:t>: If the CCC does not detect a carrier on the satellite, the user will be advice to deactivate the carrier, since this could indicate an anomaly in the operation and the possibility that a wrong satellite may be accessed. The user will need to check the E/S and correct the anomaly and then establish contact again with the CCC.</a:t>
            </a:r>
            <a:endParaRPr lang="es-ES" sz="1500" smtClean="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0"/>
            <a:ext cx="6985000" cy="865188"/>
          </a:xfrm>
        </p:spPr>
        <p:txBody>
          <a:bodyPr/>
          <a:lstStyle/>
          <a:p>
            <a:pPr eaLnBrk="1" hangingPunct="1">
              <a:defRPr/>
            </a:pPr>
            <a:r>
              <a:rPr lang="es-MX" dirty="0"/>
              <a:t>General </a:t>
            </a:r>
            <a:r>
              <a:rPr lang="es-MX" dirty="0" err="1"/>
              <a:t>guidalines</a:t>
            </a:r>
            <a:endParaRPr lang="es-ES" dirty="0"/>
          </a:p>
        </p:txBody>
      </p:sp>
      <p:sp>
        <p:nvSpPr>
          <p:cNvPr id="231427" name="2 Marcador de contenido"/>
          <p:cNvSpPr>
            <a:spLocks noGrp="1"/>
          </p:cNvSpPr>
          <p:nvPr>
            <p:ph idx="4294967295"/>
          </p:nvPr>
        </p:nvSpPr>
        <p:spPr>
          <a:xfrm>
            <a:off x="539750" y="1412875"/>
            <a:ext cx="8229600" cy="4968875"/>
          </a:xfrm>
        </p:spPr>
        <p:txBody>
          <a:bodyPr/>
          <a:lstStyle/>
          <a:p>
            <a:pPr marL="0" indent="0" eaLnBrk="1" hangingPunct="1"/>
            <a:r>
              <a:rPr lang="es-MX" sz="1800" b="0" smtClean="0"/>
              <a:t>Orthogonal cross-polarization isolation</a:t>
            </a:r>
          </a:p>
          <a:p>
            <a:pPr marL="0" indent="0" eaLnBrk="1" hangingPunct="1">
              <a:buFontTx/>
              <a:buNone/>
            </a:pPr>
            <a:r>
              <a:rPr lang="es-MX" sz="1800" b="0" smtClean="0"/>
              <a:t>The orthogonal cross-polarization isolation of the antenna must be &gt; 30dB and have no induction over the opposite channel</a:t>
            </a:r>
          </a:p>
          <a:p>
            <a:pPr marL="0" indent="0" eaLnBrk="1" hangingPunct="1"/>
            <a:r>
              <a:rPr lang="es-MX" sz="1800" b="0" smtClean="0"/>
              <a:t>Antenna pattern </a:t>
            </a:r>
          </a:p>
          <a:p>
            <a:pPr marL="0" indent="0" eaLnBrk="1" hangingPunct="1">
              <a:buFontTx/>
              <a:buNone/>
            </a:pPr>
            <a:r>
              <a:rPr lang="es-MX" sz="1800" b="0" smtClean="0"/>
              <a:t>All the antenna transmitting to the SATMEX satellites must meet the following envelope for side lobes</a:t>
            </a:r>
          </a:p>
          <a:p>
            <a:pPr marL="0" indent="0" algn="ctr" eaLnBrk="1" hangingPunct="1">
              <a:buFontTx/>
              <a:buNone/>
            </a:pPr>
            <a:r>
              <a:rPr lang="es-MX" sz="1800" b="0" smtClean="0"/>
              <a:t>29-25log(</a:t>
            </a:r>
            <a:r>
              <a:rPr lang="el-GR" sz="1800" b="0" smtClean="0"/>
              <a:t>θ</a:t>
            </a:r>
            <a:r>
              <a:rPr lang="es-MX" sz="1800" b="0" smtClean="0"/>
              <a:t>)</a:t>
            </a:r>
          </a:p>
          <a:p>
            <a:pPr marL="0" indent="0" eaLnBrk="1" hangingPunct="1">
              <a:buFontTx/>
              <a:buNone/>
            </a:pPr>
            <a:r>
              <a:rPr lang="es-MX" sz="1800" b="0" smtClean="0"/>
              <a:t>For antennas ≥ 3.6m it is neccesary to perform an antenna pattern test under SATMEX guidance</a:t>
            </a:r>
          </a:p>
          <a:p>
            <a:pPr marL="0" indent="0" eaLnBrk="1" hangingPunct="1"/>
            <a:r>
              <a:rPr lang="es-MX" sz="1800" b="0" smtClean="0"/>
              <a:t>A non modulated carrier(CW)</a:t>
            </a:r>
          </a:p>
          <a:p>
            <a:pPr marL="0" indent="0" eaLnBrk="1" hangingPunct="1">
              <a:buFontTx/>
              <a:buNone/>
            </a:pPr>
            <a:r>
              <a:rPr lang="es-MX" sz="1800" b="0" smtClean="0"/>
              <a:t>The E/S needs to have the capability to transmit a non modulated carrier(CW), sinthesizable and stable in frequency as well as in amplitude</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a:t>Report</a:t>
            </a:r>
            <a:r>
              <a:rPr lang="es-MX" dirty="0"/>
              <a:t> and </a:t>
            </a:r>
            <a:r>
              <a:rPr lang="es-MX" dirty="0" err="1"/>
              <a:t>interference</a:t>
            </a:r>
            <a:r>
              <a:rPr lang="es-MX" dirty="0"/>
              <a:t> </a:t>
            </a:r>
            <a:r>
              <a:rPr lang="es-MX" dirty="0" err="1"/>
              <a:t>management</a:t>
            </a:r>
            <a:endParaRPr lang="es-ES" dirty="0"/>
          </a:p>
        </p:txBody>
      </p:sp>
      <p:sp>
        <p:nvSpPr>
          <p:cNvPr id="232451" name="2 Marcador de contenido"/>
          <p:cNvSpPr>
            <a:spLocks noGrp="1"/>
          </p:cNvSpPr>
          <p:nvPr>
            <p:ph idx="4294967295"/>
          </p:nvPr>
        </p:nvSpPr>
        <p:spPr>
          <a:xfrm>
            <a:off x="684213" y="1341438"/>
            <a:ext cx="8229600" cy="4968875"/>
          </a:xfrm>
        </p:spPr>
        <p:txBody>
          <a:bodyPr/>
          <a:lstStyle/>
          <a:p>
            <a:pPr marL="1588" indent="-1588" eaLnBrk="1" hangingPunct="1">
              <a:buFontTx/>
              <a:buNone/>
            </a:pPr>
            <a:r>
              <a:rPr lang="es-MX" b="0" smtClean="0"/>
              <a:t>All incidents regarding radio frequency interference (RFI) must be reported to the CCC</a:t>
            </a:r>
          </a:p>
          <a:p>
            <a:pPr marL="1588" indent="-1588" eaLnBrk="1" hangingPunct="1">
              <a:buFontTx/>
              <a:buNone/>
            </a:pPr>
            <a:endParaRPr lang="es-MX" b="0" smtClean="0"/>
          </a:p>
          <a:p>
            <a:pPr marL="1588" indent="-1588" eaLnBrk="1" hangingPunct="1"/>
            <a:r>
              <a:rPr lang="es-MX" b="0" smtClean="0"/>
              <a:t>Before starting an RFI report, the E/S operator must verify the transmission equipment (master and VSAT’s stations) in order to be sure that the interference is not generated by themselves.</a:t>
            </a:r>
          </a:p>
          <a:p>
            <a:pPr marL="1588" indent="-1588" eaLnBrk="1" hangingPunct="1"/>
            <a:r>
              <a:rPr lang="es-MX" b="0" smtClean="0"/>
              <a:t>If possible, the RFI should be verified with a second E/S to confirm it. In case that the user does not have a second station, the CCC will verify through a reference station.</a:t>
            </a:r>
            <a:endParaRPr lang="es-ES" b="0" smtClean="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76375" y="188913"/>
            <a:ext cx="6985000" cy="865187"/>
          </a:xfrm>
        </p:spPr>
        <p:txBody>
          <a:bodyPr/>
          <a:lstStyle/>
          <a:p>
            <a:pPr eaLnBrk="1" hangingPunct="1">
              <a:defRPr/>
            </a:pPr>
            <a:r>
              <a:rPr lang="es-MX" dirty="0" smtClean="0"/>
              <a:t>Rain </a:t>
            </a:r>
            <a:r>
              <a:rPr lang="es-MX" dirty="0" err="1" smtClean="0"/>
              <a:t>margins</a:t>
            </a:r>
            <a:r>
              <a:rPr lang="es-MX" dirty="0" smtClean="0"/>
              <a:t> R4</a:t>
            </a:r>
          </a:p>
        </p:txBody>
      </p:sp>
      <p:pic>
        <p:nvPicPr>
          <p:cNvPr id="70658" name="Picture 2"/>
          <p:cNvPicPr>
            <a:picLocks noChangeAspect="1" noChangeArrowheads="1"/>
          </p:cNvPicPr>
          <p:nvPr/>
        </p:nvPicPr>
        <p:blipFill>
          <a:blip r:embed="rId2" cstate="print">
            <a:clrChange>
              <a:clrFrom>
                <a:srgbClr val="FFFFFF"/>
              </a:clrFrom>
              <a:clrTo>
                <a:srgbClr val="FFFFFF">
                  <a:alpha val="0"/>
                </a:srgbClr>
              </a:clrTo>
            </a:clrChange>
            <a:duotone>
              <a:schemeClr val="bg2">
                <a:shade val="45000"/>
                <a:satMod val="135000"/>
              </a:schemeClr>
              <a:prstClr val="white"/>
            </a:duotone>
          </a:blip>
          <a:srcRect l="1172" t="25312" r="77149" b="51250"/>
          <a:stretch>
            <a:fillRect/>
          </a:stretch>
        </p:blipFill>
        <p:spPr bwMode="auto">
          <a:xfrm>
            <a:off x="-50411" y="2143116"/>
            <a:ext cx="4840186" cy="3416323"/>
          </a:xfrm>
          <a:prstGeom prst="rect">
            <a:avLst/>
          </a:prstGeom>
          <a:noFill/>
          <a:ln w="9525">
            <a:noFill/>
            <a:miter lim="800000"/>
            <a:headEnd/>
            <a:tailEnd/>
          </a:ln>
          <a:effectLst/>
        </p:spPr>
      </p:pic>
      <p:graphicFrame>
        <p:nvGraphicFramePr>
          <p:cNvPr id="7" name="6 Tabla"/>
          <p:cNvGraphicFramePr>
            <a:graphicFrameLocks noGrp="1"/>
          </p:cNvGraphicFramePr>
          <p:nvPr/>
        </p:nvGraphicFramePr>
        <p:xfrm>
          <a:off x="4765675" y="1577975"/>
          <a:ext cx="4262438" cy="4279900"/>
        </p:xfrm>
        <a:graphic>
          <a:graphicData uri="http://schemas.openxmlformats.org/drawingml/2006/table">
            <a:tbl>
              <a:tblPr firstRow="1" bandRow="1" bandCol="1">
                <a:tableStyleId>{72833802-FEF1-4C79-8D5D-14CF1EAF98D9}</a:tableStyleId>
              </a:tblPr>
              <a:tblGrid>
                <a:gridCol w="1285881"/>
                <a:gridCol w="500065"/>
                <a:gridCol w="825497"/>
                <a:gridCol w="825497"/>
                <a:gridCol w="825497"/>
              </a:tblGrid>
              <a:tr h="498662">
                <a:tc gridSpan="2">
                  <a:txBody>
                    <a:bodyPr/>
                    <a:lstStyle/>
                    <a:p>
                      <a:pPr marL="0" algn="ctr" defTabSz="914400" rtl="0" eaLnBrk="1" latinLnBrk="0" hangingPunct="1"/>
                      <a:r>
                        <a:rPr lang="es-MX" sz="1400" b="1" kern="1200" dirty="0" smtClean="0">
                          <a:solidFill>
                            <a:srgbClr val="FFFFFF"/>
                          </a:solidFill>
                          <a:latin typeface="+mn-lt"/>
                          <a:ea typeface="+mn-ea"/>
                          <a:cs typeface="+mn-cs"/>
                        </a:rPr>
                        <a:t>Rain </a:t>
                      </a:r>
                      <a:r>
                        <a:rPr lang="es-MX" sz="1400" b="1" kern="1200" dirty="0" err="1" smtClean="0">
                          <a:solidFill>
                            <a:srgbClr val="FFFFFF"/>
                          </a:solidFill>
                          <a:latin typeface="+mn-lt"/>
                          <a:ea typeface="+mn-ea"/>
                          <a:cs typeface="+mn-cs"/>
                        </a:rPr>
                        <a:t>Fade</a:t>
                      </a:r>
                      <a:endParaRPr lang="es-MX" sz="1400" b="1" kern="1200" dirty="0" smtClean="0">
                        <a:solidFill>
                          <a:srgbClr val="FFFFFF"/>
                        </a:solidFill>
                        <a:latin typeface="+mn-lt"/>
                        <a:ea typeface="+mn-ea"/>
                        <a:cs typeface="+mn-cs"/>
                      </a:endParaRPr>
                    </a:p>
                  </a:txBody>
                  <a:tcPr marT="35996" marB="35996" anchor="ctr">
                    <a:lnR w="12700" cap="flat" cmpd="sng" algn="ctr">
                      <a:solidFill>
                        <a:schemeClr val="tx1"/>
                      </a:solidFill>
                      <a:prstDash val="solid"/>
                      <a:round/>
                      <a:headEnd type="none" w="med" len="med"/>
                      <a:tailEnd type="none" w="med" len="med"/>
                    </a:lnR>
                  </a:tcPr>
                </a:tc>
                <a:tc hMerge="1">
                  <a:txBody>
                    <a:bodyPr/>
                    <a:lstStyle/>
                    <a:p>
                      <a:endParaRPr lang="es-MX" dirty="0"/>
                    </a:p>
                  </a:txBody>
                  <a:tcPr/>
                </a:tc>
                <a:tc>
                  <a:txBody>
                    <a:bodyPr/>
                    <a:lstStyle/>
                    <a:p>
                      <a:pPr marL="0" algn="ctr" defTabSz="914400" rtl="0" eaLnBrk="1" latinLnBrk="0" hangingPunct="1"/>
                      <a:r>
                        <a:rPr lang="es-MX" sz="1400" b="1" kern="1200" dirty="0" smtClean="0">
                          <a:solidFill>
                            <a:srgbClr val="FFFFFF"/>
                          </a:solidFill>
                          <a:latin typeface="+mn-lt"/>
                          <a:ea typeface="+mn-ea"/>
                          <a:cs typeface="+mn-cs"/>
                        </a:rPr>
                        <a:t>99.50%</a:t>
                      </a:r>
                    </a:p>
                    <a:p>
                      <a:pPr marL="0" algn="ctr" defTabSz="914400" rtl="0" eaLnBrk="1" latinLnBrk="0" hangingPunct="1"/>
                      <a:r>
                        <a:rPr lang="es-MX" sz="1400" b="1" kern="1200" dirty="0" smtClean="0">
                          <a:solidFill>
                            <a:srgbClr val="FFFFFF"/>
                          </a:solidFill>
                          <a:latin typeface="+mn-lt"/>
                          <a:ea typeface="+mn-ea"/>
                          <a:cs typeface="+mn-cs"/>
                        </a:rPr>
                        <a:t>(dB)</a:t>
                      </a:r>
                    </a:p>
                  </a:txBody>
                  <a:tcPr marT="35996" marB="359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s-MX" sz="1400" b="1" kern="1200" dirty="0" smtClean="0">
                          <a:solidFill>
                            <a:srgbClr val="FFFFFF"/>
                          </a:solidFill>
                          <a:latin typeface="+mn-lt"/>
                          <a:ea typeface="+mn-ea"/>
                          <a:cs typeface="+mn-cs"/>
                        </a:rPr>
                        <a:t>99.80%</a:t>
                      </a:r>
                    </a:p>
                    <a:p>
                      <a:pPr marL="0" algn="ctr" defTabSz="914400" rtl="0" eaLnBrk="1" latinLnBrk="0" hangingPunct="1"/>
                      <a:r>
                        <a:rPr lang="es-MX" sz="1400" b="1" kern="1200" dirty="0" smtClean="0">
                          <a:solidFill>
                            <a:srgbClr val="FFFFFF"/>
                          </a:solidFill>
                          <a:latin typeface="+mn-lt"/>
                          <a:ea typeface="+mn-ea"/>
                          <a:cs typeface="+mn-cs"/>
                        </a:rPr>
                        <a:t>(dB)</a:t>
                      </a:r>
                    </a:p>
                  </a:txBody>
                  <a:tcPr marT="35996" marB="359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s-MX" sz="1400" b="1" kern="1200" dirty="0" smtClean="0">
                          <a:solidFill>
                            <a:srgbClr val="FFFFFF"/>
                          </a:solidFill>
                          <a:latin typeface="+mn-lt"/>
                          <a:ea typeface="+mn-ea"/>
                          <a:cs typeface="+mn-cs"/>
                        </a:rPr>
                        <a:t>99.90%</a:t>
                      </a:r>
                    </a:p>
                    <a:p>
                      <a:pPr marL="0" algn="ctr" defTabSz="914400" rtl="0" eaLnBrk="1" latinLnBrk="0" hangingPunct="1"/>
                      <a:r>
                        <a:rPr lang="es-MX" sz="1400" b="1" kern="1200" dirty="0" smtClean="0">
                          <a:solidFill>
                            <a:srgbClr val="FFFFFF"/>
                          </a:solidFill>
                          <a:latin typeface="+mn-lt"/>
                          <a:ea typeface="+mn-ea"/>
                          <a:cs typeface="+mn-cs"/>
                        </a:rPr>
                        <a:t>(dB)</a:t>
                      </a:r>
                    </a:p>
                  </a:txBody>
                  <a:tcPr marT="35996" marB="35996" anchor="ctr">
                    <a:lnL w="12700" cap="flat" cmpd="sng" algn="ctr">
                      <a:solidFill>
                        <a:schemeClr val="tx1"/>
                      </a:solidFill>
                      <a:prstDash val="solid"/>
                      <a:round/>
                      <a:headEnd type="none" w="med" len="med"/>
                      <a:tailEnd type="none" w="med" len="med"/>
                    </a:lnL>
                  </a:tcPr>
                </a:tc>
              </a:tr>
              <a:tr h="270088">
                <a:tc rowSpan="2">
                  <a:txBody>
                    <a:bodyPr/>
                    <a:lstStyle/>
                    <a:p>
                      <a:pPr marL="0" algn="ctr" defTabSz="914400" rtl="0" eaLnBrk="1" latinLnBrk="0" hangingPunct="1"/>
                      <a:r>
                        <a:rPr lang="es-MX" sz="1300" kern="1200" dirty="0" smtClean="0">
                          <a:solidFill>
                            <a:srgbClr val="000090"/>
                          </a:solidFill>
                          <a:latin typeface="+mn-lt"/>
                          <a:ea typeface="+mn-ea"/>
                          <a:cs typeface="+mn-cs"/>
                        </a:rPr>
                        <a:t>North </a:t>
                      </a:r>
                      <a:r>
                        <a:rPr lang="es-MX" sz="1300" kern="1200" dirty="0" err="1" smtClean="0">
                          <a:solidFill>
                            <a:srgbClr val="000090"/>
                          </a:solidFill>
                          <a:latin typeface="+mn-lt"/>
                          <a:ea typeface="+mn-ea"/>
                          <a:cs typeface="+mn-cs"/>
                        </a:rPr>
                        <a:t>Wes</a:t>
                      </a:r>
                      <a:endParaRPr lang="es-MX" sz="1300" kern="1200" dirty="0" smtClean="0">
                        <a:solidFill>
                          <a:srgbClr val="000090"/>
                        </a:solidFill>
                        <a:latin typeface="+mn-lt"/>
                        <a:ea typeface="+mn-ea"/>
                        <a:cs typeface="+mn-cs"/>
                      </a:endParaRPr>
                    </a:p>
                    <a:p>
                      <a:pPr marL="0" algn="ctr" defTabSz="914400" rtl="0" eaLnBrk="1" latinLnBrk="0" hangingPunct="1"/>
                      <a:r>
                        <a:rPr lang="es-MX" sz="1300" kern="1200" dirty="0" smtClean="0">
                          <a:solidFill>
                            <a:srgbClr val="000090"/>
                          </a:solidFill>
                          <a:latin typeface="+mn-lt"/>
                          <a:ea typeface="+mn-ea"/>
                          <a:cs typeface="+mn-cs"/>
                        </a:rPr>
                        <a:t>NW</a:t>
                      </a:r>
                    </a:p>
                  </a:txBody>
                  <a:tcPr marT="35996" marB="35996" anchor="ctr">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5996" marB="35996">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smtClean="0">
                          <a:solidFill>
                            <a:srgbClr val="000090"/>
                          </a:solidFill>
                          <a:latin typeface="+mn-lt"/>
                          <a:ea typeface="+mn-ea"/>
                          <a:cs typeface="+mn-cs"/>
                        </a:rPr>
                        <a:t>1.50</a:t>
                      </a:r>
                    </a:p>
                  </a:txBody>
                  <a:tcPr marT="35996" marB="35996">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smtClean="0">
                          <a:solidFill>
                            <a:srgbClr val="000090"/>
                          </a:solidFill>
                          <a:latin typeface="+mn-lt"/>
                          <a:ea typeface="+mn-ea"/>
                          <a:cs typeface="+mn-cs"/>
                        </a:rPr>
                        <a:t>3.00</a:t>
                      </a:r>
                    </a:p>
                  </a:txBody>
                  <a:tcPr marT="35996" marB="35996">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smtClean="0">
                          <a:solidFill>
                            <a:srgbClr val="000090"/>
                          </a:solidFill>
                          <a:latin typeface="+mn-lt"/>
                          <a:ea typeface="+mn-ea"/>
                          <a:cs typeface="+mn-cs"/>
                        </a:rPr>
                        <a:t>3.50</a:t>
                      </a:r>
                    </a:p>
                  </a:txBody>
                  <a:tcPr marT="35996" marB="35996">
                    <a:lnB w="12700" cap="flat" cmpd="sng" algn="ctr">
                      <a:solidFill>
                        <a:schemeClr val="accent6"/>
                      </a:solidFill>
                      <a:prstDash val="solid"/>
                      <a:round/>
                      <a:headEnd type="none" w="med" len="med"/>
                      <a:tailEnd type="none" w="med" len="med"/>
                    </a:lnB>
                  </a:tcPr>
                </a:tc>
              </a:tr>
              <a:tr h="270088">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5996" marB="35996">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smtClean="0">
                          <a:solidFill>
                            <a:srgbClr val="000090"/>
                          </a:solidFill>
                          <a:latin typeface="+mn-lt"/>
                          <a:ea typeface="+mn-ea"/>
                          <a:cs typeface="+mn-cs"/>
                        </a:rPr>
                        <a:t>0.00</a:t>
                      </a:r>
                    </a:p>
                  </a:txBody>
                  <a:tcPr marT="35996" marB="35996">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smtClean="0">
                          <a:solidFill>
                            <a:srgbClr val="000090"/>
                          </a:solidFill>
                          <a:latin typeface="+mn-lt"/>
                          <a:ea typeface="+mn-ea"/>
                          <a:cs typeface="+mn-cs"/>
                        </a:rPr>
                        <a:t>1.00</a:t>
                      </a:r>
                    </a:p>
                  </a:txBody>
                  <a:tcPr marT="35996" marB="35996">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smtClean="0">
                          <a:solidFill>
                            <a:srgbClr val="000090"/>
                          </a:solidFill>
                          <a:latin typeface="+mn-lt"/>
                          <a:ea typeface="+mn-ea"/>
                          <a:cs typeface="+mn-cs"/>
                        </a:rPr>
                        <a:t>1.50</a:t>
                      </a:r>
                    </a:p>
                  </a:txBody>
                  <a:tcPr marT="35996" marB="35996">
                    <a:lnT w="12700" cap="flat" cmpd="sng" algn="ctr">
                      <a:solidFill>
                        <a:schemeClr val="accent6"/>
                      </a:solidFill>
                      <a:prstDash val="solid"/>
                      <a:round/>
                      <a:headEnd type="none" w="med" len="med"/>
                      <a:tailEnd type="none" w="med" len="med"/>
                    </a:lnT>
                  </a:tcPr>
                </a:tc>
              </a:tr>
              <a:tr h="270088">
                <a:tc rowSpan="2">
                  <a:txBody>
                    <a:bodyPr/>
                    <a:lstStyle/>
                    <a:p>
                      <a:pPr marL="0" algn="ctr" defTabSz="914400" rtl="0" eaLnBrk="1" latinLnBrk="0" hangingPunct="1"/>
                      <a:r>
                        <a:rPr lang="es-MX" sz="1300" kern="1200" dirty="0" smtClean="0">
                          <a:solidFill>
                            <a:srgbClr val="000090"/>
                          </a:solidFill>
                          <a:latin typeface="+mn-lt"/>
                          <a:ea typeface="+mn-ea"/>
                          <a:cs typeface="+mn-cs"/>
                        </a:rPr>
                        <a:t>North Central</a:t>
                      </a:r>
                    </a:p>
                    <a:p>
                      <a:pPr marL="0" algn="ctr" defTabSz="914400" rtl="0" eaLnBrk="1" latinLnBrk="0" hangingPunct="1"/>
                      <a:r>
                        <a:rPr lang="es-MX" sz="1300" kern="1200" dirty="0" smtClean="0">
                          <a:solidFill>
                            <a:srgbClr val="000090"/>
                          </a:solidFill>
                          <a:latin typeface="+mn-lt"/>
                          <a:ea typeface="+mn-ea"/>
                          <a:cs typeface="+mn-cs"/>
                        </a:rPr>
                        <a:t>NC</a:t>
                      </a:r>
                    </a:p>
                  </a:txBody>
                  <a:tcPr marT="35996" marB="35996"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0.00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1.00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1.30</a:t>
                      </a:r>
                    </a:p>
                  </a:txBody>
                  <a:tcPr marT="35996" marB="35996"/>
                </a:tc>
              </a:tr>
              <a:tr h="270088">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0.00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0.00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0.00</a:t>
                      </a:r>
                    </a:p>
                  </a:txBody>
                  <a:tcPr marT="35996" marB="35996"/>
                </a:tc>
              </a:tr>
              <a:tr h="270088">
                <a:tc rowSpan="2">
                  <a:txBody>
                    <a:bodyPr/>
                    <a:lstStyle/>
                    <a:p>
                      <a:pPr marL="0" algn="ctr" defTabSz="914400" rtl="0" eaLnBrk="1" latinLnBrk="0" hangingPunct="1"/>
                      <a:r>
                        <a:rPr lang="es-MX" sz="1300" kern="1200" dirty="0" err="1" smtClean="0">
                          <a:solidFill>
                            <a:srgbClr val="000090"/>
                          </a:solidFill>
                          <a:latin typeface="+mn-lt"/>
                          <a:ea typeface="+mn-ea"/>
                          <a:cs typeface="+mn-cs"/>
                        </a:rPr>
                        <a:t>Gulf</a:t>
                      </a:r>
                      <a:r>
                        <a:rPr lang="es-MX" sz="1300" kern="1200" dirty="0" smtClean="0">
                          <a:solidFill>
                            <a:srgbClr val="000090"/>
                          </a:solidFill>
                          <a:latin typeface="+mn-lt"/>
                          <a:ea typeface="+mn-ea"/>
                          <a:cs typeface="+mn-cs"/>
                        </a:rPr>
                        <a:t> North</a:t>
                      </a:r>
                    </a:p>
                    <a:p>
                      <a:pPr marL="0" algn="ctr" defTabSz="914400" rtl="0" eaLnBrk="1" latinLnBrk="0" hangingPunct="1"/>
                      <a:r>
                        <a:rPr lang="es-MX" sz="1300" kern="1200" dirty="0" smtClean="0">
                          <a:solidFill>
                            <a:srgbClr val="000090"/>
                          </a:solidFill>
                          <a:latin typeface="+mn-lt"/>
                          <a:ea typeface="+mn-ea"/>
                          <a:cs typeface="+mn-cs"/>
                        </a:rPr>
                        <a:t>GN</a:t>
                      </a:r>
                    </a:p>
                  </a:txBody>
                  <a:tcPr marT="35996" marB="35996"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3.60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6.80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9.20</a:t>
                      </a:r>
                    </a:p>
                  </a:txBody>
                  <a:tcPr marT="35996" marB="35996"/>
                </a:tc>
              </a:tr>
              <a:tr h="270088">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1.60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4.80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7.20</a:t>
                      </a:r>
                    </a:p>
                  </a:txBody>
                  <a:tcPr marT="35996" marB="35996"/>
                </a:tc>
              </a:tr>
              <a:tr h="270088">
                <a:tc rowSpan="2">
                  <a:txBody>
                    <a:bodyPr/>
                    <a:lstStyle/>
                    <a:p>
                      <a:pPr marL="0" algn="ctr" defTabSz="914400" rtl="0" eaLnBrk="1" latinLnBrk="0" hangingPunct="1"/>
                      <a:r>
                        <a:rPr lang="es-MX" sz="1300" kern="1200" dirty="0" smtClean="0">
                          <a:solidFill>
                            <a:srgbClr val="000090"/>
                          </a:solidFill>
                          <a:latin typeface="+mn-lt"/>
                          <a:ea typeface="+mn-ea"/>
                          <a:cs typeface="+mn-cs"/>
                        </a:rPr>
                        <a:t>Central</a:t>
                      </a:r>
                    </a:p>
                    <a:p>
                      <a:pPr marL="0" algn="ctr" defTabSz="914400" rtl="0" eaLnBrk="1" latinLnBrk="0" hangingPunct="1"/>
                      <a:r>
                        <a:rPr lang="es-MX" sz="1300" kern="1200" dirty="0" smtClean="0">
                          <a:solidFill>
                            <a:srgbClr val="000090"/>
                          </a:solidFill>
                          <a:latin typeface="+mn-lt"/>
                          <a:ea typeface="+mn-ea"/>
                          <a:cs typeface="+mn-cs"/>
                        </a:rPr>
                        <a:t>C</a:t>
                      </a:r>
                    </a:p>
                  </a:txBody>
                  <a:tcPr marT="35996" marB="35996"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2.20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4.20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6.30</a:t>
                      </a:r>
                    </a:p>
                  </a:txBody>
                  <a:tcPr marT="35996" marB="35996"/>
                </a:tc>
              </a:tr>
              <a:tr h="270088">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0.20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2.20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4.30</a:t>
                      </a:r>
                    </a:p>
                  </a:txBody>
                  <a:tcPr marT="35996" marB="35996"/>
                </a:tc>
              </a:tr>
              <a:tr h="270088">
                <a:tc rowSpan="2">
                  <a:txBody>
                    <a:bodyPr/>
                    <a:lstStyle/>
                    <a:p>
                      <a:pPr marL="0" algn="ctr" defTabSz="914400" rtl="0" eaLnBrk="1" latinLnBrk="0" hangingPunct="1"/>
                      <a:r>
                        <a:rPr lang="es-MX" sz="1300" kern="1200" dirty="0" err="1" smtClean="0">
                          <a:solidFill>
                            <a:srgbClr val="000090"/>
                          </a:solidFill>
                          <a:latin typeface="+mn-lt"/>
                          <a:ea typeface="+mn-ea"/>
                          <a:cs typeface="+mn-cs"/>
                        </a:rPr>
                        <a:t>Pacific</a:t>
                      </a:r>
                      <a:r>
                        <a:rPr lang="es-MX" sz="1300" kern="1200" dirty="0" smtClean="0">
                          <a:solidFill>
                            <a:srgbClr val="000090"/>
                          </a:solidFill>
                          <a:latin typeface="+mn-lt"/>
                          <a:ea typeface="+mn-ea"/>
                          <a:cs typeface="+mn-cs"/>
                        </a:rPr>
                        <a:t> Central PC</a:t>
                      </a:r>
                    </a:p>
                  </a:txBody>
                  <a:tcPr marT="35996" marB="35996"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3.60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5.90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8.50</a:t>
                      </a:r>
                    </a:p>
                  </a:txBody>
                  <a:tcPr marT="35996" marB="35996"/>
                </a:tc>
              </a:tr>
              <a:tr h="270088">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1.60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3.90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6.50</a:t>
                      </a:r>
                    </a:p>
                  </a:txBody>
                  <a:tcPr marT="35996" marB="35996"/>
                </a:tc>
              </a:tr>
              <a:tr h="270088">
                <a:tc rowSpan="2">
                  <a:txBody>
                    <a:bodyPr/>
                    <a:lstStyle/>
                    <a:p>
                      <a:pPr marL="0" algn="ctr" defTabSz="914400" rtl="0" eaLnBrk="1" latinLnBrk="0" hangingPunct="1"/>
                      <a:r>
                        <a:rPr lang="es-MX" sz="1300" kern="1200" dirty="0" err="1" smtClean="0">
                          <a:solidFill>
                            <a:srgbClr val="000090"/>
                          </a:solidFill>
                          <a:latin typeface="+mn-lt"/>
                          <a:ea typeface="+mn-ea"/>
                          <a:cs typeface="+mn-cs"/>
                        </a:rPr>
                        <a:t>Isthmus</a:t>
                      </a:r>
                      <a:endParaRPr lang="es-MX" sz="1300" kern="1200" dirty="0" smtClean="0">
                        <a:solidFill>
                          <a:srgbClr val="000090"/>
                        </a:solidFill>
                        <a:latin typeface="+mn-lt"/>
                        <a:ea typeface="+mn-ea"/>
                        <a:cs typeface="+mn-cs"/>
                      </a:endParaRPr>
                    </a:p>
                    <a:p>
                      <a:pPr marL="0" algn="ctr" defTabSz="914400" rtl="0" eaLnBrk="1" latinLnBrk="0" hangingPunct="1"/>
                      <a:r>
                        <a:rPr lang="es-MX" sz="1300" kern="1200" dirty="0" smtClean="0">
                          <a:solidFill>
                            <a:srgbClr val="000090"/>
                          </a:solidFill>
                          <a:latin typeface="+mn-lt"/>
                          <a:ea typeface="+mn-ea"/>
                          <a:cs typeface="+mn-cs"/>
                        </a:rPr>
                        <a:t>IT</a:t>
                      </a:r>
                    </a:p>
                  </a:txBody>
                  <a:tcPr marT="35996" marB="35996"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2.50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5.80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8.20</a:t>
                      </a:r>
                    </a:p>
                  </a:txBody>
                  <a:tcPr marT="35996" marB="35996"/>
                </a:tc>
              </a:tr>
              <a:tr h="270088">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0.50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3.80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6.20</a:t>
                      </a:r>
                    </a:p>
                  </a:txBody>
                  <a:tcPr marT="35996" marB="35996"/>
                </a:tc>
              </a:tr>
              <a:tr h="270088">
                <a:tc rowSpan="2">
                  <a:txBody>
                    <a:bodyPr/>
                    <a:lstStyle/>
                    <a:p>
                      <a:pPr marL="0" algn="ctr" defTabSz="914400" rtl="0" eaLnBrk="1" latinLnBrk="0" hangingPunct="1"/>
                      <a:r>
                        <a:rPr lang="es-MX" sz="1300" kern="1200" dirty="0" err="1" smtClean="0">
                          <a:solidFill>
                            <a:srgbClr val="000090"/>
                          </a:solidFill>
                          <a:latin typeface="+mn-lt"/>
                          <a:ea typeface="+mn-ea"/>
                          <a:cs typeface="+mn-cs"/>
                        </a:rPr>
                        <a:t>Yucatan</a:t>
                      </a:r>
                      <a:endParaRPr lang="es-MX" sz="1300" kern="1200" dirty="0" smtClean="0">
                        <a:solidFill>
                          <a:srgbClr val="000090"/>
                        </a:solidFill>
                        <a:latin typeface="+mn-lt"/>
                        <a:ea typeface="+mn-ea"/>
                        <a:cs typeface="+mn-cs"/>
                      </a:endParaRPr>
                    </a:p>
                    <a:p>
                      <a:pPr marL="0" algn="ctr" defTabSz="914400" rtl="0" eaLnBrk="1" latinLnBrk="0" hangingPunct="1"/>
                      <a:r>
                        <a:rPr lang="es-MX" sz="1300" kern="1200" dirty="0" smtClean="0">
                          <a:solidFill>
                            <a:srgbClr val="000090"/>
                          </a:solidFill>
                          <a:latin typeface="+mn-lt"/>
                          <a:ea typeface="+mn-ea"/>
                          <a:cs typeface="+mn-cs"/>
                        </a:rPr>
                        <a:t>YU</a:t>
                      </a:r>
                    </a:p>
                  </a:txBody>
                  <a:tcPr marT="35996" marB="35996" anchor="ctr">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2.90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6.00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8.90</a:t>
                      </a:r>
                    </a:p>
                  </a:txBody>
                  <a:tcPr marT="35996" marB="35996"/>
                </a:tc>
              </a:tr>
              <a:tr h="270088">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0.90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4.00</a:t>
                      </a:r>
                    </a:p>
                  </a:txBody>
                  <a:tcPr marT="35996" marB="35996"/>
                </a:tc>
                <a:tc>
                  <a:txBody>
                    <a:bodyPr/>
                    <a:lstStyle/>
                    <a:p>
                      <a:pPr marL="0" algn="ctr" defTabSz="914400" rtl="0" eaLnBrk="1" latinLnBrk="0" hangingPunct="1"/>
                      <a:r>
                        <a:rPr lang="es-MX" sz="1300" kern="1200" dirty="0" smtClean="0">
                          <a:solidFill>
                            <a:srgbClr val="000090"/>
                          </a:solidFill>
                          <a:latin typeface="+mn-lt"/>
                          <a:ea typeface="+mn-ea"/>
                          <a:cs typeface="+mn-cs"/>
                        </a:rPr>
                        <a:t>6.90</a:t>
                      </a:r>
                    </a:p>
                  </a:txBody>
                  <a:tcPr marT="35996" marB="35996"/>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smtClean="0"/>
              <a:t>Rain </a:t>
            </a:r>
            <a:r>
              <a:rPr lang="es-MX" dirty="0" err="1" smtClean="0"/>
              <a:t>margins</a:t>
            </a:r>
            <a:r>
              <a:rPr lang="es-MX" dirty="0" smtClean="0"/>
              <a:t> R5</a:t>
            </a:r>
          </a:p>
        </p:txBody>
      </p:sp>
      <p:pic>
        <p:nvPicPr>
          <p:cNvPr id="71682" name="Picture 2"/>
          <p:cNvPicPr>
            <a:picLocks noChangeAspect="1" noChangeArrowheads="1"/>
          </p:cNvPicPr>
          <p:nvPr/>
        </p:nvPicPr>
        <p:blipFill>
          <a:blip r:embed="rId2" cstate="print">
            <a:clrChange>
              <a:clrFrom>
                <a:srgbClr val="FFFFFF"/>
              </a:clrFrom>
              <a:clrTo>
                <a:srgbClr val="FFFFFF">
                  <a:alpha val="0"/>
                </a:srgbClr>
              </a:clrTo>
            </a:clrChange>
            <a:duotone>
              <a:schemeClr val="bg2">
                <a:shade val="45000"/>
                <a:satMod val="135000"/>
              </a:schemeClr>
              <a:prstClr val="white"/>
            </a:duotone>
          </a:blip>
          <a:srcRect l="1758" t="25312" r="77306" b="47500"/>
          <a:stretch>
            <a:fillRect/>
          </a:stretch>
        </p:blipFill>
        <p:spPr bwMode="auto">
          <a:xfrm>
            <a:off x="-32" y="1598438"/>
            <a:ext cx="5072098" cy="4116578"/>
          </a:xfrm>
          <a:prstGeom prst="rect">
            <a:avLst/>
          </a:prstGeom>
          <a:noFill/>
          <a:ln w="9525">
            <a:noFill/>
            <a:miter lim="800000"/>
            <a:headEnd/>
            <a:tailEnd/>
          </a:ln>
          <a:effectLst/>
        </p:spPr>
      </p:pic>
      <p:graphicFrame>
        <p:nvGraphicFramePr>
          <p:cNvPr id="5" name="4 Tabla"/>
          <p:cNvGraphicFramePr>
            <a:graphicFrameLocks noGrp="1"/>
          </p:cNvGraphicFramePr>
          <p:nvPr/>
        </p:nvGraphicFramePr>
        <p:xfrm>
          <a:off x="5143500" y="1358900"/>
          <a:ext cx="3833813" cy="4940300"/>
        </p:xfrm>
        <a:graphic>
          <a:graphicData uri="http://schemas.openxmlformats.org/drawingml/2006/table">
            <a:tbl>
              <a:tblPr firstRow="1" bandRow="1" bandCol="1">
                <a:tableStyleId>{72833802-FEF1-4C79-8D5D-14CF1EAF98D9}</a:tableStyleId>
              </a:tblPr>
              <a:tblGrid>
                <a:gridCol w="714380"/>
                <a:gridCol w="571503"/>
                <a:gridCol w="849310"/>
                <a:gridCol w="849310"/>
                <a:gridCol w="849310"/>
              </a:tblGrid>
              <a:tr h="498770">
                <a:tc gridSpan="2">
                  <a:txBody>
                    <a:bodyPr/>
                    <a:lstStyle/>
                    <a:p>
                      <a:pPr marL="0" algn="ctr" defTabSz="914400" rtl="0" eaLnBrk="1" latinLnBrk="0" hangingPunct="1"/>
                      <a:r>
                        <a:rPr lang="es-MX" sz="1400" b="1" kern="1200" dirty="0" smtClean="0">
                          <a:solidFill>
                            <a:srgbClr val="FFFFFF"/>
                          </a:solidFill>
                          <a:latin typeface="+mn-lt"/>
                          <a:ea typeface="+mn-ea"/>
                          <a:cs typeface="+mn-cs"/>
                        </a:rPr>
                        <a:t>Rain </a:t>
                      </a:r>
                      <a:r>
                        <a:rPr lang="es-MX" sz="1400" b="1" kern="1200" dirty="0" err="1" smtClean="0">
                          <a:solidFill>
                            <a:srgbClr val="FFFFFF"/>
                          </a:solidFill>
                          <a:latin typeface="+mn-lt"/>
                          <a:ea typeface="+mn-ea"/>
                          <a:cs typeface="+mn-cs"/>
                        </a:rPr>
                        <a:t>Fade</a:t>
                      </a:r>
                      <a:endParaRPr lang="es-MX" sz="1400" b="1" kern="1200" dirty="0" smtClean="0">
                        <a:solidFill>
                          <a:srgbClr val="FFFFFF"/>
                        </a:solidFill>
                        <a:latin typeface="+mn-lt"/>
                        <a:ea typeface="+mn-ea"/>
                        <a:cs typeface="+mn-cs"/>
                      </a:endParaRPr>
                    </a:p>
                  </a:txBody>
                  <a:tcPr marT="36004" marB="36004" anchor="ctr">
                    <a:lnR w="12700" cap="flat" cmpd="sng" algn="ctr">
                      <a:solidFill>
                        <a:schemeClr val="tx1"/>
                      </a:solidFill>
                      <a:prstDash val="solid"/>
                      <a:round/>
                      <a:headEnd type="none" w="med" len="med"/>
                      <a:tailEnd type="none" w="med" len="med"/>
                    </a:lnR>
                  </a:tcPr>
                </a:tc>
                <a:tc hMerge="1">
                  <a:txBody>
                    <a:bodyPr/>
                    <a:lstStyle/>
                    <a:p>
                      <a:endParaRPr lang="es-MX" dirty="0"/>
                    </a:p>
                  </a:txBody>
                  <a:tcPr/>
                </a:tc>
                <a:tc>
                  <a:txBody>
                    <a:bodyPr/>
                    <a:lstStyle/>
                    <a:p>
                      <a:pPr marL="0" algn="ctr" defTabSz="914400" rtl="0" eaLnBrk="1" latinLnBrk="0" hangingPunct="1"/>
                      <a:r>
                        <a:rPr lang="es-MX" sz="1400" b="1" kern="1200" dirty="0" smtClean="0">
                          <a:solidFill>
                            <a:srgbClr val="FFFFFF"/>
                          </a:solidFill>
                          <a:latin typeface="+mn-lt"/>
                          <a:ea typeface="+mn-ea"/>
                          <a:cs typeface="+mn-cs"/>
                        </a:rPr>
                        <a:t>99.50%</a:t>
                      </a:r>
                    </a:p>
                    <a:p>
                      <a:pPr marL="0" algn="ctr" defTabSz="914400" rtl="0" eaLnBrk="1" latinLnBrk="0" hangingPunct="1"/>
                      <a:r>
                        <a:rPr lang="es-MX" sz="1400" b="1" kern="1200" dirty="0" smtClean="0">
                          <a:solidFill>
                            <a:srgbClr val="FFFFFF"/>
                          </a:solidFill>
                          <a:latin typeface="+mn-lt"/>
                          <a:ea typeface="+mn-ea"/>
                          <a:cs typeface="+mn-cs"/>
                        </a:rPr>
                        <a:t>(dB)</a:t>
                      </a:r>
                    </a:p>
                  </a:txBody>
                  <a:tcPr marT="36004" marB="36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s-MX" sz="1400" b="1" kern="1200" dirty="0" smtClean="0">
                          <a:solidFill>
                            <a:srgbClr val="FFFFFF"/>
                          </a:solidFill>
                          <a:latin typeface="+mn-lt"/>
                          <a:ea typeface="+mn-ea"/>
                          <a:cs typeface="+mn-cs"/>
                        </a:rPr>
                        <a:t>99.80%</a:t>
                      </a:r>
                    </a:p>
                    <a:p>
                      <a:pPr marL="0" algn="ctr" defTabSz="914400" rtl="0" eaLnBrk="1" latinLnBrk="0" hangingPunct="1"/>
                      <a:r>
                        <a:rPr lang="es-MX" sz="1400" b="1" kern="1200" dirty="0" smtClean="0">
                          <a:solidFill>
                            <a:srgbClr val="FFFFFF"/>
                          </a:solidFill>
                          <a:latin typeface="+mn-lt"/>
                          <a:ea typeface="+mn-ea"/>
                          <a:cs typeface="+mn-cs"/>
                        </a:rPr>
                        <a:t>(dB)</a:t>
                      </a:r>
                    </a:p>
                  </a:txBody>
                  <a:tcPr marT="36004" marB="36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s-MX" sz="1400" b="1" kern="1200" dirty="0" smtClean="0">
                          <a:solidFill>
                            <a:srgbClr val="FFFFFF"/>
                          </a:solidFill>
                          <a:latin typeface="+mn-lt"/>
                          <a:ea typeface="+mn-ea"/>
                          <a:cs typeface="+mn-cs"/>
                        </a:rPr>
                        <a:t>99.90%</a:t>
                      </a:r>
                    </a:p>
                    <a:p>
                      <a:pPr marL="0" algn="ctr" defTabSz="914400" rtl="0" eaLnBrk="1" latinLnBrk="0" hangingPunct="1"/>
                      <a:r>
                        <a:rPr lang="es-MX" sz="1400" b="1" kern="1200" dirty="0" smtClean="0">
                          <a:solidFill>
                            <a:srgbClr val="FFFFFF"/>
                          </a:solidFill>
                          <a:latin typeface="+mn-lt"/>
                          <a:ea typeface="+mn-ea"/>
                          <a:cs typeface="+mn-cs"/>
                        </a:rPr>
                        <a:t>(dB)</a:t>
                      </a:r>
                    </a:p>
                  </a:txBody>
                  <a:tcPr marT="36004" marB="36004" anchor="ctr">
                    <a:lnL w="12700" cap="flat" cmpd="sng" algn="ctr">
                      <a:solidFill>
                        <a:schemeClr val="tx1"/>
                      </a:solidFill>
                      <a:prstDash val="solid"/>
                      <a:round/>
                      <a:headEnd type="none" w="med" len="med"/>
                      <a:tailEnd type="none" w="med" len="med"/>
                    </a:lnL>
                  </a:tcPr>
                </a:tc>
              </a:tr>
              <a:tr h="277596">
                <a:tc rowSpan="2">
                  <a:txBody>
                    <a:bodyPr/>
                    <a:lstStyle/>
                    <a:p>
                      <a:pPr marL="0" algn="ctr" defTabSz="914400" rtl="0" eaLnBrk="1" latinLnBrk="0" hangingPunct="1"/>
                      <a:r>
                        <a:rPr lang="es-MX" sz="1300" kern="1200" dirty="0" smtClean="0">
                          <a:solidFill>
                            <a:srgbClr val="000090"/>
                          </a:solidFill>
                          <a:latin typeface="+mn-lt"/>
                          <a:ea typeface="+mn-ea"/>
                          <a:cs typeface="+mn-cs"/>
                        </a:rPr>
                        <a:t>B1</a:t>
                      </a:r>
                    </a:p>
                  </a:txBody>
                  <a:tcPr marT="36004" marB="36004" anchor="ctr">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6004" marB="36004">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smtClean="0">
                          <a:solidFill>
                            <a:srgbClr val="000090"/>
                          </a:solidFill>
                          <a:latin typeface="+mn-lt"/>
                          <a:ea typeface="+mn-ea"/>
                          <a:cs typeface="+mn-cs"/>
                        </a:rPr>
                        <a:t>0.14</a:t>
                      </a:r>
                    </a:p>
                  </a:txBody>
                  <a:tcPr marT="36004" marB="36004">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smtClean="0">
                          <a:solidFill>
                            <a:srgbClr val="000090"/>
                          </a:solidFill>
                          <a:latin typeface="+mn-lt"/>
                          <a:ea typeface="+mn-ea"/>
                          <a:cs typeface="+mn-cs"/>
                        </a:rPr>
                        <a:t>0.29</a:t>
                      </a:r>
                    </a:p>
                  </a:txBody>
                  <a:tcPr marT="36004" marB="36004">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smtClean="0">
                          <a:solidFill>
                            <a:srgbClr val="000090"/>
                          </a:solidFill>
                          <a:latin typeface="+mn-lt"/>
                          <a:ea typeface="+mn-ea"/>
                          <a:cs typeface="+mn-cs"/>
                        </a:rPr>
                        <a:t>0.46</a:t>
                      </a:r>
                    </a:p>
                  </a:txBody>
                  <a:tcPr marT="36004" marB="36004">
                    <a:lnB w="12700" cap="flat" cmpd="sng" algn="ctr">
                      <a:solidFill>
                        <a:schemeClr val="accent6"/>
                      </a:solidFill>
                      <a:prstDash val="solid"/>
                      <a:round/>
                      <a:headEnd type="none" w="med" len="med"/>
                      <a:tailEnd type="none" w="med" len="med"/>
                    </a:lnB>
                  </a:tcPr>
                </a:tc>
              </a:tr>
              <a:tr h="277596">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6004" marB="36004">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smtClean="0">
                          <a:solidFill>
                            <a:srgbClr val="000090"/>
                          </a:solidFill>
                          <a:latin typeface="+mn-lt"/>
                          <a:ea typeface="+mn-ea"/>
                          <a:cs typeface="+mn-cs"/>
                        </a:rPr>
                        <a:t>0.10</a:t>
                      </a:r>
                    </a:p>
                  </a:txBody>
                  <a:tcPr marT="36004" marB="36004">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smtClean="0">
                          <a:solidFill>
                            <a:srgbClr val="000090"/>
                          </a:solidFill>
                          <a:latin typeface="+mn-lt"/>
                          <a:ea typeface="+mn-ea"/>
                          <a:cs typeface="+mn-cs"/>
                        </a:rPr>
                        <a:t>0.20</a:t>
                      </a:r>
                    </a:p>
                  </a:txBody>
                  <a:tcPr marT="36004" marB="36004">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smtClean="0">
                          <a:solidFill>
                            <a:srgbClr val="000090"/>
                          </a:solidFill>
                          <a:latin typeface="+mn-lt"/>
                          <a:ea typeface="+mn-ea"/>
                          <a:cs typeface="+mn-cs"/>
                        </a:rPr>
                        <a:t>0.32</a:t>
                      </a:r>
                    </a:p>
                  </a:txBody>
                  <a:tcPr marT="36004" marB="36004">
                    <a:lnT w="12700" cap="flat" cmpd="sng" algn="ctr">
                      <a:solidFill>
                        <a:schemeClr val="accent6"/>
                      </a:solidFill>
                      <a:prstDash val="solid"/>
                      <a:round/>
                      <a:headEnd type="none" w="med" len="med"/>
                      <a:tailEnd type="none" w="med" len="med"/>
                    </a:lnT>
                  </a:tcPr>
                </a:tc>
              </a:tr>
              <a:tr h="277596">
                <a:tc rowSpan="2">
                  <a:txBody>
                    <a:bodyPr/>
                    <a:lstStyle/>
                    <a:p>
                      <a:pPr marL="0" algn="ctr" defTabSz="914400" rtl="0" eaLnBrk="1" latinLnBrk="0" hangingPunct="1"/>
                      <a:r>
                        <a:rPr lang="es-MX" sz="1300" kern="1200" dirty="0" smtClean="0">
                          <a:solidFill>
                            <a:srgbClr val="000090"/>
                          </a:solidFill>
                          <a:latin typeface="+mn-lt"/>
                          <a:ea typeface="+mn-ea"/>
                          <a:cs typeface="+mn-cs"/>
                        </a:rPr>
                        <a:t>B2</a:t>
                      </a:r>
                    </a:p>
                  </a:txBody>
                  <a:tcPr marT="36004" marB="36004"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0.21</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0.40</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0.65</a:t>
                      </a:r>
                    </a:p>
                  </a:txBody>
                  <a:tcPr marT="36004" marB="36004"/>
                </a:tc>
              </a:tr>
              <a:tr h="277596">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0.15</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0.28</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0.46</a:t>
                      </a:r>
                    </a:p>
                  </a:txBody>
                  <a:tcPr marT="36004" marB="36004"/>
                </a:tc>
              </a:tr>
              <a:tr h="277596">
                <a:tc rowSpan="2">
                  <a:txBody>
                    <a:bodyPr/>
                    <a:lstStyle/>
                    <a:p>
                      <a:pPr marL="0" algn="ctr" defTabSz="914400" rtl="0" eaLnBrk="1" latinLnBrk="0" hangingPunct="1"/>
                      <a:r>
                        <a:rPr lang="es-MX" sz="1300" kern="1200" dirty="0" smtClean="0">
                          <a:solidFill>
                            <a:srgbClr val="000090"/>
                          </a:solidFill>
                          <a:latin typeface="+mn-lt"/>
                          <a:ea typeface="+mn-ea"/>
                          <a:cs typeface="+mn-cs"/>
                        </a:rPr>
                        <a:t>C</a:t>
                      </a:r>
                    </a:p>
                  </a:txBody>
                  <a:tcPr marT="36004" marB="36004"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0.39</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0.72</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1.15</a:t>
                      </a:r>
                    </a:p>
                  </a:txBody>
                  <a:tcPr marT="36004" marB="36004"/>
                </a:tc>
              </a:tr>
              <a:tr h="277596">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0.27</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0.51</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0.81</a:t>
                      </a:r>
                    </a:p>
                  </a:txBody>
                  <a:tcPr marT="36004" marB="36004"/>
                </a:tc>
              </a:tr>
              <a:tr h="277596">
                <a:tc rowSpan="2">
                  <a:txBody>
                    <a:bodyPr/>
                    <a:lstStyle/>
                    <a:p>
                      <a:pPr marL="0" algn="ctr" defTabSz="914400" rtl="0" eaLnBrk="1" latinLnBrk="0" hangingPunct="1"/>
                      <a:r>
                        <a:rPr lang="es-MX" sz="1300" kern="1200" dirty="0" smtClean="0">
                          <a:solidFill>
                            <a:srgbClr val="000090"/>
                          </a:solidFill>
                          <a:latin typeface="+mn-lt"/>
                          <a:ea typeface="+mn-ea"/>
                          <a:cs typeface="+mn-cs"/>
                        </a:rPr>
                        <a:t>D1</a:t>
                      </a:r>
                    </a:p>
                  </a:txBody>
                  <a:tcPr marT="36004" marB="36004"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0.70</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1.44</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1.95</a:t>
                      </a:r>
                    </a:p>
                  </a:txBody>
                  <a:tcPr marT="36004" marB="36004"/>
                </a:tc>
              </a:tr>
              <a:tr h="277596">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0.49</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1.02</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1.39</a:t>
                      </a:r>
                    </a:p>
                  </a:txBody>
                  <a:tcPr marT="36004" marB="36004"/>
                </a:tc>
              </a:tr>
              <a:tr h="277596">
                <a:tc rowSpan="2">
                  <a:txBody>
                    <a:bodyPr/>
                    <a:lstStyle/>
                    <a:p>
                      <a:pPr marL="0" algn="ctr" defTabSz="914400" rtl="0" eaLnBrk="1" latinLnBrk="0" hangingPunct="1"/>
                      <a:r>
                        <a:rPr lang="es-MX" sz="1300" kern="1200" dirty="0" smtClean="0">
                          <a:solidFill>
                            <a:srgbClr val="000090"/>
                          </a:solidFill>
                          <a:latin typeface="+mn-lt"/>
                          <a:ea typeface="+mn-ea"/>
                          <a:cs typeface="+mn-cs"/>
                        </a:rPr>
                        <a:t>D2</a:t>
                      </a:r>
                    </a:p>
                  </a:txBody>
                  <a:tcPr marT="36004" marB="36004"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1.17</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2.34</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3.74</a:t>
                      </a:r>
                    </a:p>
                  </a:txBody>
                  <a:tcPr marT="36004" marB="36004"/>
                </a:tc>
              </a:tr>
              <a:tr h="277596">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0.83</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1.66</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2.67</a:t>
                      </a:r>
                    </a:p>
                  </a:txBody>
                  <a:tcPr marT="36004" marB="36004"/>
                </a:tc>
              </a:tr>
              <a:tr h="277596">
                <a:tc rowSpan="2">
                  <a:txBody>
                    <a:bodyPr/>
                    <a:lstStyle/>
                    <a:p>
                      <a:pPr marL="0" algn="ctr" defTabSz="914400" rtl="0" eaLnBrk="1" latinLnBrk="0" hangingPunct="1"/>
                      <a:r>
                        <a:rPr lang="es-MX" sz="1300" kern="1200" dirty="0" smtClean="0">
                          <a:solidFill>
                            <a:srgbClr val="000090"/>
                          </a:solidFill>
                          <a:latin typeface="+mn-lt"/>
                          <a:ea typeface="+mn-ea"/>
                          <a:cs typeface="+mn-cs"/>
                        </a:rPr>
                        <a:t>D3</a:t>
                      </a:r>
                    </a:p>
                  </a:txBody>
                  <a:tcPr marT="36004" marB="36004"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1.59</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3.47</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5.69</a:t>
                      </a:r>
                    </a:p>
                  </a:txBody>
                  <a:tcPr marT="36004" marB="36004"/>
                </a:tc>
              </a:tr>
              <a:tr h="277596">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1.12</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2.48</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4.08</a:t>
                      </a:r>
                    </a:p>
                  </a:txBody>
                  <a:tcPr marT="36004" marB="36004"/>
                </a:tc>
              </a:tr>
              <a:tr h="277596">
                <a:tc rowSpan="2">
                  <a:txBody>
                    <a:bodyPr/>
                    <a:lstStyle/>
                    <a:p>
                      <a:pPr marL="0" algn="ctr" defTabSz="914400" rtl="0" eaLnBrk="1" latinLnBrk="0" hangingPunct="1"/>
                      <a:r>
                        <a:rPr lang="es-MX" sz="1300" kern="1200" dirty="0" smtClean="0">
                          <a:solidFill>
                            <a:srgbClr val="000090"/>
                          </a:solidFill>
                          <a:latin typeface="+mn-lt"/>
                          <a:ea typeface="+mn-ea"/>
                          <a:cs typeface="+mn-cs"/>
                        </a:rPr>
                        <a:t>E</a:t>
                      </a:r>
                    </a:p>
                  </a:txBody>
                  <a:tcPr marT="36004" marB="36004"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2.10</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5.66</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9.79</a:t>
                      </a:r>
                    </a:p>
                  </a:txBody>
                  <a:tcPr marT="36004" marB="36004"/>
                </a:tc>
              </a:tr>
              <a:tr h="277596">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1.49</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4.06</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7.07</a:t>
                      </a:r>
                    </a:p>
                  </a:txBody>
                  <a:tcPr marT="36004" marB="36004"/>
                </a:tc>
              </a:tr>
              <a:tr h="277596">
                <a:tc rowSpan="2">
                  <a:txBody>
                    <a:bodyPr/>
                    <a:lstStyle/>
                    <a:p>
                      <a:pPr marL="0" algn="ctr" defTabSz="914400" rtl="0" eaLnBrk="1" latinLnBrk="0" hangingPunct="1"/>
                      <a:r>
                        <a:rPr lang="es-MX" sz="1300" kern="1200" dirty="0" smtClean="0">
                          <a:solidFill>
                            <a:srgbClr val="000090"/>
                          </a:solidFill>
                          <a:latin typeface="+mn-lt"/>
                          <a:ea typeface="+mn-ea"/>
                          <a:cs typeface="+mn-cs"/>
                        </a:rPr>
                        <a:t>F</a:t>
                      </a:r>
                    </a:p>
                  </a:txBody>
                  <a:tcPr marT="36004" marB="36004" anchor="ctr">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err="1" smtClean="0">
                          <a:solidFill>
                            <a:srgbClr val="000090"/>
                          </a:solidFill>
                          <a:latin typeface="+mn-lt"/>
                          <a:ea typeface="+mn-ea"/>
                          <a:cs typeface="+mn-cs"/>
                        </a:rPr>
                        <a:t>Tx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0.29</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0.49</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0.70</a:t>
                      </a:r>
                    </a:p>
                  </a:txBody>
                  <a:tcPr marT="36004" marB="36004"/>
                </a:tc>
              </a:tr>
              <a:tr h="277596">
                <a:tc vMerge="1">
                  <a:txBody>
                    <a:bodyPr/>
                    <a:lstStyle/>
                    <a:p>
                      <a:pPr marL="0" algn="ctr" defTabSz="914400" rtl="0" eaLnBrk="1" latinLnBrk="0" hangingPunct="1"/>
                      <a:endParaRPr lang="es-MX" sz="1300" kern="1200" dirty="0" smtClean="0">
                        <a:solidFill>
                          <a:srgbClr val="000090"/>
                        </a:solidFill>
                        <a:latin typeface="+mn-lt"/>
                        <a:ea typeface="+mn-ea"/>
                        <a:cs typeface="+mn-cs"/>
                      </a:endParaRPr>
                    </a:p>
                  </a:txBody>
                  <a:tcPr anchor="ctr">
                    <a:lnT w="12700" cap="flat" cmpd="sng" algn="ctr">
                      <a:solidFill>
                        <a:schemeClr val="accent6"/>
                      </a:solidFill>
                      <a:prstDash val="solid"/>
                      <a:round/>
                      <a:headEnd type="none" w="med" len="med"/>
                      <a:tailEnd type="none" w="med" len="med"/>
                    </a:lnT>
                  </a:tcPr>
                </a:tc>
                <a:tc>
                  <a:txBody>
                    <a:bodyPr/>
                    <a:lstStyle/>
                    <a:p>
                      <a:pPr marL="0" algn="ctr" defTabSz="914400" rtl="0" eaLnBrk="1" latinLnBrk="0" hangingPunct="1"/>
                      <a:r>
                        <a:rPr lang="es-MX" sz="1300" kern="1200" dirty="0" err="1" smtClean="0">
                          <a:solidFill>
                            <a:srgbClr val="000090"/>
                          </a:solidFill>
                          <a:latin typeface="+mn-lt"/>
                          <a:ea typeface="+mn-ea"/>
                          <a:cs typeface="+mn-cs"/>
                        </a:rPr>
                        <a:t>Rx</a:t>
                      </a:r>
                      <a:endParaRPr lang="es-MX" sz="1300" kern="1200" dirty="0" smtClean="0">
                        <a:solidFill>
                          <a:srgbClr val="000090"/>
                        </a:solidFill>
                        <a:latin typeface="+mn-lt"/>
                        <a:ea typeface="+mn-ea"/>
                        <a:cs typeface="+mn-cs"/>
                      </a:endParaRP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0.20</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0.34</a:t>
                      </a:r>
                    </a:p>
                  </a:txBody>
                  <a:tcPr marT="36004" marB="36004"/>
                </a:tc>
                <a:tc>
                  <a:txBody>
                    <a:bodyPr/>
                    <a:lstStyle/>
                    <a:p>
                      <a:pPr marL="0" algn="ctr" defTabSz="914400" rtl="0" eaLnBrk="1" latinLnBrk="0" hangingPunct="1"/>
                      <a:r>
                        <a:rPr lang="es-MX" sz="1300" kern="1200" dirty="0" smtClean="0">
                          <a:solidFill>
                            <a:srgbClr val="000090"/>
                          </a:solidFill>
                          <a:latin typeface="+mn-lt"/>
                          <a:ea typeface="+mn-ea"/>
                          <a:cs typeface="+mn-cs"/>
                        </a:rPr>
                        <a:t>0.50</a:t>
                      </a:r>
                    </a:p>
                  </a:txBody>
                  <a:tcPr marT="36004" marB="36004"/>
                </a:tc>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2159000" y="115888"/>
            <a:ext cx="6985000" cy="865187"/>
          </a:xfrm>
        </p:spPr>
        <p:txBody>
          <a:bodyPr/>
          <a:lstStyle/>
          <a:p>
            <a:pPr eaLnBrk="1" hangingPunct="1">
              <a:defRPr/>
            </a:pPr>
            <a:r>
              <a:rPr lang="es-MX" sz="2800" smtClean="0"/>
              <a:t>Rain margins</a:t>
            </a:r>
            <a:br>
              <a:rPr lang="es-MX" sz="2800" smtClean="0"/>
            </a:br>
            <a:r>
              <a:rPr lang="es-MX" sz="2800" smtClean="0"/>
              <a:t>Central and SouthAmerica</a:t>
            </a:r>
          </a:p>
        </p:txBody>
      </p:sp>
      <p:pic>
        <p:nvPicPr>
          <p:cNvPr id="72706" name="Picture 2"/>
          <p:cNvPicPr>
            <a:picLocks noChangeAspect="1" noChangeArrowheads="1"/>
          </p:cNvPicPr>
          <p:nvPr/>
        </p:nvPicPr>
        <p:blipFill>
          <a:blip r:embed="rId2" cstate="print">
            <a:clrChange>
              <a:clrFrom>
                <a:srgbClr val="FFFFFF"/>
              </a:clrFrom>
              <a:clrTo>
                <a:srgbClr val="FFFFFF">
                  <a:alpha val="0"/>
                </a:srgbClr>
              </a:clrTo>
            </a:clrChange>
            <a:duotone>
              <a:schemeClr val="bg2">
                <a:shade val="45000"/>
                <a:satMod val="135000"/>
              </a:schemeClr>
              <a:prstClr val="white"/>
            </a:duotone>
          </a:blip>
          <a:srcRect l="3515" t="19687" r="77735" b="46563"/>
          <a:stretch>
            <a:fillRect/>
          </a:stretch>
        </p:blipFill>
        <p:spPr bwMode="auto">
          <a:xfrm>
            <a:off x="214282" y="1366228"/>
            <a:ext cx="4500594" cy="5063168"/>
          </a:xfrm>
          <a:prstGeom prst="rect">
            <a:avLst/>
          </a:prstGeom>
          <a:noFill/>
          <a:ln w="9525">
            <a:noFill/>
            <a:miter lim="800000"/>
            <a:headEnd/>
            <a:tailEnd/>
          </a:ln>
          <a:effectLst/>
        </p:spPr>
      </p:pic>
      <p:graphicFrame>
        <p:nvGraphicFramePr>
          <p:cNvPr id="4" name="3 Tabla"/>
          <p:cNvGraphicFramePr>
            <a:graphicFrameLocks noGrp="1"/>
          </p:cNvGraphicFramePr>
          <p:nvPr/>
        </p:nvGraphicFramePr>
        <p:xfrm>
          <a:off x="4857750" y="1358900"/>
          <a:ext cx="3976688" cy="4943475"/>
        </p:xfrm>
        <a:graphic>
          <a:graphicData uri="http://schemas.openxmlformats.org/drawingml/2006/table">
            <a:tbl>
              <a:tblPr/>
              <a:tblGrid>
                <a:gridCol w="741363"/>
                <a:gridCol w="592137"/>
                <a:gridCol w="881063"/>
                <a:gridCol w="881062"/>
                <a:gridCol w="881063"/>
              </a:tblGrid>
              <a:tr h="498694">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FFFFF"/>
                          </a:solidFill>
                          <a:effectLst/>
                          <a:latin typeface="Arial" charset="0"/>
                        </a:rPr>
                        <a:t>Rain Fade</a:t>
                      </a:r>
                    </a:p>
                  </a:txBody>
                  <a:tcPr marT="35998" marB="35998" anchor="ctr" horzOverflow="overflow">
                    <a:lnL w="9525" cap="flat" cmpd="sng" algn="ctr">
                      <a:solidFill>
                        <a:srgbClr val="20206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FFFFF"/>
                          </a:solidFill>
                          <a:effectLst/>
                          <a:latin typeface="Arial" charset="0"/>
                        </a:rPr>
                        <a:t>99.50%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FFFFF"/>
                          </a:solidFill>
                          <a:effectLst/>
                          <a:latin typeface="Arial" charset="0"/>
                        </a:rPr>
                        <a:t>(dB)</a:t>
                      </a:r>
                    </a:p>
                  </a:txBody>
                  <a:tcPr marT="35998" marB="359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FFFFF"/>
                          </a:solidFill>
                          <a:effectLst/>
                          <a:latin typeface="Arial" charset="0"/>
                        </a:rPr>
                        <a:t>99.80%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FFFFF"/>
                          </a:solidFill>
                          <a:effectLst/>
                          <a:latin typeface="Arial" charset="0"/>
                        </a:rPr>
                        <a:t>(dB)</a:t>
                      </a:r>
                    </a:p>
                  </a:txBody>
                  <a:tcPr marT="35998" marB="359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FFFFF"/>
                          </a:solidFill>
                          <a:effectLst/>
                          <a:latin typeface="Arial" charset="0"/>
                        </a:rPr>
                        <a:t>99.90%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FFFFF"/>
                          </a:solidFill>
                          <a:effectLst/>
                          <a:latin typeface="Arial" charset="0"/>
                        </a:rPr>
                        <a:t>(dB)</a:t>
                      </a:r>
                    </a:p>
                  </a:txBody>
                  <a:tcPr marT="35998" marB="35998" anchor="ctr" horzOverflow="overflow">
                    <a:lnL w="12700" cap="flat" cmpd="sng" algn="ctr">
                      <a:solidFill>
                        <a:schemeClr val="tx1"/>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solidFill>
                      <a:schemeClr val="accent2"/>
                    </a:solidFill>
                  </a:tcPr>
                </a:tc>
              </a:tr>
              <a:tr h="27779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a:t>
                      </a:r>
                    </a:p>
                  </a:txBody>
                  <a:tcPr marT="35998" marB="35998"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0.15</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0.48</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0.66</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77799">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0.11</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0.34</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0.47</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D</a:t>
                      </a:r>
                    </a:p>
                  </a:txBody>
                  <a:tcPr marT="35998" marB="35998"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1.36</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2.04</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2.84</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0.95</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1.44</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2.02</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IT</a:t>
                      </a:r>
                    </a:p>
                  </a:txBody>
                  <a:tcPr marT="35998" marB="35998"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2.50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5.80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8.20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0.50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6.20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E’</a:t>
                      </a:r>
                    </a:p>
                  </a:txBody>
                  <a:tcPr marT="35998" marB="35998"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0.28</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0.73</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1.10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0.19</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0.51</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0.77</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K</a:t>
                      </a:r>
                    </a:p>
                  </a:txBody>
                  <a:tcPr marT="35998" marB="35998"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2.37</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4.06</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6.14</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1.67</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2.88</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4.38</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a:t>
                      </a:r>
                    </a:p>
                  </a:txBody>
                  <a:tcPr marT="35998" marB="35998"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2.65</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5.38</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8.98</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1.89</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3.86</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6.48</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P</a:t>
                      </a:r>
                    </a:p>
                  </a:txBody>
                  <a:tcPr marT="35998" marB="35998"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6.73</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11.37</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17.25</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4.84</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8.23</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12.55</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Y</a:t>
                      </a:r>
                    </a:p>
                  </a:txBody>
                  <a:tcPr marT="35998" marB="35998"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2.90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6.00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8.90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r h="277799">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Rx</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0.90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6.90</a:t>
                      </a:r>
                    </a:p>
                  </a:txBody>
                  <a:tcPr marT="35998" marB="35998"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4" name="Rectangle 4"/>
          <p:cNvSpPr>
            <a:spLocks noGrp="1" noChangeArrowheads="1"/>
          </p:cNvSpPr>
          <p:nvPr>
            <p:ph type="ctrTitle" sz="quarter"/>
          </p:nvPr>
        </p:nvSpPr>
        <p:spPr>
          <a:xfrm>
            <a:off x="685800" y="2571750"/>
            <a:ext cx="7772400" cy="842963"/>
          </a:xfrm>
        </p:spPr>
        <p:txBody>
          <a:bodyPr/>
          <a:lstStyle/>
          <a:p>
            <a:pPr eaLnBrk="1" hangingPunct="1">
              <a:defRPr/>
            </a:pPr>
            <a:r>
              <a:rPr lang="es-ES" smtClean="0"/>
              <a:t>Topic 8: Training and operations</a:t>
            </a:r>
          </a:p>
        </p:txBody>
      </p:sp>
      <p:sp>
        <p:nvSpPr>
          <p:cNvPr id="4" name="3 Subtítulo"/>
          <p:cNvSpPr>
            <a:spLocks noGrp="1"/>
          </p:cNvSpPr>
          <p:nvPr>
            <p:ph type="subTitle" sz="quarter" idx="1"/>
          </p:nvPr>
        </p:nvSpPr>
        <p:spPr>
          <a:xfrm>
            <a:off x="714375" y="4572000"/>
            <a:ext cx="7715250" cy="500063"/>
          </a:xfrm>
        </p:spPr>
        <p:txBody>
          <a:bodyPr/>
          <a:lstStyle/>
          <a:p>
            <a:pPr eaLnBrk="1" hangingPunct="1">
              <a:defRPr/>
            </a:pPr>
            <a:endParaRPr lang="es-ES"/>
          </a:p>
        </p:txBody>
      </p:sp>
      <p:sp>
        <p:nvSpPr>
          <p:cNvPr id="236548" name="4 Marcador de texto"/>
          <p:cNvSpPr>
            <a:spLocks noGrp="1"/>
          </p:cNvSpPr>
          <p:nvPr>
            <p:ph type="body" sz="quarter" idx="11"/>
          </p:nvPr>
        </p:nvSpPr>
        <p:spPr>
          <a:xfrm>
            <a:off x="714375" y="3714750"/>
            <a:ext cx="7715250" cy="571500"/>
          </a:xfrm>
        </p:spPr>
        <p:txBody>
          <a:bodyPr/>
          <a:lstStyle/>
          <a:p>
            <a:pPr eaLnBrk="1" hangingPunct="1"/>
            <a:endParaRPr lang="es-MX"/>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042988" y="188913"/>
            <a:ext cx="6985000" cy="865187"/>
          </a:xfrm>
        </p:spPr>
        <p:txBody>
          <a:bodyPr/>
          <a:lstStyle/>
          <a:p>
            <a:pPr eaLnBrk="1" hangingPunct="1">
              <a:defRPr/>
            </a:pPr>
            <a:r>
              <a:rPr lang="es-MX" dirty="0" smtClean="0"/>
              <a:t>Training </a:t>
            </a:r>
            <a:r>
              <a:rPr lang="es-MX" dirty="0" err="1" smtClean="0"/>
              <a:t>Activity</a:t>
            </a:r>
            <a:endParaRPr lang="es-MX" dirty="0" smtClean="0"/>
          </a:p>
        </p:txBody>
      </p:sp>
      <p:sp>
        <p:nvSpPr>
          <p:cNvPr id="3" name="2 Rectángulo"/>
          <p:cNvSpPr/>
          <p:nvPr/>
        </p:nvSpPr>
        <p:spPr bwMode="auto">
          <a:xfrm>
            <a:off x="142875" y="1465263"/>
            <a:ext cx="1079500" cy="53975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Spacecraft</a:t>
            </a:r>
            <a:r>
              <a:rPr lang="es-MX" sz="1000" b="0" dirty="0">
                <a:solidFill>
                  <a:schemeClr val="bg2"/>
                </a:solidFill>
              </a:rPr>
              <a:t> </a:t>
            </a:r>
            <a:r>
              <a:rPr lang="es-MX" sz="1000" b="0" dirty="0" err="1">
                <a:solidFill>
                  <a:schemeClr val="bg2"/>
                </a:solidFill>
              </a:rPr>
              <a:t>Systems</a:t>
            </a:r>
            <a:r>
              <a:rPr lang="es-MX" sz="1000" b="0" dirty="0">
                <a:solidFill>
                  <a:schemeClr val="bg2"/>
                </a:solidFill>
              </a:rPr>
              <a:t> </a:t>
            </a:r>
            <a:r>
              <a:rPr lang="es-MX" sz="1000" b="0" dirty="0" err="1">
                <a:solidFill>
                  <a:schemeClr val="bg2"/>
                </a:solidFill>
              </a:rPr>
              <a:t>Eng</a:t>
            </a:r>
            <a:r>
              <a:rPr lang="es-MX" sz="1000" b="0" dirty="0">
                <a:solidFill>
                  <a:schemeClr val="bg2"/>
                </a:solidFill>
              </a:rPr>
              <a:t> and Test (6)</a:t>
            </a:r>
          </a:p>
        </p:txBody>
      </p:sp>
      <p:sp>
        <p:nvSpPr>
          <p:cNvPr id="4" name="3 Rectángulo"/>
          <p:cNvSpPr/>
          <p:nvPr/>
        </p:nvSpPr>
        <p:spPr bwMode="auto">
          <a:xfrm>
            <a:off x="2420938" y="1465263"/>
            <a:ext cx="1079500" cy="58896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a:solidFill>
                  <a:schemeClr val="bg2"/>
                </a:solidFill>
              </a:rPr>
              <a:t>System</a:t>
            </a:r>
          </a:p>
          <a:p>
            <a:pPr algn="ctr">
              <a:defRPr/>
            </a:pPr>
            <a:r>
              <a:rPr lang="es-MX" sz="1000" b="0">
                <a:solidFill>
                  <a:schemeClr val="bg2"/>
                </a:solidFill>
              </a:rPr>
              <a:t>Overview Course 1</a:t>
            </a:r>
          </a:p>
        </p:txBody>
      </p:sp>
      <p:sp>
        <p:nvSpPr>
          <p:cNvPr id="5" name="4 Rectángulo"/>
          <p:cNvSpPr/>
          <p:nvPr/>
        </p:nvSpPr>
        <p:spPr bwMode="auto">
          <a:xfrm>
            <a:off x="3778250" y="1465263"/>
            <a:ext cx="1079500" cy="60325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a:solidFill>
                  <a:schemeClr val="bg2"/>
                </a:solidFill>
              </a:rPr>
              <a:t>Spacecraft Course 6</a:t>
            </a:r>
          </a:p>
        </p:txBody>
      </p:sp>
      <p:sp>
        <p:nvSpPr>
          <p:cNvPr id="6" name="5 Rectángulo"/>
          <p:cNvSpPr/>
          <p:nvPr/>
        </p:nvSpPr>
        <p:spPr bwMode="auto">
          <a:xfrm>
            <a:off x="5357813" y="1503363"/>
            <a:ext cx="1428750" cy="53975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a:solidFill>
                  <a:schemeClr val="bg2"/>
                </a:solidFill>
              </a:rPr>
              <a:t> Spacecraft Systems Test OJT</a:t>
            </a:r>
          </a:p>
        </p:txBody>
      </p:sp>
      <p:sp>
        <p:nvSpPr>
          <p:cNvPr id="7" name="6 Rectángulo"/>
          <p:cNvSpPr/>
          <p:nvPr/>
        </p:nvSpPr>
        <p:spPr bwMode="auto">
          <a:xfrm>
            <a:off x="7072313" y="1465263"/>
            <a:ext cx="1571625" cy="6429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Extended </a:t>
            </a:r>
            <a:r>
              <a:rPr lang="es-MX" sz="1000" b="0" dirty="0" err="1">
                <a:solidFill>
                  <a:schemeClr val="bg2"/>
                </a:solidFill>
              </a:rPr>
              <a:t>spacecraft</a:t>
            </a:r>
            <a:r>
              <a:rPr lang="es-MX" sz="1000" b="0" dirty="0">
                <a:solidFill>
                  <a:schemeClr val="bg2"/>
                </a:solidFill>
              </a:rPr>
              <a:t> test OJT and </a:t>
            </a:r>
            <a:r>
              <a:rPr lang="es-MX" sz="1000" b="0" dirty="0" err="1">
                <a:solidFill>
                  <a:schemeClr val="bg2"/>
                </a:solidFill>
              </a:rPr>
              <a:t>Launch</a:t>
            </a:r>
            <a:r>
              <a:rPr lang="es-MX" sz="1000" b="0" dirty="0">
                <a:solidFill>
                  <a:schemeClr val="bg2"/>
                </a:solidFill>
              </a:rPr>
              <a:t> </a:t>
            </a:r>
            <a:r>
              <a:rPr lang="es-MX" sz="1000" b="0" dirty="0" err="1">
                <a:solidFill>
                  <a:schemeClr val="bg2"/>
                </a:solidFill>
              </a:rPr>
              <a:t>Operation</a:t>
            </a:r>
            <a:r>
              <a:rPr lang="es-MX" sz="1000" b="0" dirty="0">
                <a:solidFill>
                  <a:schemeClr val="bg2"/>
                </a:solidFill>
              </a:rPr>
              <a:t> (</a:t>
            </a:r>
            <a:r>
              <a:rPr lang="es-MX" sz="1000" b="0" dirty="0" err="1">
                <a:solidFill>
                  <a:schemeClr val="bg2"/>
                </a:solidFill>
              </a:rPr>
              <a:t>Optional</a:t>
            </a:r>
            <a:r>
              <a:rPr lang="es-MX" sz="1000" b="0" dirty="0">
                <a:solidFill>
                  <a:schemeClr val="bg2"/>
                </a:solidFill>
              </a:rPr>
              <a:t>)</a:t>
            </a:r>
          </a:p>
        </p:txBody>
      </p:sp>
      <p:sp>
        <p:nvSpPr>
          <p:cNvPr id="8" name="7 Rectángulo"/>
          <p:cNvSpPr/>
          <p:nvPr/>
        </p:nvSpPr>
        <p:spPr bwMode="auto">
          <a:xfrm>
            <a:off x="142875" y="2276475"/>
            <a:ext cx="1079500" cy="4826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Orbital Dynamics (4)</a:t>
            </a:r>
          </a:p>
        </p:txBody>
      </p:sp>
      <p:sp>
        <p:nvSpPr>
          <p:cNvPr id="9" name="8 Rectángulo"/>
          <p:cNvSpPr/>
          <p:nvPr/>
        </p:nvSpPr>
        <p:spPr bwMode="auto">
          <a:xfrm>
            <a:off x="1500188" y="2251075"/>
            <a:ext cx="1143000" cy="53975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Orbital Dynamics </a:t>
            </a:r>
            <a:r>
              <a:rPr lang="es-MX" sz="1000" b="0" dirty="0" err="1">
                <a:solidFill>
                  <a:schemeClr val="bg2"/>
                </a:solidFill>
              </a:rPr>
              <a:t>Course</a:t>
            </a:r>
            <a:r>
              <a:rPr lang="es-MX" sz="1000" b="0" dirty="0">
                <a:solidFill>
                  <a:schemeClr val="bg2"/>
                </a:solidFill>
              </a:rPr>
              <a:t> 7</a:t>
            </a:r>
          </a:p>
        </p:txBody>
      </p:sp>
      <p:sp>
        <p:nvSpPr>
          <p:cNvPr id="10" name="9 Rectángulo"/>
          <p:cNvSpPr/>
          <p:nvPr/>
        </p:nvSpPr>
        <p:spPr bwMode="auto">
          <a:xfrm>
            <a:off x="142875" y="3108325"/>
            <a:ext cx="1079500" cy="64293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Participate</a:t>
            </a:r>
            <a:r>
              <a:rPr lang="es-MX" sz="1000" b="0" dirty="0">
                <a:solidFill>
                  <a:schemeClr val="bg2"/>
                </a:solidFill>
              </a:rPr>
              <a:t> in Software/ Hardware </a:t>
            </a:r>
            <a:r>
              <a:rPr lang="es-MX" sz="1000" b="0" dirty="0" err="1">
                <a:solidFill>
                  <a:schemeClr val="bg2"/>
                </a:solidFill>
              </a:rPr>
              <a:t>Task</a:t>
            </a:r>
            <a:r>
              <a:rPr lang="es-MX" sz="1000" b="0" dirty="0">
                <a:solidFill>
                  <a:schemeClr val="bg2"/>
                </a:solidFill>
              </a:rPr>
              <a:t> (7)</a:t>
            </a:r>
          </a:p>
        </p:txBody>
      </p:sp>
      <p:sp>
        <p:nvSpPr>
          <p:cNvPr id="11" name="10 Rectángulo"/>
          <p:cNvSpPr/>
          <p:nvPr/>
        </p:nvSpPr>
        <p:spPr bwMode="auto">
          <a:xfrm>
            <a:off x="1500188" y="3173413"/>
            <a:ext cx="1500187" cy="5413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Sorftware</a:t>
            </a:r>
            <a:r>
              <a:rPr lang="es-MX" sz="1000" b="0" dirty="0">
                <a:solidFill>
                  <a:schemeClr val="bg2"/>
                </a:solidFill>
              </a:rPr>
              <a:t> </a:t>
            </a:r>
            <a:r>
              <a:rPr lang="es-MX" sz="1000" b="0" dirty="0" err="1">
                <a:solidFill>
                  <a:schemeClr val="bg2"/>
                </a:solidFill>
              </a:rPr>
              <a:t>Conversion</a:t>
            </a:r>
            <a:r>
              <a:rPr lang="es-MX" sz="1000" b="0" dirty="0">
                <a:solidFill>
                  <a:schemeClr val="bg2"/>
                </a:solidFill>
              </a:rPr>
              <a:t> &amp; Hardware </a:t>
            </a:r>
            <a:r>
              <a:rPr lang="es-MX" sz="1000" b="0" dirty="0" err="1">
                <a:solidFill>
                  <a:schemeClr val="bg2"/>
                </a:solidFill>
              </a:rPr>
              <a:t>Support</a:t>
            </a:r>
            <a:endParaRPr lang="es-MX" sz="1000" b="0" dirty="0">
              <a:solidFill>
                <a:schemeClr val="bg2"/>
              </a:solidFill>
            </a:endParaRPr>
          </a:p>
        </p:txBody>
      </p:sp>
      <p:sp>
        <p:nvSpPr>
          <p:cNvPr id="12" name="11 Rectángulo"/>
          <p:cNvSpPr/>
          <p:nvPr/>
        </p:nvSpPr>
        <p:spPr bwMode="auto">
          <a:xfrm>
            <a:off x="142875" y="3894138"/>
            <a:ext cx="1079500" cy="6429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TT&amp;C </a:t>
            </a:r>
            <a:r>
              <a:rPr lang="es-MX" sz="1000" b="0" dirty="0" err="1">
                <a:solidFill>
                  <a:schemeClr val="bg2"/>
                </a:solidFill>
              </a:rPr>
              <a:t>Eng</a:t>
            </a:r>
            <a:r>
              <a:rPr lang="es-MX" sz="1000" b="0" dirty="0">
                <a:solidFill>
                  <a:schemeClr val="bg2"/>
                </a:solidFill>
              </a:rPr>
              <a:t> </a:t>
            </a:r>
            <a:r>
              <a:rPr lang="es-MX" sz="1000" b="0" dirty="0" err="1">
                <a:solidFill>
                  <a:schemeClr val="bg2"/>
                </a:solidFill>
              </a:rPr>
              <a:t>tests</a:t>
            </a:r>
            <a:r>
              <a:rPr lang="es-MX" sz="1000" b="0" dirty="0">
                <a:solidFill>
                  <a:schemeClr val="bg2"/>
                </a:solidFill>
              </a:rPr>
              <a:t> and </a:t>
            </a:r>
            <a:r>
              <a:rPr lang="es-MX" sz="1000" b="0" dirty="0" err="1">
                <a:solidFill>
                  <a:schemeClr val="bg2"/>
                </a:solidFill>
              </a:rPr>
              <a:t>operations</a:t>
            </a:r>
            <a:r>
              <a:rPr lang="es-MX" sz="1000" b="0" dirty="0">
                <a:solidFill>
                  <a:schemeClr val="bg2"/>
                </a:solidFill>
              </a:rPr>
              <a:t> (8)</a:t>
            </a:r>
          </a:p>
        </p:txBody>
      </p:sp>
      <p:sp>
        <p:nvSpPr>
          <p:cNvPr id="13" name="12 Rectángulo"/>
          <p:cNvSpPr/>
          <p:nvPr/>
        </p:nvSpPr>
        <p:spPr bwMode="auto">
          <a:xfrm>
            <a:off x="1643063" y="3894138"/>
            <a:ext cx="992187" cy="6429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a:solidFill>
                  <a:schemeClr val="bg2"/>
                </a:solidFill>
              </a:rPr>
              <a:t>System Overview Course 1</a:t>
            </a:r>
          </a:p>
        </p:txBody>
      </p:sp>
      <p:sp>
        <p:nvSpPr>
          <p:cNvPr id="14" name="13 Rectángulo"/>
          <p:cNvSpPr/>
          <p:nvPr/>
        </p:nvSpPr>
        <p:spPr bwMode="auto">
          <a:xfrm>
            <a:off x="2849563" y="3894138"/>
            <a:ext cx="1079500" cy="6429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a:solidFill>
                  <a:schemeClr val="bg2"/>
                </a:solidFill>
              </a:rPr>
              <a:t>TT&amp;C subsystems Course 2</a:t>
            </a:r>
          </a:p>
        </p:txBody>
      </p:sp>
      <p:sp>
        <p:nvSpPr>
          <p:cNvPr id="15" name="14 Rectángulo"/>
          <p:cNvSpPr/>
          <p:nvPr/>
        </p:nvSpPr>
        <p:spPr bwMode="auto">
          <a:xfrm>
            <a:off x="4071938" y="3894138"/>
            <a:ext cx="992187" cy="6429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a:solidFill>
                  <a:schemeClr val="bg2"/>
                </a:solidFill>
              </a:rPr>
              <a:t> Software Course 4</a:t>
            </a:r>
          </a:p>
        </p:txBody>
      </p:sp>
      <p:sp>
        <p:nvSpPr>
          <p:cNvPr id="16" name="15 Rectángulo"/>
          <p:cNvSpPr/>
          <p:nvPr/>
        </p:nvSpPr>
        <p:spPr bwMode="auto">
          <a:xfrm>
            <a:off x="5214938" y="3894138"/>
            <a:ext cx="992187" cy="6429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Participate</a:t>
            </a:r>
            <a:r>
              <a:rPr lang="es-MX" sz="1000" b="0" dirty="0">
                <a:solidFill>
                  <a:schemeClr val="bg2"/>
                </a:solidFill>
              </a:rPr>
              <a:t> in TT&amp;C </a:t>
            </a:r>
            <a:r>
              <a:rPr lang="es-MX" sz="1000" b="0" dirty="0" err="1">
                <a:solidFill>
                  <a:schemeClr val="bg2"/>
                </a:solidFill>
              </a:rPr>
              <a:t>Factory</a:t>
            </a:r>
            <a:r>
              <a:rPr lang="es-MX" sz="1000" b="0" dirty="0">
                <a:solidFill>
                  <a:schemeClr val="bg2"/>
                </a:solidFill>
              </a:rPr>
              <a:t> test OJT</a:t>
            </a:r>
          </a:p>
        </p:txBody>
      </p:sp>
      <p:sp>
        <p:nvSpPr>
          <p:cNvPr id="17" name="16 Rectángulo"/>
          <p:cNvSpPr/>
          <p:nvPr/>
        </p:nvSpPr>
        <p:spPr bwMode="auto">
          <a:xfrm>
            <a:off x="71438" y="5394325"/>
            <a:ext cx="1150937"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TT&amp;C </a:t>
            </a:r>
            <a:r>
              <a:rPr lang="es-MX" sz="1000" b="0" dirty="0" err="1">
                <a:solidFill>
                  <a:schemeClr val="bg2"/>
                </a:solidFill>
              </a:rPr>
              <a:t>Operation</a:t>
            </a:r>
            <a:r>
              <a:rPr lang="es-MX" sz="1000" b="0" dirty="0">
                <a:solidFill>
                  <a:schemeClr val="bg2"/>
                </a:solidFill>
              </a:rPr>
              <a:t> and </a:t>
            </a:r>
            <a:r>
              <a:rPr lang="es-MX" sz="1000" b="0" dirty="0" err="1">
                <a:solidFill>
                  <a:schemeClr val="bg2"/>
                </a:solidFill>
              </a:rPr>
              <a:t>Maintenance</a:t>
            </a:r>
            <a:r>
              <a:rPr lang="es-MX" sz="1000" b="0" dirty="0">
                <a:solidFill>
                  <a:schemeClr val="bg2"/>
                </a:solidFill>
              </a:rPr>
              <a:t> (6)</a:t>
            </a:r>
          </a:p>
        </p:txBody>
      </p:sp>
      <p:sp>
        <p:nvSpPr>
          <p:cNvPr id="18" name="17 Rectángulo"/>
          <p:cNvSpPr/>
          <p:nvPr/>
        </p:nvSpPr>
        <p:spPr bwMode="auto">
          <a:xfrm>
            <a:off x="1571625" y="5394325"/>
            <a:ext cx="865188"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System</a:t>
            </a:r>
            <a:r>
              <a:rPr lang="es-MX" sz="1000" b="0" dirty="0">
                <a:solidFill>
                  <a:schemeClr val="bg2"/>
                </a:solidFill>
              </a:rPr>
              <a:t> </a:t>
            </a:r>
            <a:r>
              <a:rPr lang="es-MX" sz="1000" b="0" dirty="0" err="1">
                <a:solidFill>
                  <a:schemeClr val="bg2"/>
                </a:solidFill>
              </a:rPr>
              <a:t>Overview</a:t>
            </a:r>
            <a:r>
              <a:rPr lang="es-MX" sz="1000" b="0" dirty="0">
                <a:solidFill>
                  <a:schemeClr val="bg2"/>
                </a:solidFill>
              </a:rPr>
              <a:t> </a:t>
            </a:r>
            <a:r>
              <a:rPr lang="es-MX" sz="1000" b="0" dirty="0" err="1">
                <a:solidFill>
                  <a:schemeClr val="bg2"/>
                </a:solidFill>
              </a:rPr>
              <a:t>Course</a:t>
            </a:r>
            <a:r>
              <a:rPr lang="es-MX" sz="1000" b="0" dirty="0">
                <a:solidFill>
                  <a:schemeClr val="bg2"/>
                </a:solidFill>
              </a:rPr>
              <a:t> 1</a:t>
            </a:r>
          </a:p>
        </p:txBody>
      </p:sp>
      <p:sp>
        <p:nvSpPr>
          <p:cNvPr id="19" name="18 Rectángulo"/>
          <p:cNvSpPr/>
          <p:nvPr/>
        </p:nvSpPr>
        <p:spPr bwMode="auto">
          <a:xfrm>
            <a:off x="2714625" y="5394325"/>
            <a:ext cx="865188"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TT&amp;C </a:t>
            </a:r>
            <a:r>
              <a:rPr lang="es-MX" sz="1000" b="0" dirty="0" err="1">
                <a:solidFill>
                  <a:schemeClr val="bg2"/>
                </a:solidFill>
              </a:rPr>
              <a:t>subsystems</a:t>
            </a:r>
            <a:r>
              <a:rPr lang="es-MX" sz="1000" b="0" dirty="0">
                <a:solidFill>
                  <a:schemeClr val="bg2"/>
                </a:solidFill>
              </a:rPr>
              <a:t> </a:t>
            </a:r>
            <a:r>
              <a:rPr lang="es-MX" sz="1000" b="0" dirty="0" err="1">
                <a:solidFill>
                  <a:schemeClr val="bg2"/>
                </a:solidFill>
              </a:rPr>
              <a:t>Course</a:t>
            </a:r>
            <a:r>
              <a:rPr lang="es-MX" sz="1000" b="0" dirty="0">
                <a:solidFill>
                  <a:schemeClr val="bg2"/>
                </a:solidFill>
              </a:rPr>
              <a:t> 2</a:t>
            </a:r>
          </a:p>
        </p:txBody>
      </p:sp>
      <p:sp>
        <p:nvSpPr>
          <p:cNvPr id="20" name="19 Rectángulo"/>
          <p:cNvSpPr/>
          <p:nvPr/>
        </p:nvSpPr>
        <p:spPr bwMode="auto">
          <a:xfrm>
            <a:off x="3794125" y="5394325"/>
            <a:ext cx="866775"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Software </a:t>
            </a:r>
            <a:r>
              <a:rPr lang="es-MX" sz="1000" b="0" dirty="0" err="1">
                <a:solidFill>
                  <a:schemeClr val="bg2"/>
                </a:solidFill>
              </a:rPr>
              <a:t>Course</a:t>
            </a:r>
            <a:r>
              <a:rPr lang="es-MX" sz="1000" b="0" dirty="0">
                <a:solidFill>
                  <a:schemeClr val="bg2"/>
                </a:solidFill>
              </a:rPr>
              <a:t> 4</a:t>
            </a:r>
          </a:p>
        </p:txBody>
      </p:sp>
      <p:sp>
        <p:nvSpPr>
          <p:cNvPr id="21" name="20 Rectángulo"/>
          <p:cNvSpPr/>
          <p:nvPr/>
        </p:nvSpPr>
        <p:spPr bwMode="auto">
          <a:xfrm>
            <a:off x="142875" y="6108700"/>
            <a:ext cx="1079500"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Satellite</a:t>
            </a:r>
            <a:r>
              <a:rPr lang="es-MX" sz="1000" b="0" dirty="0">
                <a:solidFill>
                  <a:schemeClr val="bg2"/>
                </a:solidFill>
              </a:rPr>
              <a:t> Control (11)</a:t>
            </a:r>
          </a:p>
        </p:txBody>
      </p:sp>
      <p:sp>
        <p:nvSpPr>
          <p:cNvPr id="22" name="21 Rectángulo"/>
          <p:cNvSpPr/>
          <p:nvPr/>
        </p:nvSpPr>
        <p:spPr bwMode="auto">
          <a:xfrm>
            <a:off x="2722563" y="6108700"/>
            <a:ext cx="866775"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System</a:t>
            </a:r>
            <a:r>
              <a:rPr lang="es-MX" sz="1000" b="0" dirty="0">
                <a:solidFill>
                  <a:schemeClr val="bg2"/>
                </a:solidFill>
              </a:rPr>
              <a:t> </a:t>
            </a:r>
            <a:r>
              <a:rPr lang="es-MX" sz="1000" b="0" dirty="0" err="1">
                <a:solidFill>
                  <a:schemeClr val="bg2"/>
                </a:solidFill>
              </a:rPr>
              <a:t>Overview</a:t>
            </a:r>
            <a:r>
              <a:rPr lang="es-MX" sz="1000" b="0" dirty="0">
                <a:solidFill>
                  <a:schemeClr val="bg2"/>
                </a:solidFill>
              </a:rPr>
              <a:t> Course1</a:t>
            </a:r>
          </a:p>
        </p:txBody>
      </p:sp>
      <p:sp>
        <p:nvSpPr>
          <p:cNvPr id="23" name="22 Rectángulo"/>
          <p:cNvSpPr/>
          <p:nvPr/>
        </p:nvSpPr>
        <p:spPr bwMode="auto">
          <a:xfrm>
            <a:off x="3786188" y="6108700"/>
            <a:ext cx="865187"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TT&amp;C </a:t>
            </a:r>
            <a:r>
              <a:rPr lang="es-MX" sz="1000" b="0" dirty="0" err="1">
                <a:solidFill>
                  <a:schemeClr val="bg2"/>
                </a:solidFill>
              </a:rPr>
              <a:t>subsystems</a:t>
            </a:r>
            <a:r>
              <a:rPr lang="es-MX" sz="1000" b="0" dirty="0">
                <a:solidFill>
                  <a:schemeClr val="bg2"/>
                </a:solidFill>
              </a:rPr>
              <a:t> </a:t>
            </a:r>
            <a:r>
              <a:rPr lang="es-MX" sz="1000" b="0" dirty="0" err="1">
                <a:solidFill>
                  <a:schemeClr val="bg2"/>
                </a:solidFill>
              </a:rPr>
              <a:t>Course</a:t>
            </a:r>
            <a:r>
              <a:rPr lang="es-MX" sz="1000" b="0" dirty="0">
                <a:solidFill>
                  <a:schemeClr val="bg2"/>
                </a:solidFill>
              </a:rPr>
              <a:t> 2</a:t>
            </a:r>
          </a:p>
        </p:txBody>
      </p:sp>
      <p:sp>
        <p:nvSpPr>
          <p:cNvPr id="24" name="23 Rectángulo"/>
          <p:cNvSpPr/>
          <p:nvPr/>
        </p:nvSpPr>
        <p:spPr bwMode="auto">
          <a:xfrm>
            <a:off x="4857750" y="6108700"/>
            <a:ext cx="865188"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Software </a:t>
            </a:r>
            <a:r>
              <a:rPr lang="es-MX" sz="1000" b="0" dirty="0" err="1">
                <a:solidFill>
                  <a:schemeClr val="bg2"/>
                </a:solidFill>
              </a:rPr>
              <a:t>Course</a:t>
            </a:r>
            <a:r>
              <a:rPr lang="es-MX" sz="1000" b="0" dirty="0">
                <a:solidFill>
                  <a:schemeClr val="bg2"/>
                </a:solidFill>
              </a:rPr>
              <a:t> 4</a:t>
            </a:r>
          </a:p>
        </p:txBody>
      </p:sp>
      <p:sp>
        <p:nvSpPr>
          <p:cNvPr id="25" name="24 Rectángulo"/>
          <p:cNvSpPr/>
          <p:nvPr/>
        </p:nvSpPr>
        <p:spPr bwMode="auto">
          <a:xfrm>
            <a:off x="5929313" y="6108700"/>
            <a:ext cx="865187"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Satellite</a:t>
            </a:r>
            <a:r>
              <a:rPr lang="es-MX" sz="1000" b="0" dirty="0">
                <a:solidFill>
                  <a:schemeClr val="bg2"/>
                </a:solidFill>
              </a:rPr>
              <a:t> Control </a:t>
            </a:r>
            <a:r>
              <a:rPr lang="es-MX" sz="1000" b="0" dirty="0" err="1">
                <a:solidFill>
                  <a:schemeClr val="bg2"/>
                </a:solidFill>
              </a:rPr>
              <a:t>Courses</a:t>
            </a:r>
            <a:endParaRPr lang="es-MX" sz="1000" b="0" dirty="0">
              <a:solidFill>
                <a:schemeClr val="bg2"/>
              </a:solidFill>
            </a:endParaRPr>
          </a:p>
        </p:txBody>
      </p:sp>
      <p:sp>
        <p:nvSpPr>
          <p:cNvPr id="26" name="25 Rectángulo"/>
          <p:cNvSpPr/>
          <p:nvPr/>
        </p:nvSpPr>
        <p:spPr bwMode="auto">
          <a:xfrm>
            <a:off x="5437188" y="5394325"/>
            <a:ext cx="1081087"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a:solidFill>
                  <a:schemeClr val="bg2"/>
                </a:solidFill>
              </a:rPr>
              <a:t>TT&amp;C </a:t>
            </a:r>
            <a:r>
              <a:rPr lang="es-MX" sz="1000" b="0" dirty="0" err="1">
                <a:solidFill>
                  <a:schemeClr val="bg2"/>
                </a:solidFill>
              </a:rPr>
              <a:t>Maintenance</a:t>
            </a:r>
            <a:r>
              <a:rPr lang="es-MX" sz="1000" b="0" dirty="0">
                <a:solidFill>
                  <a:schemeClr val="bg2"/>
                </a:solidFill>
              </a:rPr>
              <a:t> </a:t>
            </a:r>
            <a:r>
              <a:rPr lang="es-MX" sz="1000" b="0" dirty="0" err="1">
                <a:solidFill>
                  <a:schemeClr val="bg2"/>
                </a:solidFill>
              </a:rPr>
              <a:t>Course</a:t>
            </a:r>
            <a:r>
              <a:rPr lang="es-MX" sz="1000" b="0" dirty="0">
                <a:solidFill>
                  <a:schemeClr val="bg2"/>
                </a:solidFill>
              </a:rPr>
              <a:t> 3</a:t>
            </a:r>
          </a:p>
        </p:txBody>
      </p:sp>
      <p:sp>
        <p:nvSpPr>
          <p:cNvPr id="27" name="26 Rectángulo"/>
          <p:cNvSpPr/>
          <p:nvPr/>
        </p:nvSpPr>
        <p:spPr bwMode="auto">
          <a:xfrm>
            <a:off x="5929313" y="4751388"/>
            <a:ext cx="1214437" cy="50006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Participate</a:t>
            </a:r>
            <a:r>
              <a:rPr lang="es-MX" sz="1000" b="0" dirty="0">
                <a:solidFill>
                  <a:schemeClr val="bg2"/>
                </a:solidFill>
              </a:rPr>
              <a:t> in TT&amp;C </a:t>
            </a:r>
            <a:r>
              <a:rPr lang="es-MX" sz="1000" b="0" dirty="0" err="1">
                <a:solidFill>
                  <a:schemeClr val="bg2"/>
                </a:solidFill>
              </a:rPr>
              <a:t>Installation</a:t>
            </a:r>
            <a:r>
              <a:rPr lang="es-MX" sz="1000" b="0" dirty="0">
                <a:solidFill>
                  <a:schemeClr val="bg2"/>
                </a:solidFill>
              </a:rPr>
              <a:t> test OJT</a:t>
            </a:r>
          </a:p>
        </p:txBody>
      </p:sp>
      <p:sp>
        <p:nvSpPr>
          <p:cNvPr id="28" name="27 Rectángulo"/>
          <p:cNvSpPr/>
          <p:nvPr/>
        </p:nvSpPr>
        <p:spPr bwMode="auto">
          <a:xfrm>
            <a:off x="8066088" y="5394325"/>
            <a:ext cx="863600"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MX" sz="1200" b="0">
              <a:solidFill>
                <a:schemeClr val="bg2"/>
              </a:solidFill>
            </a:endParaRPr>
          </a:p>
          <a:p>
            <a:pPr algn="ctr">
              <a:defRPr/>
            </a:pPr>
            <a:r>
              <a:rPr lang="es-MX" sz="1000" b="0">
                <a:solidFill>
                  <a:schemeClr val="bg2"/>
                </a:solidFill>
              </a:rPr>
              <a:t>Operations Support</a:t>
            </a:r>
          </a:p>
          <a:p>
            <a:pPr algn="ctr">
              <a:defRPr/>
            </a:pPr>
            <a:endParaRPr lang="es-MX" sz="1000" b="0">
              <a:solidFill>
                <a:schemeClr val="bg2"/>
              </a:solidFill>
            </a:endParaRPr>
          </a:p>
        </p:txBody>
      </p:sp>
      <p:sp>
        <p:nvSpPr>
          <p:cNvPr id="30" name="29 Rectángulo"/>
          <p:cNvSpPr/>
          <p:nvPr/>
        </p:nvSpPr>
        <p:spPr bwMode="auto">
          <a:xfrm>
            <a:off x="8072438" y="4679950"/>
            <a:ext cx="857250"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Mission</a:t>
            </a:r>
            <a:r>
              <a:rPr lang="es-MX" sz="1000" b="0" dirty="0">
                <a:solidFill>
                  <a:schemeClr val="bg2"/>
                </a:solidFill>
              </a:rPr>
              <a:t> </a:t>
            </a:r>
            <a:r>
              <a:rPr lang="es-MX" sz="1000" b="0" dirty="0" err="1">
                <a:solidFill>
                  <a:schemeClr val="bg2"/>
                </a:solidFill>
              </a:rPr>
              <a:t>Rehearsals</a:t>
            </a:r>
            <a:endParaRPr lang="es-MX" sz="1000" b="0" dirty="0">
              <a:solidFill>
                <a:schemeClr val="bg2"/>
              </a:solidFill>
            </a:endParaRPr>
          </a:p>
        </p:txBody>
      </p:sp>
      <p:sp>
        <p:nvSpPr>
          <p:cNvPr id="31" name="30 Rectángulo"/>
          <p:cNvSpPr/>
          <p:nvPr/>
        </p:nvSpPr>
        <p:spPr bwMode="auto">
          <a:xfrm>
            <a:off x="7286625" y="4679950"/>
            <a:ext cx="571500" cy="5715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000" b="0" dirty="0" err="1">
                <a:solidFill>
                  <a:schemeClr val="bg2"/>
                </a:solidFill>
              </a:rPr>
              <a:t>On-site</a:t>
            </a:r>
            <a:r>
              <a:rPr lang="es-MX" sz="1000" b="0" dirty="0">
                <a:solidFill>
                  <a:schemeClr val="bg2"/>
                </a:solidFill>
              </a:rPr>
              <a:t> OJT</a:t>
            </a:r>
          </a:p>
        </p:txBody>
      </p:sp>
      <p:cxnSp>
        <p:nvCxnSpPr>
          <p:cNvPr id="33" name="32 Conector recto de flecha"/>
          <p:cNvCxnSpPr>
            <a:stCxn id="3" idx="3"/>
            <a:endCxn id="4" idx="1"/>
          </p:cNvCxnSpPr>
          <p:nvPr/>
        </p:nvCxnSpPr>
        <p:spPr bwMode="auto">
          <a:xfrm>
            <a:off x="1222375" y="1735138"/>
            <a:ext cx="1198563"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35" name="34 Conector recto de flecha"/>
          <p:cNvCxnSpPr/>
          <p:nvPr/>
        </p:nvCxnSpPr>
        <p:spPr bwMode="auto">
          <a:xfrm>
            <a:off x="3500438" y="1536700"/>
            <a:ext cx="285750" cy="1588"/>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36" name="35 Conector recto de flecha"/>
          <p:cNvCxnSpPr/>
          <p:nvPr/>
        </p:nvCxnSpPr>
        <p:spPr bwMode="auto">
          <a:xfrm>
            <a:off x="3500438" y="1689100"/>
            <a:ext cx="285750" cy="1588"/>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37" name="36 Conector recto de flecha"/>
          <p:cNvCxnSpPr/>
          <p:nvPr/>
        </p:nvCxnSpPr>
        <p:spPr bwMode="auto">
          <a:xfrm>
            <a:off x="3500438" y="1820863"/>
            <a:ext cx="285750" cy="1587"/>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39" name="38 Conector recto de flecha"/>
          <p:cNvCxnSpPr>
            <a:stCxn id="5" idx="3"/>
            <a:endCxn id="6" idx="1"/>
          </p:cNvCxnSpPr>
          <p:nvPr/>
        </p:nvCxnSpPr>
        <p:spPr bwMode="auto">
          <a:xfrm>
            <a:off x="4857750" y="1766888"/>
            <a:ext cx="500063"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41" name="40 Conector recto de flecha"/>
          <p:cNvCxnSpPr/>
          <p:nvPr/>
        </p:nvCxnSpPr>
        <p:spPr bwMode="auto">
          <a:xfrm>
            <a:off x="6786563" y="1608138"/>
            <a:ext cx="285750" cy="1587"/>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43" name="42 Conector recto de flecha"/>
          <p:cNvCxnSpPr>
            <a:stCxn id="8" idx="3"/>
            <a:endCxn id="9" idx="1"/>
          </p:cNvCxnSpPr>
          <p:nvPr/>
        </p:nvCxnSpPr>
        <p:spPr bwMode="auto">
          <a:xfrm>
            <a:off x="1222375" y="2517775"/>
            <a:ext cx="277813" cy="3175"/>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5" name="44 Forma"/>
          <p:cNvCxnSpPr>
            <a:stCxn id="9" idx="3"/>
            <a:endCxn id="4" idx="2"/>
          </p:cNvCxnSpPr>
          <p:nvPr/>
        </p:nvCxnSpPr>
        <p:spPr bwMode="auto">
          <a:xfrm flipV="1">
            <a:off x="2643188" y="2054225"/>
            <a:ext cx="317500" cy="466725"/>
          </a:xfrm>
          <a:prstGeom prst="bentConnector2">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7" name="46 Forma"/>
          <p:cNvCxnSpPr>
            <a:stCxn id="11" idx="3"/>
          </p:cNvCxnSpPr>
          <p:nvPr/>
        </p:nvCxnSpPr>
        <p:spPr bwMode="auto">
          <a:xfrm flipV="1">
            <a:off x="3013075" y="2036763"/>
            <a:ext cx="285750" cy="1408112"/>
          </a:xfrm>
          <a:prstGeom prst="bentConnector2">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9" name="48 Forma"/>
          <p:cNvCxnSpPr/>
          <p:nvPr/>
        </p:nvCxnSpPr>
        <p:spPr bwMode="auto">
          <a:xfrm flipH="1" flipV="1">
            <a:off x="3778250" y="1982788"/>
            <a:ext cx="2428875" cy="2195512"/>
          </a:xfrm>
          <a:prstGeom prst="bentConnector5">
            <a:avLst>
              <a:gd name="adj1" fmla="val -9412"/>
              <a:gd name="adj2" fmla="val 50403"/>
              <a:gd name="adj3" fmla="val 109412"/>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51" name="50 Conector angular"/>
          <p:cNvCxnSpPr/>
          <p:nvPr/>
        </p:nvCxnSpPr>
        <p:spPr bwMode="auto">
          <a:xfrm rot="16200000" flipH="1">
            <a:off x="4275931" y="2261395"/>
            <a:ext cx="2714625" cy="2265362"/>
          </a:xfrm>
          <a:prstGeom prst="bentConnector3">
            <a:avLst>
              <a:gd name="adj1" fmla="val 21462"/>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53" name="52 Conector angular"/>
          <p:cNvCxnSpPr/>
          <p:nvPr/>
        </p:nvCxnSpPr>
        <p:spPr bwMode="auto">
          <a:xfrm rot="16200000" flipH="1">
            <a:off x="4429125" y="2251076"/>
            <a:ext cx="2714625" cy="2286000"/>
          </a:xfrm>
          <a:prstGeom prst="bentConnector3">
            <a:avLst>
              <a:gd name="adj1" fmla="val 13509"/>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55" name="54 Conector angular"/>
          <p:cNvCxnSpPr>
            <a:stCxn id="5" idx="2"/>
            <a:endCxn id="27" idx="0"/>
          </p:cNvCxnSpPr>
          <p:nvPr/>
        </p:nvCxnSpPr>
        <p:spPr bwMode="auto">
          <a:xfrm rot="16200000" flipH="1">
            <a:off x="4086225" y="2300288"/>
            <a:ext cx="2682875" cy="2219325"/>
          </a:xfrm>
          <a:prstGeom prst="bentConnector3">
            <a:avLst>
              <a:gd name="adj1" fmla="val 28696"/>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237612" name="86 Conector recto de flecha"/>
          <p:cNvCxnSpPr>
            <a:cxnSpLocks noChangeShapeType="1"/>
          </p:cNvCxnSpPr>
          <p:nvPr/>
        </p:nvCxnSpPr>
        <p:spPr bwMode="auto">
          <a:xfrm rot="5400000">
            <a:off x="6666706" y="3786982"/>
            <a:ext cx="1787525" cy="1588"/>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92" name="91 Forma"/>
          <p:cNvCxnSpPr>
            <a:stCxn id="6" idx="3"/>
          </p:cNvCxnSpPr>
          <p:nvPr/>
        </p:nvCxnSpPr>
        <p:spPr bwMode="auto">
          <a:xfrm>
            <a:off x="6799263" y="1773238"/>
            <a:ext cx="142875" cy="477837"/>
          </a:xfrm>
          <a:prstGeom prst="bentConnector2">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99" name="98 Conector angular"/>
          <p:cNvCxnSpPr/>
          <p:nvPr/>
        </p:nvCxnSpPr>
        <p:spPr bwMode="auto">
          <a:xfrm rot="16200000" flipH="1">
            <a:off x="6844506" y="2266157"/>
            <a:ext cx="792163" cy="622300"/>
          </a:xfrm>
          <a:prstGeom prst="bentConnector3">
            <a:avLst>
              <a:gd name="adj1" fmla="val 9912"/>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106" name="105 Conector recto de flecha"/>
          <p:cNvCxnSpPr>
            <a:stCxn id="10" idx="3"/>
            <a:endCxn id="11" idx="1"/>
          </p:cNvCxnSpPr>
          <p:nvPr/>
        </p:nvCxnSpPr>
        <p:spPr bwMode="auto">
          <a:xfrm>
            <a:off x="1222375" y="3430588"/>
            <a:ext cx="277813" cy="0"/>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08" name="107 Conector recto de flecha"/>
          <p:cNvCxnSpPr>
            <a:stCxn id="12" idx="3"/>
            <a:endCxn id="13" idx="1"/>
          </p:cNvCxnSpPr>
          <p:nvPr/>
        </p:nvCxnSpPr>
        <p:spPr bwMode="auto">
          <a:xfrm>
            <a:off x="1222375" y="4216400"/>
            <a:ext cx="420688"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11" name="110 Conector recto de flecha"/>
          <p:cNvCxnSpPr>
            <a:stCxn id="13" idx="3"/>
            <a:endCxn id="14" idx="1"/>
          </p:cNvCxnSpPr>
          <p:nvPr/>
        </p:nvCxnSpPr>
        <p:spPr bwMode="auto">
          <a:xfrm>
            <a:off x="2635250" y="4216400"/>
            <a:ext cx="214313"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13" name="112 Conector recto de flecha"/>
          <p:cNvCxnSpPr>
            <a:stCxn id="14" idx="3"/>
            <a:endCxn id="15" idx="1"/>
          </p:cNvCxnSpPr>
          <p:nvPr/>
        </p:nvCxnSpPr>
        <p:spPr bwMode="auto">
          <a:xfrm>
            <a:off x="3929063" y="4216400"/>
            <a:ext cx="142875"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15" name="114 Conector recto de flecha"/>
          <p:cNvCxnSpPr>
            <a:stCxn id="15" idx="3"/>
            <a:endCxn id="16" idx="1"/>
          </p:cNvCxnSpPr>
          <p:nvPr/>
        </p:nvCxnSpPr>
        <p:spPr bwMode="auto">
          <a:xfrm>
            <a:off x="5064125" y="4216400"/>
            <a:ext cx="150813"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17" name="116 Forma"/>
          <p:cNvCxnSpPr>
            <a:stCxn id="27" idx="1"/>
            <a:endCxn id="17" idx="0"/>
          </p:cNvCxnSpPr>
          <p:nvPr/>
        </p:nvCxnSpPr>
        <p:spPr bwMode="auto">
          <a:xfrm rot="10800000" flipV="1">
            <a:off x="647700" y="5002213"/>
            <a:ext cx="5281613" cy="392112"/>
          </a:xfrm>
          <a:prstGeom prst="bentConnector2">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19" name="118 Conector recto de flecha"/>
          <p:cNvCxnSpPr>
            <a:stCxn id="17" idx="3"/>
            <a:endCxn id="18" idx="1"/>
          </p:cNvCxnSpPr>
          <p:nvPr/>
        </p:nvCxnSpPr>
        <p:spPr bwMode="auto">
          <a:xfrm>
            <a:off x="1222375" y="5680075"/>
            <a:ext cx="349250"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21" name="120 Conector recto de flecha"/>
          <p:cNvCxnSpPr>
            <a:stCxn id="18" idx="3"/>
            <a:endCxn id="19" idx="1"/>
          </p:cNvCxnSpPr>
          <p:nvPr/>
        </p:nvCxnSpPr>
        <p:spPr bwMode="auto">
          <a:xfrm>
            <a:off x="2436813" y="5680075"/>
            <a:ext cx="277812"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23" name="122 Conector recto de flecha"/>
          <p:cNvCxnSpPr>
            <a:stCxn id="19" idx="3"/>
            <a:endCxn id="20" idx="1"/>
          </p:cNvCxnSpPr>
          <p:nvPr/>
        </p:nvCxnSpPr>
        <p:spPr bwMode="auto">
          <a:xfrm>
            <a:off x="3579813" y="5680075"/>
            <a:ext cx="214312"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25" name="124 Conector recto de flecha"/>
          <p:cNvCxnSpPr>
            <a:stCxn id="20" idx="3"/>
            <a:endCxn id="26" idx="1"/>
          </p:cNvCxnSpPr>
          <p:nvPr/>
        </p:nvCxnSpPr>
        <p:spPr bwMode="auto">
          <a:xfrm>
            <a:off x="4660900" y="5680075"/>
            <a:ext cx="776288"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27" name="126 Conector recto de flecha"/>
          <p:cNvCxnSpPr/>
          <p:nvPr/>
        </p:nvCxnSpPr>
        <p:spPr bwMode="auto">
          <a:xfrm rot="5400000">
            <a:off x="6144419" y="5323682"/>
            <a:ext cx="142875" cy="1587"/>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28" name="127 Conector recto de flecha"/>
          <p:cNvCxnSpPr/>
          <p:nvPr/>
        </p:nvCxnSpPr>
        <p:spPr bwMode="auto">
          <a:xfrm rot="5400000">
            <a:off x="6357144" y="5322094"/>
            <a:ext cx="142875" cy="1587"/>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30" name="129 Forma"/>
          <p:cNvCxnSpPr>
            <a:stCxn id="26" idx="3"/>
            <a:endCxn id="31" idx="2"/>
          </p:cNvCxnSpPr>
          <p:nvPr/>
        </p:nvCxnSpPr>
        <p:spPr bwMode="auto">
          <a:xfrm flipV="1">
            <a:off x="6518275" y="5251450"/>
            <a:ext cx="1008063" cy="428625"/>
          </a:xfrm>
          <a:prstGeom prst="bentConnector2">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32" name="131 Forma"/>
          <p:cNvCxnSpPr/>
          <p:nvPr/>
        </p:nvCxnSpPr>
        <p:spPr bwMode="auto">
          <a:xfrm flipV="1">
            <a:off x="6500813" y="5257800"/>
            <a:ext cx="900112" cy="287338"/>
          </a:xfrm>
          <a:prstGeom prst="bentConnector2">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34" name="133 Forma"/>
          <p:cNvCxnSpPr>
            <a:endCxn id="31" idx="2"/>
          </p:cNvCxnSpPr>
          <p:nvPr/>
        </p:nvCxnSpPr>
        <p:spPr bwMode="auto">
          <a:xfrm flipV="1">
            <a:off x="6419850" y="5264150"/>
            <a:ext cx="1152525" cy="576263"/>
          </a:xfrm>
          <a:prstGeom prst="bentConnector2">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36" name="135 Conector recto de flecha"/>
          <p:cNvCxnSpPr>
            <a:stCxn id="31" idx="3"/>
            <a:endCxn id="30" idx="1"/>
          </p:cNvCxnSpPr>
          <p:nvPr/>
        </p:nvCxnSpPr>
        <p:spPr bwMode="auto">
          <a:xfrm>
            <a:off x="7858125" y="4965700"/>
            <a:ext cx="214313"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37" name="136 Conector recto de flecha"/>
          <p:cNvCxnSpPr/>
          <p:nvPr/>
        </p:nvCxnSpPr>
        <p:spPr bwMode="auto">
          <a:xfrm>
            <a:off x="7858125" y="5094288"/>
            <a:ext cx="215900" cy="1587"/>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38" name="137 Conector recto de flecha"/>
          <p:cNvCxnSpPr/>
          <p:nvPr/>
        </p:nvCxnSpPr>
        <p:spPr bwMode="auto">
          <a:xfrm>
            <a:off x="7858125" y="4860925"/>
            <a:ext cx="215900"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39" name="138 Conector recto de flecha"/>
          <p:cNvCxnSpPr/>
          <p:nvPr/>
        </p:nvCxnSpPr>
        <p:spPr bwMode="auto">
          <a:xfrm>
            <a:off x="7858125" y="4751388"/>
            <a:ext cx="215900" cy="1587"/>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40" name="139 Conector recto de flecha"/>
          <p:cNvCxnSpPr/>
          <p:nvPr/>
        </p:nvCxnSpPr>
        <p:spPr bwMode="auto">
          <a:xfrm>
            <a:off x="7858125" y="5213350"/>
            <a:ext cx="215900"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42" name="141 Conector recto de flecha"/>
          <p:cNvCxnSpPr>
            <a:stCxn id="21" idx="3"/>
            <a:endCxn id="22" idx="1"/>
          </p:cNvCxnSpPr>
          <p:nvPr/>
        </p:nvCxnSpPr>
        <p:spPr bwMode="auto">
          <a:xfrm>
            <a:off x="1222375" y="6394450"/>
            <a:ext cx="1500188"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44" name="143 Conector recto de flecha"/>
          <p:cNvCxnSpPr>
            <a:stCxn id="22" idx="3"/>
            <a:endCxn id="23" idx="1"/>
          </p:cNvCxnSpPr>
          <p:nvPr/>
        </p:nvCxnSpPr>
        <p:spPr bwMode="auto">
          <a:xfrm>
            <a:off x="3589338" y="6394450"/>
            <a:ext cx="196850"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46" name="145 Conector recto de flecha"/>
          <p:cNvCxnSpPr>
            <a:stCxn id="23" idx="3"/>
            <a:endCxn id="24" idx="1"/>
          </p:cNvCxnSpPr>
          <p:nvPr/>
        </p:nvCxnSpPr>
        <p:spPr bwMode="auto">
          <a:xfrm>
            <a:off x="4651375" y="6394450"/>
            <a:ext cx="206375"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48" name="147 Conector recto de flecha"/>
          <p:cNvCxnSpPr>
            <a:stCxn id="24" idx="3"/>
            <a:endCxn id="25" idx="1"/>
          </p:cNvCxnSpPr>
          <p:nvPr/>
        </p:nvCxnSpPr>
        <p:spPr bwMode="auto">
          <a:xfrm>
            <a:off x="5722938" y="6394450"/>
            <a:ext cx="206375" cy="1588"/>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50" name="149 Forma"/>
          <p:cNvCxnSpPr>
            <a:stCxn id="25" idx="3"/>
            <a:endCxn id="31" idx="2"/>
          </p:cNvCxnSpPr>
          <p:nvPr/>
        </p:nvCxnSpPr>
        <p:spPr bwMode="auto">
          <a:xfrm flipV="1">
            <a:off x="6794500" y="5251450"/>
            <a:ext cx="973138" cy="1143000"/>
          </a:xfrm>
          <a:prstGeom prst="bentConnector2">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52" name="151 Conector recto de flecha"/>
          <p:cNvCxnSpPr>
            <a:stCxn id="30" idx="2"/>
            <a:endCxn id="28" idx="0"/>
          </p:cNvCxnSpPr>
          <p:nvPr/>
        </p:nvCxnSpPr>
        <p:spPr bwMode="auto">
          <a:xfrm rot="5400000">
            <a:off x="8428038" y="5321300"/>
            <a:ext cx="142875" cy="3175"/>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53" name="152 Conector recto de flecha"/>
          <p:cNvCxnSpPr/>
          <p:nvPr/>
        </p:nvCxnSpPr>
        <p:spPr bwMode="auto">
          <a:xfrm rot="5400000">
            <a:off x="8580438" y="5321300"/>
            <a:ext cx="142875" cy="3175"/>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54" name="153 Conector recto de flecha"/>
          <p:cNvCxnSpPr/>
          <p:nvPr/>
        </p:nvCxnSpPr>
        <p:spPr bwMode="auto">
          <a:xfrm rot="5400000">
            <a:off x="8288338" y="5321300"/>
            <a:ext cx="142875" cy="3175"/>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55" name="154 Conector recto de flecha"/>
          <p:cNvCxnSpPr/>
          <p:nvPr/>
        </p:nvCxnSpPr>
        <p:spPr bwMode="auto">
          <a:xfrm rot="5400000">
            <a:off x="8145463" y="5321300"/>
            <a:ext cx="142875" cy="3175"/>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56" name="155 Conector recto de flecha"/>
          <p:cNvCxnSpPr/>
          <p:nvPr/>
        </p:nvCxnSpPr>
        <p:spPr bwMode="auto">
          <a:xfrm rot="5400000">
            <a:off x="8716963" y="5321300"/>
            <a:ext cx="142875" cy="3175"/>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57" name="156 Conector recto de flecha"/>
          <p:cNvCxnSpPr/>
          <p:nvPr/>
        </p:nvCxnSpPr>
        <p:spPr bwMode="auto">
          <a:xfrm rot="5400000">
            <a:off x="8428038" y="6035675"/>
            <a:ext cx="142875" cy="3175"/>
          </a:xfrm>
          <a:prstGeom prst="straightConnector1">
            <a:avLst/>
          </a:prstGeom>
          <a:ln w="19050">
            <a:solidFill>
              <a:srgbClr val="000000"/>
            </a:solidFill>
            <a:headEnd type="none" w="med" len="med"/>
            <a:tailEnd type="arrow"/>
          </a:ln>
        </p:spPr>
        <p:style>
          <a:lnRef idx="1">
            <a:schemeClr val="accent6"/>
          </a:lnRef>
          <a:fillRef idx="0">
            <a:schemeClr val="accent6"/>
          </a:fillRef>
          <a:effectRef idx="0">
            <a:schemeClr val="accent6"/>
          </a:effectRef>
          <a:fontRef idx="minor">
            <a:schemeClr val="tx1"/>
          </a:fontRef>
        </p:style>
      </p:cxnSp>
      <p:sp>
        <p:nvSpPr>
          <p:cNvPr id="237646" name="163 CuadroTexto"/>
          <p:cNvSpPr txBox="1">
            <a:spLocks noChangeArrowheads="1"/>
          </p:cNvSpPr>
          <p:nvPr/>
        </p:nvSpPr>
        <p:spPr bwMode="auto">
          <a:xfrm>
            <a:off x="142875" y="1003300"/>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Training Category</a:t>
            </a:r>
          </a:p>
        </p:txBody>
      </p:sp>
      <p:cxnSp>
        <p:nvCxnSpPr>
          <p:cNvPr id="166" name="165 Conector recto"/>
          <p:cNvCxnSpPr/>
          <p:nvPr/>
        </p:nvCxnSpPr>
        <p:spPr bwMode="auto">
          <a:xfrm rot="5400000">
            <a:off x="-1413669" y="4093369"/>
            <a:ext cx="5400675" cy="1588"/>
          </a:xfrm>
          <a:prstGeom prst="line">
            <a:avLst/>
          </a:prstGeom>
          <a:ln w="19050">
            <a:solidFill>
              <a:srgbClr val="000000"/>
            </a:solidFill>
            <a:prstDash val="dash"/>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168" name="167 Conector recto"/>
          <p:cNvCxnSpPr/>
          <p:nvPr/>
        </p:nvCxnSpPr>
        <p:spPr bwMode="auto">
          <a:xfrm flipV="1">
            <a:off x="0" y="4608513"/>
            <a:ext cx="9144000" cy="0"/>
          </a:xfrm>
          <a:prstGeom prst="line">
            <a:avLst/>
          </a:prstGeom>
          <a:ln w="19050">
            <a:solidFill>
              <a:srgbClr val="000000"/>
            </a:solidFill>
            <a:prstDash val="lgDash"/>
            <a:headEnd type="none" w="med" len="med"/>
            <a:tailEnd type="none" w="lg" len="lg"/>
          </a:ln>
        </p:spPr>
        <p:style>
          <a:lnRef idx="1">
            <a:schemeClr val="accent6"/>
          </a:lnRef>
          <a:fillRef idx="0">
            <a:schemeClr val="accent6"/>
          </a:fillRef>
          <a:effectRef idx="0">
            <a:schemeClr val="accent6"/>
          </a:effectRef>
          <a:fontRef idx="minor">
            <a:schemeClr val="tx1"/>
          </a:fontRef>
        </p:style>
      </p:cxnSp>
      <p:sp>
        <p:nvSpPr>
          <p:cNvPr id="237649" name="168 CuadroTexto"/>
          <p:cNvSpPr txBox="1">
            <a:spLocks noChangeArrowheads="1"/>
          </p:cNvSpPr>
          <p:nvPr/>
        </p:nvSpPr>
        <p:spPr bwMode="auto">
          <a:xfrm>
            <a:off x="1035050" y="4608513"/>
            <a:ext cx="1071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Mexico</a:t>
            </a:r>
          </a:p>
        </p:txBody>
      </p:sp>
      <p:sp>
        <p:nvSpPr>
          <p:cNvPr id="237650" name="169 CuadroTexto"/>
          <p:cNvSpPr txBox="1">
            <a:spLocks noChangeArrowheads="1"/>
          </p:cNvSpPr>
          <p:nvPr/>
        </p:nvSpPr>
        <p:spPr bwMode="auto">
          <a:xfrm>
            <a:off x="928688" y="4332288"/>
            <a:ext cx="1071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USA</a:t>
            </a:r>
          </a:p>
        </p:txBody>
      </p:sp>
      <p:cxnSp>
        <p:nvCxnSpPr>
          <p:cNvPr id="237651" name="AutoShape 93"/>
          <p:cNvCxnSpPr>
            <a:cxnSpLocks noChangeShapeType="1"/>
            <a:stCxn id="7" idx="3"/>
            <a:endCxn id="28" idx="3"/>
          </p:cNvCxnSpPr>
          <p:nvPr/>
        </p:nvCxnSpPr>
        <p:spPr bwMode="auto">
          <a:xfrm>
            <a:off x="8656638" y="1787525"/>
            <a:ext cx="285750" cy="3892550"/>
          </a:xfrm>
          <a:prstGeom prst="bentConnector3">
            <a:avLst>
              <a:gd name="adj1" fmla="val 135556"/>
            </a:avLst>
          </a:prstGeom>
          <a:noFill/>
          <a:ln w="12700">
            <a:solidFill>
              <a:srgbClr val="000000"/>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188913"/>
            <a:ext cx="6985000" cy="865187"/>
          </a:xfrm>
        </p:spPr>
        <p:txBody>
          <a:bodyPr/>
          <a:lstStyle/>
          <a:p>
            <a:pPr eaLnBrk="1" hangingPunct="1">
              <a:defRPr/>
            </a:pPr>
            <a:r>
              <a:rPr lang="es-MX" dirty="0" smtClean="0"/>
              <a:t>Solidaridad C2 Band</a:t>
            </a:r>
          </a:p>
        </p:txBody>
      </p:sp>
      <p:pic>
        <p:nvPicPr>
          <p:cNvPr id="32771" name="3 Marcador de contenido" descr="solidaridad_c2.gif"/>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827088" y="1268413"/>
            <a:ext cx="7672387" cy="5040312"/>
          </a:xfrm>
        </p:spPr>
      </p:pic>
      <p:sp>
        <p:nvSpPr>
          <p:cNvPr id="5" name="4 CuadroTexto"/>
          <p:cNvSpPr txBox="1"/>
          <p:nvPr/>
        </p:nvSpPr>
        <p:spPr>
          <a:xfrm>
            <a:off x="2674938" y="2743200"/>
            <a:ext cx="1000125" cy="339725"/>
          </a:xfrm>
          <a:prstGeom prst="rect">
            <a:avLst/>
          </a:prstGeom>
          <a:noFill/>
        </p:spPr>
        <p:txBody>
          <a:bodyPr>
            <a:spAutoFit/>
          </a:bodyPr>
          <a:lstStyle/>
          <a:p>
            <a:pPr>
              <a:defRPr/>
            </a:pPr>
            <a:r>
              <a:rPr lang="es-MX" sz="1600" b="0" dirty="0">
                <a:solidFill>
                  <a:schemeClr val="tx1">
                    <a:lumMod val="10000"/>
                  </a:schemeClr>
                </a:solidFill>
                <a:latin typeface="Stencil" pitchFamily="82" charset="0"/>
              </a:rPr>
              <a:t>+ 40.67</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900113" y="188913"/>
            <a:ext cx="6985000" cy="865187"/>
          </a:xfrm>
        </p:spPr>
        <p:txBody>
          <a:bodyPr/>
          <a:lstStyle/>
          <a:p>
            <a:pPr eaLnBrk="1" hangingPunct="1">
              <a:defRPr/>
            </a:pPr>
            <a:r>
              <a:rPr lang="es-MX" dirty="0" err="1" smtClean="0"/>
              <a:t>Organization</a:t>
            </a:r>
            <a:endParaRPr lang="es-MX" dirty="0" smtClean="0"/>
          </a:p>
        </p:txBody>
      </p:sp>
      <p:sp>
        <p:nvSpPr>
          <p:cNvPr id="3" name="2 Rectángulo"/>
          <p:cNvSpPr/>
          <p:nvPr/>
        </p:nvSpPr>
        <p:spPr bwMode="auto">
          <a:xfrm>
            <a:off x="3786188" y="1143000"/>
            <a:ext cx="1439862" cy="53975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bg2"/>
                </a:solidFill>
              </a:rPr>
              <a:t>General </a:t>
            </a:r>
            <a:r>
              <a:rPr lang="es-MX" sz="1200" b="0" dirty="0" err="1">
                <a:solidFill>
                  <a:schemeClr val="bg2"/>
                </a:solidFill>
              </a:rPr>
              <a:t>Direction</a:t>
            </a:r>
            <a:endParaRPr lang="es-MX" sz="1200" b="0" dirty="0">
              <a:solidFill>
                <a:schemeClr val="bg2"/>
              </a:solidFill>
            </a:endParaRPr>
          </a:p>
        </p:txBody>
      </p:sp>
      <p:sp>
        <p:nvSpPr>
          <p:cNvPr id="4" name="3 Rectángulo"/>
          <p:cNvSpPr/>
          <p:nvPr/>
        </p:nvSpPr>
        <p:spPr bwMode="auto">
          <a:xfrm>
            <a:off x="2774950" y="2143125"/>
            <a:ext cx="1439863" cy="6477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Space</a:t>
            </a:r>
            <a:r>
              <a:rPr lang="es-MX" sz="1200" b="0" dirty="0">
                <a:solidFill>
                  <a:schemeClr val="bg2"/>
                </a:solidFill>
              </a:rPr>
              <a:t> </a:t>
            </a:r>
            <a:r>
              <a:rPr lang="es-MX" sz="1200" b="0" dirty="0" err="1">
                <a:solidFill>
                  <a:schemeClr val="bg2"/>
                </a:solidFill>
              </a:rPr>
              <a:t>System</a:t>
            </a:r>
            <a:r>
              <a:rPr lang="es-MX" sz="1200" b="0" dirty="0">
                <a:solidFill>
                  <a:schemeClr val="bg2"/>
                </a:solidFill>
              </a:rPr>
              <a:t> </a:t>
            </a:r>
            <a:r>
              <a:rPr lang="es-MX" sz="1200" b="0" dirty="0" err="1">
                <a:solidFill>
                  <a:schemeClr val="bg2"/>
                </a:solidFill>
              </a:rPr>
              <a:t>Engineering</a:t>
            </a:r>
            <a:r>
              <a:rPr lang="es-MX" sz="1200" b="0" dirty="0">
                <a:solidFill>
                  <a:schemeClr val="bg2"/>
                </a:solidFill>
              </a:rPr>
              <a:t> </a:t>
            </a:r>
            <a:r>
              <a:rPr lang="es-MX" sz="1200" b="0" dirty="0" err="1">
                <a:solidFill>
                  <a:schemeClr val="bg2"/>
                </a:solidFill>
              </a:rPr>
              <a:t>Direction</a:t>
            </a:r>
            <a:endParaRPr lang="es-MX" sz="1200" b="0" dirty="0">
              <a:solidFill>
                <a:schemeClr val="bg2"/>
              </a:solidFill>
            </a:endParaRPr>
          </a:p>
        </p:txBody>
      </p:sp>
      <p:sp>
        <p:nvSpPr>
          <p:cNvPr id="5" name="4 Rectángulo"/>
          <p:cNvSpPr/>
          <p:nvPr/>
        </p:nvSpPr>
        <p:spPr bwMode="auto">
          <a:xfrm>
            <a:off x="4786313" y="2143125"/>
            <a:ext cx="1439862" cy="6477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Earth</a:t>
            </a:r>
            <a:r>
              <a:rPr lang="es-MX" sz="1200" b="0" dirty="0">
                <a:solidFill>
                  <a:schemeClr val="bg2"/>
                </a:solidFill>
              </a:rPr>
              <a:t> </a:t>
            </a:r>
            <a:r>
              <a:rPr lang="es-MX" sz="1200" b="0" dirty="0" err="1">
                <a:solidFill>
                  <a:schemeClr val="bg2"/>
                </a:solidFill>
              </a:rPr>
              <a:t>segment</a:t>
            </a:r>
            <a:r>
              <a:rPr lang="es-MX" sz="1200" b="0" dirty="0">
                <a:solidFill>
                  <a:schemeClr val="bg2"/>
                </a:solidFill>
              </a:rPr>
              <a:t> </a:t>
            </a:r>
            <a:r>
              <a:rPr lang="es-MX" sz="1200" b="0" dirty="0" err="1">
                <a:solidFill>
                  <a:schemeClr val="bg2"/>
                </a:solidFill>
              </a:rPr>
              <a:t>Direction</a:t>
            </a:r>
            <a:endParaRPr lang="es-MX" sz="1200" b="0" dirty="0">
              <a:solidFill>
                <a:schemeClr val="bg2"/>
              </a:solidFill>
            </a:endParaRPr>
          </a:p>
        </p:txBody>
      </p:sp>
      <p:sp>
        <p:nvSpPr>
          <p:cNvPr id="6" name="5 Rectángulo"/>
          <p:cNvSpPr/>
          <p:nvPr/>
        </p:nvSpPr>
        <p:spPr bwMode="auto">
          <a:xfrm>
            <a:off x="6786563" y="2143125"/>
            <a:ext cx="1439862" cy="6477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a:solidFill>
                  <a:schemeClr val="bg2"/>
                </a:solidFill>
              </a:rPr>
              <a:t>Commercial Direction</a:t>
            </a:r>
          </a:p>
        </p:txBody>
      </p:sp>
      <p:sp>
        <p:nvSpPr>
          <p:cNvPr id="7" name="6 Rectángulo"/>
          <p:cNvSpPr/>
          <p:nvPr/>
        </p:nvSpPr>
        <p:spPr bwMode="auto">
          <a:xfrm>
            <a:off x="703263" y="2143125"/>
            <a:ext cx="1439862" cy="6477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bg2"/>
                </a:solidFill>
              </a:rPr>
              <a:t>Control </a:t>
            </a:r>
            <a:r>
              <a:rPr lang="es-MX" sz="1200" b="0" dirty="0" err="1">
                <a:solidFill>
                  <a:schemeClr val="bg2"/>
                </a:solidFill>
              </a:rPr>
              <a:t>Direction</a:t>
            </a:r>
            <a:endParaRPr lang="es-MX" sz="1200" b="0" dirty="0">
              <a:solidFill>
                <a:schemeClr val="bg2"/>
              </a:solidFill>
            </a:endParaRPr>
          </a:p>
        </p:txBody>
      </p:sp>
      <p:sp>
        <p:nvSpPr>
          <p:cNvPr id="8" name="7 Rectángulo"/>
          <p:cNvSpPr/>
          <p:nvPr/>
        </p:nvSpPr>
        <p:spPr bwMode="auto">
          <a:xfrm>
            <a:off x="2774950" y="2928938"/>
            <a:ext cx="1439863" cy="4683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Space</a:t>
            </a:r>
            <a:r>
              <a:rPr lang="es-MX" sz="1200" b="0" dirty="0">
                <a:solidFill>
                  <a:schemeClr val="bg2"/>
                </a:solidFill>
              </a:rPr>
              <a:t> </a:t>
            </a:r>
            <a:r>
              <a:rPr lang="es-MX" sz="1200" b="0" dirty="0" err="1">
                <a:solidFill>
                  <a:schemeClr val="bg2"/>
                </a:solidFill>
              </a:rPr>
              <a:t>Segment</a:t>
            </a:r>
            <a:endParaRPr lang="es-MX" sz="1200" b="0" dirty="0">
              <a:solidFill>
                <a:schemeClr val="bg2"/>
              </a:solidFill>
            </a:endParaRPr>
          </a:p>
        </p:txBody>
      </p:sp>
      <p:sp>
        <p:nvSpPr>
          <p:cNvPr id="9" name="8 Rectángulo"/>
          <p:cNvSpPr/>
          <p:nvPr/>
        </p:nvSpPr>
        <p:spPr bwMode="auto">
          <a:xfrm>
            <a:off x="4786313" y="2928938"/>
            <a:ext cx="1439862" cy="4683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Instalation</a:t>
            </a:r>
            <a:endParaRPr lang="es-MX" sz="1200" b="0" dirty="0">
              <a:solidFill>
                <a:schemeClr val="bg2"/>
              </a:solidFill>
            </a:endParaRPr>
          </a:p>
        </p:txBody>
      </p:sp>
      <p:sp>
        <p:nvSpPr>
          <p:cNvPr id="10" name="9 Rectángulo"/>
          <p:cNvSpPr/>
          <p:nvPr/>
        </p:nvSpPr>
        <p:spPr bwMode="auto">
          <a:xfrm>
            <a:off x="6786563" y="2928938"/>
            <a:ext cx="1439862" cy="4683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Promotion</a:t>
            </a:r>
            <a:r>
              <a:rPr lang="es-MX" sz="1200" b="0" dirty="0">
                <a:solidFill>
                  <a:schemeClr val="bg2"/>
                </a:solidFill>
              </a:rPr>
              <a:t> and </a:t>
            </a:r>
            <a:r>
              <a:rPr lang="es-MX" sz="1200" b="0" dirty="0" err="1">
                <a:solidFill>
                  <a:schemeClr val="bg2"/>
                </a:solidFill>
              </a:rPr>
              <a:t>Publicity</a:t>
            </a:r>
            <a:endParaRPr lang="es-MX" sz="1200" b="0" dirty="0">
              <a:solidFill>
                <a:schemeClr val="bg2"/>
              </a:solidFill>
            </a:endParaRPr>
          </a:p>
        </p:txBody>
      </p:sp>
      <p:sp>
        <p:nvSpPr>
          <p:cNvPr id="11" name="10 Rectángulo"/>
          <p:cNvSpPr/>
          <p:nvPr/>
        </p:nvSpPr>
        <p:spPr bwMode="auto">
          <a:xfrm>
            <a:off x="703263" y="2928938"/>
            <a:ext cx="1439862" cy="4683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bg2"/>
                </a:solidFill>
              </a:rPr>
              <a:t>Orbital </a:t>
            </a:r>
            <a:r>
              <a:rPr lang="es-MX" sz="1200" b="0" dirty="0" err="1">
                <a:solidFill>
                  <a:schemeClr val="bg2"/>
                </a:solidFill>
              </a:rPr>
              <a:t>Operations</a:t>
            </a:r>
            <a:endParaRPr lang="es-MX" sz="1200" b="0" dirty="0">
              <a:solidFill>
                <a:schemeClr val="bg2"/>
              </a:solidFill>
            </a:endParaRPr>
          </a:p>
        </p:txBody>
      </p:sp>
      <p:sp>
        <p:nvSpPr>
          <p:cNvPr id="12" name="11 Rectángulo"/>
          <p:cNvSpPr/>
          <p:nvPr/>
        </p:nvSpPr>
        <p:spPr bwMode="auto">
          <a:xfrm>
            <a:off x="2774950" y="3571875"/>
            <a:ext cx="1439863" cy="46831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Earth</a:t>
            </a:r>
            <a:r>
              <a:rPr lang="es-MX" sz="1200" b="0" dirty="0">
                <a:solidFill>
                  <a:schemeClr val="bg2"/>
                </a:solidFill>
              </a:rPr>
              <a:t> </a:t>
            </a:r>
            <a:r>
              <a:rPr lang="es-MX" sz="1200" b="0" dirty="0" err="1">
                <a:solidFill>
                  <a:schemeClr val="bg2"/>
                </a:solidFill>
              </a:rPr>
              <a:t>Segment</a:t>
            </a:r>
            <a:endParaRPr lang="es-MX" sz="1200" b="0" dirty="0">
              <a:solidFill>
                <a:schemeClr val="bg2"/>
              </a:solidFill>
            </a:endParaRPr>
          </a:p>
        </p:txBody>
      </p:sp>
      <p:sp>
        <p:nvSpPr>
          <p:cNvPr id="13" name="12 Rectángulo"/>
          <p:cNvSpPr/>
          <p:nvPr/>
        </p:nvSpPr>
        <p:spPr bwMode="auto">
          <a:xfrm>
            <a:off x="4786313" y="3571875"/>
            <a:ext cx="1439862" cy="46831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Maintenance</a:t>
            </a:r>
            <a:endParaRPr lang="es-MX" sz="1200" b="0" dirty="0">
              <a:solidFill>
                <a:schemeClr val="bg2"/>
              </a:solidFill>
            </a:endParaRPr>
          </a:p>
        </p:txBody>
      </p:sp>
      <p:sp>
        <p:nvSpPr>
          <p:cNvPr id="14" name="13 Rectángulo"/>
          <p:cNvSpPr/>
          <p:nvPr/>
        </p:nvSpPr>
        <p:spPr bwMode="auto">
          <a:xfrm>
            <a:off x="6786563" y="3571875"/>
            <a:ext cx="1439862" cy="46831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Billing</a:t>
            </a:r>
            <a:endParaRPr lang="es-MX" sz="1200" b="0" dirty="0">
              <a:solidFill>
                <a:schemeClr val="bg2"/>
              </a:solidFill>
            </a:endParaRPr>
          </a:p>
        </p:txBody>
      </p:sp>
      <p:sp>
        <p:nvSpPr>
          <p:cNvPr id="15" name="14 Rectángulo"/>
          <p:cNvSpPr/>
          <p:nvPr/>
        </p:nvSpPr>
        <p:spPr bwMode="auto">
          <a:xfrm>
            <a:off x="703263" y="3571875"/>
            <a:ext cx="1439862" cy="46831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Spacecraft</a:t>
            </a:r>
            <a:r>
              <a:rPr lang="es-MX" sz="1200" b="0" dirty="0">
                <a:solidFill>
                  <a:schemeClr val="bg2"/>
                </a:solidFill>
              </a:rPr>
              <a:t> and Control</a:t>
            </a:r>
          </a:p>
        </p:txBody>
      </p:sp>
      <p:sp>
        <p:nvSpPr>
          <p:cNvPr id="16" name="15 Rectángulo"/>
          <p:cNvSpPr/>
          <p:nvPr/>
        </p:nvSpPr>
        <p:spPr bwMode="auto">
          <a:xfrm>
            <a:off x="2774950" y="4214813"/>
            <a:ext cx="1439863" cy="4683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bg2"/>
                </a:solidFill>
              </a:rPr>
              <a:t>Software </a:t>
            </a:r>
            <a:r>
              <a:rPr lang="es-MX" sz="1200" b="0" dirty="0" err="1">
                <a:solidFill>
                  <a:schemeClr val="bg2"/>
                </a:solidFill>
              </a:rPr>
              <a:t>Engineering</a:t>
            </a:r>
            <a:endParaRPr lang="es-MX" sz="1200" b="0" dirty="0">
              <a:solidFill>
                <a:schemeClr val="bg2"/>
              </a:solidFill>
            </a:endParaRPr>
          </a:p>
        </p:txBody>
      </p:sp>
      <p:sp>
        <p:nvSpPr>
          <p:cNvPr id="17" name="16 Rectángulo"/>
          <p:cNvSpPr/>
          <p:nvPr/>
        </p:nvSpPr>
        <p:spPr bwMode="auto">
          <a:xfrm>
            <a:off x="4786313" y="4214813"/>
            <a:ext cx="1439862" cy="4683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Operations</a:t>
            </a:r>
            <a:endParaRPr lang="es-MX" sz="1200" b="0" dirty="0">
              <a:solidFill>
                <a:schemeClr val="bg2"/>
              </a:solidFill>
            </a:endParaRPr>
          </a:p>
        </p:txBody>
      </p:sp>
      <p:sp>
        <p:nvSpPr>
          <p:cNvPr id="18" name="17 Rectángulo"/>
          <p:cNvSpPr/>
          <p:nvPr/>
        </p:nvSpPr>
        <p:spPr bwMode="auto">
          <a:xfrm>
            <a:off x="703263" y="4857750"/>
            <a:ext cx="1439862" cy="46831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Communications</a:t>
            </a:r>
            <a:endParaRPr lang="es-MX" sz="1200" b="0" dirty="0">
              <a:solidFill>
                <a:schemeClr val="bg2"/>
              </a:solidFill>
            </a:endParaRPr>
          </a:p>
        </p:txBody>
      </p:sp>
      <p:sp>
        <p:nvSpPr>
          <p:cNvPr id="19" name="18 Rectángulo"/>
          <p:cNvSpPr/>
          <p:nvPr/>
        </p:nvSpPr>
        <p:spPr bwMode="auto">
          <a:xfrm>
            <a:off x="703263" y="4214813"/>
            <a:ext cx="1439862" cy="4683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err="1">
                <a:solidFill>
                  <a:schemeClr val="bg2"/>
                </a:solidFill>
              </a:rPr>
              <a:t>Maintenance</a:t>
            </a:r>
            <a:endParaRPr lang="es-MX" sz="1200" b="0" dirty="0">
              <a:solidFill>
                <a:schemeClr val="bg2"/>
              </a:solidFill>
            </a:endParaRPr>
          </a:p>
        </p:txBody>
      </p:sp>
      <p:sp>
        <p:nvSpPr>
          <p:cNvPr id="20" name="19 Rectángulo"/>
          <p:cNvSpPr/>
          <p:nvPr/>
        </p:nvSpPr>
        <p:spPr bwMode="auto">
          <a:xfrm>
            <a:off x="703263" y="5461000"/>
            <a:ext cx="1439862" cy="46831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bg2"/>
                </a:solidFill>
              </a:rPr>
              <a:t>Computing</a:t>
            </a:r>
          </a:p>
        </p:txBody>
      </p:sp>
      <p:sp>
        <p:nvSpPr>
          <p:cNvPr id="21" name="20 Rectángulo"/>
          <p:cNvSpPr/>
          <p:nvPr/>
        </p:nvSpPr>
        <p:spPr bwMode="auto">
          <a:xfrm>
            <a:off x="703263" y="6103938"/>
            <a:ext cx="1439862" cy="4683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bg2"/>
                </a:solidFill>
              </a:rPr>
              <a:t>Training</a:t>
            </a:r>
          </a:p>
        </p:txBody>
      </p:sp>
      <p:cxnSp>
        <p:nvCxnSpPr>
          <p:cNvPr id="25" name="24 Conector angular"/>
          <p:cNvCxnSpPr>
            <a:stCxn id="3" idx="2"/>
            <a:endCxn id="6" idx="0"/>
          </p:cNvCxnSpPr>
          <p:nvPr/>
        </p:nvCxnSpPr>
        <p:spPr bwMode="auto">
          <a:xfrm rot="16200000" flipH="1">
            <a:off x="5776913" y="412750"/>
            <a:ext cx="460375" cy="3000375"/>
          </a:xfrm>
          <a:prstGeom prst="bentConnector3">
            <a:avLst>
              <a:gd name="adj1" fmla="val 50000"/>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27" name="26 Conector angular"/>
          <p:cNvCxnSpPr>
            <a:stCxn id="3" idx="2"/>
            <a:endCxn id="7" idx="0"/>
          </p:cNvCxnSpPr>
          <p:nvPr/>
        </p:nvCxnSpPr>
        <p:spPr bwMode="auto">
          <a:xfrm rot="5400000">
            <a:off x="2734469" y="370681"/>
            <a:ext cx="460375" cy="3084513"/>
          </a:xfrm>
          <a:prstGeom prst="bentConnector3">
            <a:avLst>
              <a:gd name="adj1" fmla="val 50000"/>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29" name="28 Conector recto"/>
          <p:cNvCxnSpPr>
            <a:endCxn id="4" idx="0"/>
          </p:cNvCxnSpPr>
          <p:nvPr/>
        </p:nvCxnSpPr>
        <p:spPr bwMode="auto">
          <a:xfrm rot="5400000">
            <a:off x="3393282" y="2035969"/>
            <a:ext cx="214312"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33" name="32 Conector recto"/>
          <p:cNvCxnSpPr>
            <a:stCxn id="5" idx="0"/>
          </p:cNvCxnSpPr>
          <p:nvPr/>
        </p:nvCxnSpPr>
        <p:spPr bwMode="auto">
          <a:xfrm rot="16200000" flipV="1">
            <a:off x="5393532" y="2035969"/>
            <a:ext cx="214312"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35" name="34 Conector angular"/>
          <p:cNvCxnSpPr>
            <a:stCxn id="7" idx="1"/>
            <a:endCxn id="21" idx="1"/>
          </p:cNvCxnSpPr>
          <p:nvPr/>
        </p:nvCxnSpPr>
        <p:spPr bwMode="auto">
          <a:xfrm rot="10800000" flipV="1">
            <a:off x="703263" y="2466975"/>
            <a:ext cx="1587" cy="3871913"/>
          </a:xfrm>
          <a:prstGeom prst="bentConnector3">
            <a:avLst>
              <a:gd name="adj1" fmla="val 14395466"/>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37" name="36 Conector recto"/>
          <p:cNvCxnSpPr>
            <a:stCxn id="11" idx="1"/>
          </p:cNvCxnSpPr>
          <p:nvPr/>
        </p:nvCxnSpPr>
        <p:spPr bwMode="auto">
          <a:xfrm rot="10800000">
            <a:off x="469900" y="3162300"/>
            <a:ext cx="233363"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39" name="38 Conector recto"/>
          <p:cNvCxnSpPr>
            <a:stCxn id="15" idx="1"/>
          </p:cNvCxnSpPr>
          <p:nvPr/>
        </p:nvCxnSpPr>
        <p:spPr bwMode="auto">
          <a:xfrm rot="10800000" flipV="1">
            <a:off x="469900" y="3857625"/>
            <a:ext cx="233363"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41" name="40 Conector recto"/>
          <p:cNvCxnSpPr>
            <a:stCxn id="19" idx="1"/>
          </p:cNvCxnSpPr>
          <p:nvPr/>
        </p:nvCxnSpPr>
        <p:spPr bwMode="auto">
          <a:xfrm rot="10800000">
            <a:off x="469900" y="4448175"/>
            <a:ext cx="233363"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43" name="42 Conector recto"/>
          <p:cNvCxnSpPr>
            <a:stCxn id="18" idx="1"/>
          </p:cNvCxnSpPr>
          <p:nvPr/>
        </p:nvCxnSpPr>
        <p:spPr bwMode="auto">
          <a:xfrm rot="10800000">
            <a:off x="469900" y="5091113"/>
            <a:ext cx="233363"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45" name="44 Conector recto"/>
          <p:cNvCxnSpPr>
            <a:stCxn id="20" idx="1"/>
          </p:cNvCxnSpPr>
          <p:nvPr/>
        </p:nvCxnSpPr>
        <p:spPr bwMode="auto">
          <a:xfrm rot="10800000" flipV="1">
            <a:off x="469900" y="5715000"/>
            <a:ext cx="233363"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47" name="46 Conector angular"/>
          <p:cNvCxnSpPr>
            <a:stCxn id="4" idx="1"/>
            <a:endCxn id="16" idx="1"/>
          </p:cNvCxnSpPr>
          <p:nvPr/>
        </p:nvCxnSpPr>
        <p:spPr bwMode="auto">
          <a:xfrm rot="10800000" flipV="1">
            <a:off x="2774950" y="2466975"/>
            <a:ext cx="1588" cy="1981200"/>
          </a:xfrm>
          <a:prstGeom prst="bentConnector3">
            <a:avLst>
              <a:gd name="adj1" fmla="val 14395466"/>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49" name="48 Conector angular"/>
          <p:cNvCxnSpPr>
            <a:stCxn id="5" idx="1"/>
            <a:endCxn id="17" idx="1"/>
          </p:cNvCxnSpPr>
          <p:nvPr/>
        </p:nvCxnSpPr>
        <p:spPr bwMode="auto">
          <a:xfrm rot="10800000" flipV="1">
            <a:off x="4786313" y="2466975"/>
            <a:ext cx="1587" cy="1981200"/>
          </a:xfrm>
          <a:prstGeom prst="bentConnector3">
            <a:avLst>
              <a:gd name="adj1" fmla="val 14395466"/>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51" name="50 Forma"/>
          <p:cNvCxnSpPr>
            <a:stCxn id="6" idx="1"/>
            <a:endCxn id="14" idx="1"/>
          </p:cNvCxnSpPr>
          <p:nvPr/>
        </p:nvCxnSpPr>
        <p:spPr bwMode="auto">
          <a:xfrm rot="10800000" flipV="1">
            <a:off x="6786563" y="2466975"/>
            <a:ext cx="1587" cy="1338263"/>
          </a:xfrm>
          <a:prstGeom prst="bentConnector3">
            <a:avLst>
              <a:gd name="adj1" fmla="val 14395466"/>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53" name="52 Conector recto"/>
          <p:cNvCxnSpPr/>
          <p:nvPr/>
        </p:nvCxnSpPr>
        <p:spPr bwMode="auto">
          <a:xfrm rot="10800000">
            <a:off x="2544763" y="3143250"/>
            <a:ext cx="233362"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54" name="53 Conector recto"/>
          <p:cNvCxnSpPr/>
          <p:nvPr/>
        </p:nvCxnSpPr>
        <p:spPr bwMode="auto">
          <a:xfrm rot="10800000" flipV="1">
            <a:off x="2544763" y="3838575"/>
            <a:ext cx="233362"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55" name="54 Conector recto"/>
          <p:cNvCxnSpPr/>
          <p:nvPr/>
        </p:nvCxnSpPr>
        <p:spPr bwMode="auto">
          <a:xfrm rot="10800000">
            <a:off x="4557713" y="3157538"/>
            <a:ext cx="234950"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56" name="55 Conector recto"/>
          <p:cNvCxnSpPr/>
          <p:nvPr/>
        </p:nvCxnSpPr>
        <p:spPr bwMode="auto">
          <a:xfrm rot="10800000" flipV="1">
            <a:off x="4557713" y="3851275"/>
            <a:ext cx="234950"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cxnSp>
        <p:nvCxnSpPr>
          <p:cNvPr id="57" name="56 Conector recto"/>
          <p:cNvCxnSpPr/>
          <p:nvPr/>
        </p:nvCxnSpPr>
        <p:spPr bwMode="auto">
          <a:xfrm rot="10800000">
            <a:off x="6572250" y="3162300"/>
            <a:ext cx="233363" cy="0"/>
          </a:xfrm>
          <a:prstGeom prst="line">
            <a:avLst/>
          </a:prstGeom>
          <a:ln w="19050">
            <a:solidFill>
              <a:srgbClr val="000000"/>
            </a:solidFill>
            <a:headEnd type="none" w="med" len="med"/>
            <a:tailEnd type="none" w="lg" len="lg"/>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0"/>
            <a:ext cx="6985000" cy="865188"/>
          </a:xfrm>
        </p:spPr>
        <p:txBody>
          <a:bodyPr/>
          <a:lstStyle/>
          <a:p>
            <a:pPr eaLnBrk="1" hangingPunct="1">
              <a:defRPr/>
            </a:pPr>
            <a:r>
              <a:rPr lang="es-ES" sz="3600" dirty="0" smtClean="0"/>
              <a:t>C band </a:t>
            </a:r>
            <a:r>
              <a:rPr lang="es-ES" sz="3600" dirty="0" err="1" smtClean="0"/>
              <a:t>tariffs</a:t>
            </a:r>
            <a:r>
              <a:rPr lang="es-ES" sz="3600" dirty="0" smtClean="0"/>
              <a:t>(USA </a:t>
            </a:r>
            <a:r>
              <a:rPr lang="es-ES" sz="3600" dirty="0" err="1" smtClean="0"/>
              <a:t>dollars</a:t>
            </a:r>
            <a:r>
              <a:rPr lang="es-ES" sz="3600" dirty="0" smtClean="0"/>
              <a:t>)</a:t>
            </a:r>
          </a:p>
        </p:txBody>
      </p:sp>
      <p:graphicFrame>
        <p:nvGraphicFramePr>
          <p:cNvPr id="4" name="3 Marcador de contenido"/>
          <p:cNvGraphicFramePr>
            <a:graphicFrameLocks noGrp="1"/>
          </p:cNvGraphicFramePr>
          <p:nvPr>
            <p:ph idx="4294967295"/>
          </p:nvPr>
        </p:nvGraphicFramePr>
        <p:xfrm>
          <a:off x="395288" y="1196975"/>
          <a:ext cx="8229600" cy="4810209"/>
        </p:xfrm>
        <a:graphic>
          <a:graphicData uri="http://schemas.openxmlformats.org/drawingml/2006/table">
            <a:tbl>
              <a:tblPr firstRow="1" bandRow="1" bandCol="1">
                <a:tableStyleId>{72833802-FEF1-4C79-8D5D-14CF1EAF98D9}</a:tableStyleId>
              </a:tblPr>
              <a:tblGrid>
                <a:gridCol w="1645920"/>
                <a:gridCol w="1645920"/>
                <a:gridCol w="1645920"/>
                <a:gridCol w="1645920"/>
                <a:gridCol w="1645920"/>
              </a:tblGrid>
              <a:tr h="731423">
                <a:tc>
                  <a:txBody>
                    <a:bodyPr/>
                    <a:lstStyle/>
                    <a:p>
                      <a:pPr marL="0" algn="ctr" defTabSz="914400" rtl="0" eaLnBrk="1" latinLnBrk="0" hangingPunct="1"/>
                      <a:r>
                        <a:rPr lang="es-MX" sz="1400" b="1" kern="1200" dirty="0" err="1" smtClean="0">
                          <a:solidFill>
                            <a:srgbClr val="FFFFFF"/>
                          </a:solidFill>
                          <a:latin typeface="+mn-lt"/>
                          <a:ea typeface="+mn-ea"/>
                          <a:cs typeface="+mn-cs"/>
                        </a:rPr>
                        <a:t>Speed</a:t>
                      </a:r>
                      <a:r>
                        <a:rPr lang="es-MX" sz="1400" b="1" kern="1200" dirty="0" smtClean="0">
                          <a:solidFill>
                            <a:srgbClr val="FFFFFF"/>
                          </a:solidFill>
                          <a:latin typeface="+mn-lt"/>
                          <a:ea typeface="+mn-ea"/>
                          <a:cs typeface="+mn-cs"/>
                        </a:rPr>
                        <a:t> (KBPS) </a:t>
                      </a:r>
                    </a:p>
                    <a:p>
                      <a:pPr marL="0" algn="ctr" defTabSz="914400" rtl="0" eaLnBrk="1" latinLnBrk="0" hangingPunct="1"/>
                      <a:r>
                        <a:rPr lang="es-MX" sz="1400" b="1" kern="1200" dirty="0" smtClean="0">
                          <a:solidFill>
                            <a:srgbClr val="FFFFFF"/>
                          </a:solidFill>
                          <a:latin typeface="+mn-lt"/>
                          <a:ea typeface="+mn-ea"/>
                          <a:cs typeface="+mn-cs"/>
                        </a:rPr>
                        <a:t>up </a:t>
                      </a:r>
                      <a:r>
                        <a:rPr lang="es-MX" sz="1400" b="1" kern="1200" dirty="0" err="1" smtClean="0">
                          <a:solidFill>
                            <a:srgbClr val="FFFFFF"/>
                          </a:solidFill>
                          <a:latin typeface="+mn-lt"/>
                          <a:ea typeface="+mn-ea"/>
                          <a:cs typeface="+mn-cs"/>
                        </a:rPr>
                        <a:t>to</a:t>
                      </a:r>
                      <a:endParaRPr lang="es-ES" sz="1400" b="1" kern="1200" dirty="0">
                        <a:solidFill>
                          <a:srgbClr val="FFFFFF"/>
                        </a:solidFill>
                        <a:latin typeface="+mn-lt"/>
                        <a:ea typeface="+mn-ea"/>
                        <a:cs typeface="+mn-cs"/>
                      </a:endParaRPr>
                    </a:p>
                  </a:txBody>
                  <a:tcPr marT="45714" marB="45714" anchor="ctr">
                    <a:lnR w="12700" cap="flat" cmpd="sng" algn="ctr">
                      <a:solidFill>
                        <a:schemeClr val="accent4">
                          <a:lumMod val="20000"/>
                          <a:lumOff val="80000"/>
                        </a:schemeClr>
                      </a:solidFill>
                      <a:prstDash val="solid"/>
                      <a:round/>
                      <a:headEnd type="none" w="med" len="med"/>
                      <a:tailEnd type="none" w="med" len="med"/>
                    </a:lnR>
                  </a:tcPr>
                </a:tc>
                <a:tc>
                  <a:txBody>
                    <a:bodyPr/>
                    <a:lstStyle/>
                    <a:p>
                      <a:pPr marL="0" algn="ctr" defTabSz="914400" rtl="0" eaLnBrk="1" latinLnBrk="0" hangingPunct="1"/>
                      <a:r>
                        <a:rPr lang="es-MX" sz="1400" b="1" kern="1200" dirty="0" err="1" smtClean="0">
                          <a:solidFill>
                            <a:srgbClr val="FFFFFF"/>
                          </a:solidFill>
                          <a:latin typeface="+mn-lt"/>
                          <a:ea typeface="+mn-ea"/>
                          <a:cs typeface="+mn-cs"/>
                        </a:rPr>
                        <a:t>Assigned</a:t>
                      </a:r>
                      <a:r>
                        <a:rPr lang="es-MX" sz="1400" b="1" kern="1200" dirty="0" smtClean="0">
                          <a:solidFill>
                            <a:srgbClr val="FFFFFF"/>
                          </a:solidFill>
                          <a:latin typeface="+mn-lt"/>
                          <a:ea typeface="+mn-ea"/>
                          <a:cs typeface="+mn-cs"/>
                        </a:rPr>
                        <a:t> </a:t>
                      </a:r>
                      <a:r>
                        <a:rPr lang="es-MX" sz="1400" b="1" kern="1200" dirty="0" err="1" smtClean="0">
                          <a:solidFill>
                            <a:srgbClr val="FFFFFF"/>
                          </a:solidFill>
                          <a:latin typeface="+mn-lt"/>
                          <a:ea typeface="+mn-ea"/>
                          <a:cs typeface="+mn-cs"/>
                        </a:rPr>
                        <a:t>power</a:t>
                      </a:r>
                      <a:r>
                        <a:rPr lang="es-MX" sz="1400" b="1" kern="1200" dirty="0" smtClean="0">
                          <a:solidFill>
                            <a:srgbClr val="FFFFFF"/>
                          </a:solidFill>
                          <a:latin typeface="+mn-lt"/>
                          <a:ea typeface="+mn-ea"/>
                          <a:cs typeface="+mn-cs"/>
                        </a:rPr>
                        <a:t> </a:t>
                      </a:r>
                    </a:p>
                    <a:p>
                      <a:pPr marL="0" algn="ctr" defTabSz="914400" rtl="0" eaLnBrk="1" latinLnBrk="0" hangingPunct="1"/>
                      <a:r>
                        <a:rPr lang="es-MX" sz="1400" b="1" kern="1200" dirty="0" smtClean="0">
                          <a:solidFill>
                            <a:srgbClr val="FFFFFF"/>
                          </a:solidFill>
                          <a:latin typeface="+mn-lt"/>
                          <a:ea typeface="+mn-ea"/>
                          <a:cs typeface="+mn-cs"/>
                        </a:rPr>
                        <a:t>(</a:t>
                      </a:r>
                      <a:r>
                        <a:rPr lang="es-MX" sz="1400" b="1" kern="1200" dirty="0" err="1" smtClean="0">
                          <a:solidFill>
                            <a:srgbClr val="FFFFFF"/>
                          </a:solidFill>
                          <a:latin typeface="+mn-lt"/>
                          <a:ea typeface="+mn-ea"/>
                          <a:cs typeface="+mn-cs"/>
                        </a:rPr>
                        <a:t>dBw</a:t>
                      </a:r>
                      <a:r>
                        <a:rPr lang="es-MX" sz="1400" b="1" kern="1200" dirty="0" smtClean="0">
                          <a:solidFill>
                            <a:srgbClr val="FFFFFF"/>
                          </a:solidFill>
                          <a:latin typeface="+mn-lt"/>
                          <a:ea typeface="+mn-ea"/>
                          <a:cs typeface="+mn-cs"/>
                        </a:rPr>
                        <a:t>) up </a:t>
                      </a:r>
                      <a:r>
                        <a:rPr lang="es-MX" sz="1400" b="1" kern="1200" dirty="0" err="1" smtClean="0">
                          <a:solidFill>
                            <a:srgbClr val="FFFFFF"/>
                          </a:solidFill>
                          <a:latin typeface="+mn-lt"/>
                          <a:ea typeface="+mn-ea"/>
                          <a:cs typeface="+mn-cs"/>
                        </a:rPr>
                        <a:t>to</a:t>
                      </a:r>
                      <a:endParaRPr lang="es-ES" sz="1400" b="1" kern="1200" dirty="0">
                        <a:solidFill>
                          <a:srgbClr val="FFFFFF"/>
                        </a:solidFill>
                        <a:latin typeface="+mn-lt"/>
                        <a:ea typeface="+mn-ea"/>
                        <a:cs typeface="+mn-cs"/>
                      </a:endParaRPr>
                    </a:p>
                  </a:txBody>
                  <a:tcPr marT="45714" marB="45714"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a:txBody>
                    <a:bodyPr/>
                    <a:lstStyle/>
                    <a:p>
                      <a:pPr marL="0" algn="ctr" defTabSz="914400" rtl="0" eaLnBrk="1" latinLnBrk="0" hangingPunct="1"/>
                      <a:r>
                        <a:rPr lang="es-MX" sz="1400" b="1" kern="1200" dirty="0" smtClean="0">
                          <a:solidFill>
                            <a:srgbClr val="FFFFFF"/>
                          </a:solidFill>
                          <a:latin typeface="+mn-lt"/>
                          <a:ea typeface="+mn-ea"/>
                          <a:cs typeface="+mn-cs"/>
                        </a:rPr>
                        <a:t>Morelos II</a:t>
                      </a:r>
                      <a:endParaRPr lang="es-ES" sz="1400" b="1" kern="1200" dirty="0">
                        <a:solidFill>
                          <a:srgbClr val="FFFFFF"/>
                        </a:solidFill>
                        <a:latin typeface="+mn-lt"/>
                        <a:ea typeface="+mn-ea"/>
                        <a:cs typeface="+mn-cs"/>
                      </a:endParaRPr>
                    </a:p>
                  </a:txBody>
                  <a:tcPr marT="45714" marB="45714"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a:txBody>
                    <a:bodyPr/>
                    <a:lstStyle/>
                    <a:p>
                      <a:pPr marL="0" algn="ctr" defTabSz="914400" rtl="0" eaLnBrk="1" latinLnBrk="0" hangingPunct="1"/>
                      <a:r>
                        <a:rPr lang="es-MX" sz="1400" b="1" kern="1200" dirty="0" err="1" smtClean="0">
                          <a:solidFill>
                            <a:srgbClr val="FFFFFF"/>
                          </a:solidFill>
                          <a:latin typeface="+mn-lt"/>
                          <a:ea typeface="+mn-ea"/>
                          <a:cs typeface="+mn-cs"/>
                        </a:rPr>
                        <a:t>Assigned</a:t>
                      </a:r>
                      <a:r>
                        <a:rPr lang="es-MX" sz="1400" b="1" kern="1200" dirty="0" smtClean="0">
                          <a:solidFill>
                            <a:srgbClr val="FFFFFF"/>
                          </a:solidFill>
                          <a:latin typeface="+mn-lt"/>
                          <a:ea typeface="+mn-ea"/>
                          <a:cs typeface="+mn-cs"/>
                        </a:rPr>
                        <a:t> </a:t>
                      </a:r>
                      <a:r>
                        <a:rPr lang="es-MX" sz="1400" b="1" kern="1200" dirty="0" err="1" smtClean="0">
                          <a:solidFill>
                            <a:srgbClr val="FFFFFF"/>
                          </a:solidFill>
                          <a:latin typeface="+mn-lt"/>
                          <a:ea typeface="+mn-ea"/>
                          <a:cs typeface="+mn-cs"/>
                        </a:rPr>
                        <a:t>power</a:t>
                      </a:r>
                      <a:r>
                        <a:rPr lang="es-MX" sz="1400" b="1" kern="1200" dirty="0" smtClean="0">
                          <a:solidFill>
                            <a:srgbClr val="FFFFFF"/>
                          </a:solidFill>
                          <a:latin typeface="+mn-lt"/>
                          <a:ea typeface="+mn-ea"/>
                          <a:cs typeface="+mn-cs"/>
                        </a:rPr>
                        <a:t> </a:t>
                      </a:r>
                    </a:p>
                    <a:p>
                      <a:pPr marL="0" algn="ctr" defTabSz="914400" rtl="0" eaLnBrk="1" latinLnBrk="0" hangingPunct="1"/>
                      <a:r>
                        <a:rPr lang="es-MX" sz="1400" b="1" kern="1200" dirty="0" smtClean="0">
                          <a:solidFill>
                            <a:srgbClr val="FFFFFF"/>
                          </a:solidFill>
                          <a:latin typeface="+mn-lt"/>
                          <a:ea typeface="+mn-ea"/>
                          <a:cs typeface="+mn-cs"/>
                        </a:rPr>
                        <a:t>(</a:t>
                      </a:r>
                      <a:r>
                        <a:rPr lang="es-MX" sz="1400" b="1" kern="1200" dirty="0" err="1" smtClean="0">
                          <a:solidFill>
                            <a:srgbClr val="FFFFFF"/>
                          </a:solidFill>
                          <a:latin typeface="+mn-lt"/>
                          <a:ea typeface="+mn-ea"/>
                          <a:cs typeface="+mn-cs"/>
                        </a:rPr>
                        <a:t>dBw</a:t>
                      </a:r>
                      <a:r>
                        <a:rPr lang="es-MX" sz="1400" b="1" kern="1200" dirty="0" smtClean="0">
                          <a:solidFill>
                            <a:srgbClr val="FFFFFF"/>
                          </a:solidFill>
                          <a:latin typeface="+mn-lt"/>
                          <a:ea typeface="+mn-ea"/>
                          <a:cs typeface="+mn-cs"/>
                        </a:rPr>
                        <a:t>) up </a:t>
                      </a:r>
                      <a:r>
                        <a:rPr lang="es-MX" sz="1400" b="1" kern="1200" dirty="0" err="1" smtClean="0">
                          <a:solidFill>
                            <a:srgbClr val="FFFFFF"/>
                          </a:solidFill>
                          <a:latin typeface="+mn-lt"/>
                          <a:ea typeface="+mn-ea"/>
                          <a:cs typeface="+mn-cs"/>
                        </a:rPr>
                        <a:t>to</a:t>
                      </a:r>
                      <a:r>
                        <a:rPr lang="es-MX" sz="1400" b="1" kern="1200" dirty="0" smtClean="0">
                          <a:solidFill>
                            <a:srgbClr val="FFFFFF"/>
                          </a:solidFill>
                          <a:latin typeface="+mn-lt"/>
                          <a:ea typeface="+mn-ea"/>
                          <a:cs typeface="+mn-cs"/>
                        </a:rPr>
                        <a:t> </a:t>
                      </a:r>
                      <a:endParaRPr lang="es-ES" sz="1400" b="1" kern="1200" dirty="0">
                        <a:solidFill>
                          <a:srgbClr val="FFFFFF"/>
                        </a:solidFill>
                        <a:latin typeface="+mn-lt"/>
                        <a:ea typeface="+mn-ea"/>
                        <a:cs typeface="+mn-cs"/>
                      </a:endParaRPr>
                    </a:p>
                  </a:txBody>
                  <a:tcPr marT="45714" marB="45714"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a:txBody>
                    <a:bodyPr/>
                    <a:lstStyle/>
                    <a:p>
                      <a:pPr marL="0" algn="ctr" defTabSz="914400" rtl="0" eaLnBrk="1" latinLnBrk="0" hangingPunct="1"/>
                      <a:r>
                        <a:rPr lang="es-MX" sz="1400" b="1" kern="1200" dirty="0" smtClean="0">
                          <a:solidFill>
                            <a:srgbClr val="FFFFFF"/>
                          </a:solidFill>
                          <a:latin typeface="+mn-lt"/>
                          <a:ea typeface="+mn-ea"/>
                          <a:cs typeface="+mn-cs"/>
                        </a:rPr>
                        <a:t>Solidaridad </a:t>
                      </a:r>
                      <a:r>
                        <a:rPr lang="es-MX" sz="1400" b="1" kern="1200" dirty="0" err="1" smtClean="0">
                          <a:solidFill>
                            <a:srgbClr val="FFFFFF"/>
                          </a:solidFill>
                          <a:latin typeface="+mn-lt"/>
                          <a:ea typeface="+mn-ea"/>
                          <a:cs typeface="+mn-cs"/>
                        </a:rPr>
                        <a:t>Region</a:t>
                      </a:r>
                      <a:r>
                        <a:rPr lang="es-MX" sz="1400" b="1" kern="1200" dirty="0" smtClean="0">
                          <a:solidFill>
                            <a:srgbClr val="FFFFFF"/>
                          </a:solidFill>
                          <a:latin typeface="+mn-lt"/>
                          <a:ea typeface="+mn-ea"/>
                          <a:cs typeface="+mn-cs"/>
                        </a:rPr>
                        <a:t> </a:t>
                      </a:r>
                    </a:p>
                    <a:p>
                      <a:pPr marL="0" algn="ctr" defTabSz="914400" rtl="0" eaLnBrk="1" latinLnBrk="0" hangingPunct="1"/>
                      <a:r>
                        <a:rPr lang="es-MX" sz="1400" b="1" kern="1200" dirty="0" smtClean="0">
                          <a:solidFill>
                            <a:srgbClr val="FFFFFF"/>
                          </a:solidFill>
                          <a:latin typeface="+mn-lt"/>
                          <a:ea typeface="+mn-ea"/>
                          <a:cs typeface="+mn-cs"/>
                        </a:rPr>
                        <a:t>I</a:t>
                      </a:r>
                      <a:endParaRPr lang="es-ES" sz="1400" b="1" kern="1200" dirty="0">
                        <a:solidFill>
                          <a:srgbClr val="FFFFFF"/>
                        </a:solidFill>
                        <a:latin typeface="+mn-lt"/>
                        <a:ea typeface="+mn-ea"/>
                        <a:cs typeface="+mn-cs"/>
                      </a:endParaRPr>
                    </a:p>
                  </a:txBody>
                  <a:tcPr marT="45714" marB="45714" anchor="ctr">
                    <a:lnL w="12700" cap="flat" cmpd="sng" algn="ctr">
                      <a:solidFill>
                        <a:schemeClr val="accent4">
                          <a:lumMod val="20000"/>
                          <a:lumOff val="80000"/>
                        </a:schemeClr>
                      </a:solidFill>
                      <a:prstDash val="solid"/>
                      <a:round/>
                      <a:headEnd type="none" w="med" len="med"/>
                      <a:tailEnd type="none" w="med" len="med"/>
                    </a:lnL>
                  </a:tcP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32.0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4.22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123.0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4.72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130.0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64.0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7.23</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245.0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7.73</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260.0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128.0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10.24</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490.0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10.74</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520.0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256.0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13.25</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980.0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13.75</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1,040.0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384.0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15.01</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1,470.0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15.51</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1,560.0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512.0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16.32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1,986.0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16.82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2,108.0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768.0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18.02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2,940.0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18.52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3,120.0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1,544.0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21.21</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6,125.0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21.71</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6,500.0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2,048.0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22.00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7,350.00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22.50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7,800.0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3,200.0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24.22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12,250.00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24.72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13,000.0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4,096.0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25.01</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14,700.00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25.51</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15,600.0</a:t>
                      </a:r>
                      <a:endParaRPr lang="es-ES" sz="1400" kern="1200" dirty="0">
                        <a:solidFill>
                          <a:srgbClr val="000090"/>
                        </a:solidFill>
                        <a:latin typeface="+mn-lt"/>
                        <a:ea typeface="+mn-ea"/>
                        <a:cs typeface="+mn-cs"/>
                      </a:endParaRPr>
                    </a:p>
                  </a:txBody>
                  <a:tcPr marT="45714" marB="45714" anchor="ctr"/>
                </a:tc>
              </a:tr>
            </a:tbl>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763713" y="260350"/>
            <a:ext cx="6985000" cy="865188"/>
          </a:xfrm>
        </p:spPr>
        <p:txBody>
          <a:bodyPr/>
          <a:lstStyle/>
          <a:p>
            <a:pPr eaLnBrk="1" hangingPunct="1">
              <a:defRPr/>
            </a:pPr>
            <a:r>
              <a:rPr lang="es-ES" dirty="0" err="1" smtClean="0"/>
              <a:t>Ku</a:t>
            </a:r>
            <a:r>
              <a:rPr lang="es-ES" dirty="0" smtClean="0"/>
              <a:t> band </a:t>
            </a:r>
            <a:r>
              <a:rPr lang="es-ES" dirty="0" err="1" smtClean="0"/>
              <a:t>tariffs</a:t>
            </a:r>
            <a:r>
              <a:rPr lang="es-ES" dirty="0" smtClean="0"/>
              <a:t>(USA </a:t>
            </a:r>
            <a:r>
              <a:rPr lang="es-ES" dirty="0" err="1" smtClean="0"/>
              <a:t>Dollars</a:t>
            </a:r>
            <a:r>
              <a:rPr lang="es-ES" dirty="0" smtClean="0"/>
              <a:t>)</a:t>
            </a:r>
          </a:p>
        </p:txBody>
      </p:sp>
      <p:graphicFrame>
        <p:nvGraphicFramePr>
          <p:cNvPr id="4" name="3 Marcador de contenido"/>
          <p:cNvGraphicFramePr>
            <a:graphicFrameLocks noGrp="1"/>
          </p:cNvGraphicFramePr>
          <p:nvPr>
            <p:ph idx="4294967295"/>
          </p:nvPr>
        </p:nvGraphicFramePr>
        <p:xfrm>
          <a:off x="468313" y="1196975"/>
          <a:ext cx="8229600" cy="4810209"/>
        </p:xfrm>
        <a:graphic>
          <a:graphicData uri="http://schemas.openxmlformats.org/drawingml/2006/table">
            <a:tbl>
              <a:tblPr firstRow="1" bandRow="1" bandCol="1">
                <a:tableStyleId>{72833802-FEF1-4C79-8D5D-14CF1EAF98D9}</a:tableStyleId>
              </a:tblPr>
              <a:tblGrid>
                <a:gridCol w="1645920"/>
                <a:gridCol w="1645920"/>
                <a:gridCol w="1645920"/>
                <a:gridCol w="1645920"/>
                <a:gridCol w="1645920"/>
              </a:tblGrid>
              <a:tr h="731423">
                <a:tc>
                  <a:txBody>
                    <a:bodyPr/>
                    <a:lstStyle/>
                    <a:p>
                      <a:pPr marL="0" algn="ctr" defTabSz="914400" rtl="0" eaLnBrk="1" latinLnBrk="0" hangingPunct="1"/>
                      <a:r>
                        <a:rPr lang="es-MX" sz="1400" b="1" kern="1200" dirty="0" err="1" smtClean="0">
                          <a:solidFill>
                            <a:srgbClr val="FFFFFF"/>
                          </a:solidFill>
                          <a:latin typeface="+mn-lt"/>
                          <a:ea typeface="+mn-ea"/>
                          <a:cs typeface="+mn-cs"/>
                        </a:rPr>
                        <a:t>Speed</a:t>
                      </a:r>
                      <a:r>
                        <a:rPr lang="es-MX" sz="1400" b="1" kern="1200" dirty="0" smtClean="0">
                          <a:solidFill>
                            <a:srgbClr val="FFFFFF"/>
                          </a:solidFill>
                          <a:latin typeface="+mn-lt"/>
                          <a:ea typeface="+mn-ea"/>
                          <a:cs typeface="+mn-cs"/>
                        </a:rPr>
                        <a:t> (KBPS) </a:t>
                      </a:r>
                    </a:p>
                    <a:p>
                      <a:pPr marL="0" algn="ctr" defTabSz="914400" rtl="0" eaLnBrk="1" latinLnBrk="0" hangingPunct="1"/>
                      <a:r>
                        <a:rPr lang="es-MX" sz="1400" b="1" kern="1200" dirty="0" smtClean="0">
                          <a:solidFill>
                            <a:srgbClr val="FFFFFF"/>
                          </a:solidFill>
                          <a:latin typeface="+mn-lt"/>
                          <a:ea typeface="+mn-ea"/>
                          <a:cs typeface="+mn-cs"/>
                        </a:rPr>
                        <a:t>up </a:t>
                      </a:r>
                      <a:r>
                        <a:rPr lang="es-MX" sz="1400" b="1" kern="1200" dirty="0" err="1" smtClean="0">
                          <a:solidFill>
                            <a:srgbClr val="FFFFFF"/>
                          </a:solidFill>
                          <a:latin typeface="+mn-lt"/>
                          <a:ea typeface="+mn-ea"/>
                          <a:cs typeface="+mn-cs"/>
                        </a:rPr>
                        <a:t>to</a:t>
                      </a:r>
                      <a:endParaRPr lang="es-ES" sz="1400" b="1" kern="1200" dirty="0">
                        <a:solidFill>
                          <a:srgbClr val="FFFFFF"/>
                        </a:solidFill>
                        <a:latin typeface="+mn-lt"/>
                        <a:ea typeface="+mn-ea"/>
                        <a:cs typeface="+mn-cs"/>
                      </a:endParaRPr>
                    </a:p>
                  </a:txBody>
                  <a:tcPr marT="45714" marB="45714" anchor="ctr"/>
                </a:tc>
                <a:tc>
                  <a:txBody>
                    <a:bodyPr/>
                    <a:lstStyle/>
                    <a:p>
                      <a:pPr marL="0" algn="ctr" defTabSz="914400" rtl="0" eaLnBrk="1" latinLnBrk="0" hangingPunct="1"/>
                      <a:r>
                        <a:rPr lang="es-MX" sz="1400" b="1" kern="1200" dirty="0" err="1" smtClean="0">
                          <a:solidFill>
                            <a:srgbClr val="FFFFFF"/>
                          </a:solidFill>
                          <a:latin typeface="+mn-lt"/>
                          <a:ea typeface="+mn-ea"/>
                          <a:cs typeface="+mn-cs"/>
                        </a:rPr>
                        <a:t>Assigned</a:t>
                      </a:r>
                      <a:r>
                        <a:rPr lang="es-MX" sz="1400" b="1" kern="1200" dirty="0" smtClean="0">
                          <a:solidFill>
                            <a:srgbClr val="FFFFFF"/>
                          </a:solidFill>
                          <a:latin typeface="+mn-lt"/>
                          <a:ea typeface="+mn-ea"/>
                          <a:cs typeface="+mn-cs"/>
                        </a:rPr>
                        <a:t> </a:t>
                      </a:r>
                      <a:r>
                        <a:rPr lang="es-MX" sz="1400" b="1" kern="1200" dirty="0" err="1" smtClean="0">
                          <a:solidFill>
                            <a:srgbClr val="FFFFFF"/>
                          </a:solidFill>
                          <a:latin typeface="+mn-lt"/>
                          <a:ea typeface="+mn-ea"/>
                          <a:cs typeface="+mn-cs"/>
                        </a:rPr>
                        <a:t>power</a:t>
                      </a:r>
                      <a:r>
                        <a:rPr lang="es-MX" sz="1400" b="1" kern="1200" dirty="0" smtClean="0">
                          <a:solidFill>
                            <a:srgbClr val="FFFFFF"/>
                          </a:solidFill>
                          <a:latin typeface="+mn-lt"/>
                          <a:ea typeface="+mn-ea"/>
                          <a:cs typeface="+mn-cs"/>
                        </a:rPr>
                        <a:t> </a:t>
                      </a:r>
                    </a:p>
                    <a:p>
                      <a:pPr marL="0" algn="ctr" defTabSz="914400" rtl="0" eaLnBrk="1" latinLnBrk="0" hangingPunct="1"/>
                      <a:r>
                        <a:rPr lang="es-MX" sz="1400" b="1" kern="1200" dirty="0" smtClean="0">
                          <a:solidFill>
                            <a:srgbClr val="FFFFFF"/>
                          </a:solidFill>
                          <a:latin typeface="+mn-lt"/>
                          <a:ea typeface="+mn-ea"/>
                          <a:cs typeface="+mn-cs"/>
                        </a:rPr>
                        <a:t>(</a:t>
                      </a:r>
                      <a:r>
                        <a:rPr lang="es-MX" sz="1400" b="1" kern="1200" dirty="0" err="1" smtClean="0">
                          <a:solidFill>
                            <a:srgbClr val="FFFFFF"/>
                          </a:solidFill>
                          <a:latin typeface="+mn-lt"/>
                          <a:ea typeface="+mn-ea"/>
                          <a:cs typeface="+mn-cs"/>
                        </a:rPr>
                        <a:t>dBw</a:t>
                      </a:r>
                      <a:r>
                        <a:rPr lang="es-MX" sz="1400" b="1" kern="1200" dirty="0" smtClean="0">
                          <a:solidFill>
                            <a:srgbClr val="FFFFFF"/>
                          </a:solidFill>
                          <a:latin typeface="+mn-lt"/>
                          <a:ea typeface="+mn-ea"/>
                          <a:cs typeface="+mn-cs"/>
                        </a:rPr>
                        <a:t>) up </a:t>
                      </a:r>
                      <a:r>
                        <a:rPr lang="es-MX" sz="1400" b="1" kern="1200" dirty="0" err="1" smtClean="0">
                          <a:solidFill>
                            <a:srgbClr val="FFFFFF"/>
                          </a:solidFill>
                          <a:latin typeface="+mn-lt"/>
                          <a:ea typeface="+mn-ea"/>
                          <a:cs typeface="+mn-cs"/>
                        </a:rPr>
                        <a:t>to</a:t>
                      </a:r>
                      <a:endParaRPr lang="es-ES" sz="1400" b="1" kern="1200" dirty="0">
                        <a:solidFill>
                          <a:srgbClr val="FFFFFF"/>
                        </a:solidFill>
                        <a:latin typeface="+mn-lt"/>
                        <a:ea typeface="+mn-ea"/>
                        <a:cs typeface="+mn-cs"/>
                      </a:endParaRPr>
                    </a:p>
                  </a:txBody>
                  <a:tcPr marT="45714" marB="45714" anchor="ctr"/>
                </a:tc>
                <a:tc>
                  <a:txBody>
                    <a:bodyPr/>
                    <a:lstStyle/>
                    <a:p>
                      <a:pPr marL="0" algn="ctr" defTabSz="914400" rtl="0" eaLnBrk="1" latinLnBrk="0" hangingPunct="1"/>
                      <a:r>
                        <a:rPr lang="es-MX" sz="1400" b="1" kern="1200" dirty="0" smtClean="0">
                          <a:solidFill>
                            <a:srgbClr val="FFFFFF"/>
                          </a:solidFill>
                          <a:latin typeface="+mn-lt"/>
                          <a:ea typeface="+mn-ea"/>
                          <a:cs typeface="+mn-cs"/>
                        </a:rPr>
                        <a:t>Morelos II</a:t>
                      </a:r>
                      <a:endParaRPr lang="es-ES" sz="1400" b="1" kern="1200" dirty="0">
                        <a:solidFill>
                          <a:srgbClr val="FFFFFF"/>
                        </a:solidFill>
                        <a:latin typeface="+mn-lt"/>
                        <a:ea typeface="+mn-ea"/>
                        <a:cs typeface="+mn-cs"/>
                      </a:endParaRPr>
                    </a:p>
                  </a:txBody>
                  <a:tcPr marT="45714" marB="45714" anchor="ctr"/>
                </a:tc>
                <a:tc>
                  <a:txBody>
                    <a:bodyPr/>
                    <a:lstStyle/>
                    <a:p>
                      <a:pPr marL="0" algn="ctr" defTabSz="914400" rtl="0" eaLnBrk="1" latinLnBrk="0" hangingPunct="1"/>
                      <a:r>
                        <a:rPr lang="es-MX" sz="1400" b="1" kern="1200" dirty="0" err="1" smtClean="0">
                          <a:solidFill>
                            <a:srgbClr val="FFFFFF"/>
                          </a:solidFill>
                          <a:latin typeface="+mn-lt"/>
                          <a:ea typeface="+mn-ea"/>
                          <a:cs typeface="+mn-cs"/>
                        </a:rPr>
                        <a:t>Assigned</a:t>
                      </a:r>
                      <a:r>
                        <a:rPr lang="es-MX" sz="1400" b="1" kern="1200" dirty="0" smtClean="0">
                          <a:solidFill>
                            <a:srgbClr val="FFFFFF"/>
                          </a:solidFill>
                          <a:latin typeface="+mn-lt"/>
                          <a:ea typeface="+mn-ea"/>
                          <a:cs typeface="+mn-cs"/>
                        </a:rPr>
                        <a:t> </a:t>
                      </a:r>
                      <a:r>
                        <a:rPr lang="es-MX" sz="1400" b="1" kern="1200" dirty="0" err="1" smtClean="0">
                          <a:solidFill>
                            <a:srgbClr val="FFFFFF"/>
                          </a:solidFill>
                          <a:latin typeface="+mn-lt"/>
                          <a:ea typeface="+mn-ea"/>
                          <a:cs typeface="+mn-cs"/>
                        </a:rPr>
                        <a:t>power</a:t>
                      </a:r>
                      <a:r>
                        <a:rPr lang="es-MX" sz="1400" b="1" kern="1200" dirty="0" smtClean="0">
                          <a:solidFill>
                            <a:srgbClr val="FFFFFF"/>
                          </a:solidFill>
                          <a:latin typeface="+mn-lt"/>
                          <a:ea typeface="+mn-ea"/>
                          <a:cs typeface="+mn-cs"/>
                        </a:rPr>
                        <a:t> </a:t>
                      </a:r>
                    </a:p>
                    <a:p>
                      <a:pPr marL="0" algn="ctr" defTabSz="914400" rtl="0" eaLnBrk="1" latinLnBrk="0" hangingPunct="1"/>
                      <a:r>
                        <a:rPr lang="es-MX" sz="1400" b="1" kern="1200" dirty="0" smtClean="0">
                          <a:solidFill>
                            <a:srgbClr val="FFFFFF"/>
                          </a:solidFill>
                          <a:latin typeface="+mn-lt"/>
                          <a:ea typeface="+mn-ea"/>
                          <a:cs typeface="+mn-cs"/>
                        </a:rPr>
                        <a:t>(</a:t>
                      </a:r>
                      <a:r>
                        <a:rPr lang="es-MX" sz="1400" b="1" kern="1200" dirty="0" err="1" smtClean="0">
                          <a:solidFill>
                            <a:srgbClr val="FFFFFF"/>
                          </a:solidFill>
                          <a:latin typeface="+mn-lt"/>
                          <a:ea typeface="+mn-ea"/>
                          <a:cs typeface="+mn-cs"/>
                        </a:rPr>
                        <a:t>dBw</a:t>
                      </a:r>
                      <a:r>
                        <a:rPr lang="es-MX" sz="1400" b="1" kern="1200" dirty="0" smtClean="0">
                          <a:solidFill>
                            <a:srgbClr val="FFFFFF"/>
                          </a:solidFill>
                          <a:latin typeface="+mn-lt"/>
                          <a:ea typeface="+mn-ea"/>
                          <a:cs typeface="+mn-cs"/>
                        </a:rPr>
                        <a:t>) up </a:t>
                      </a:r>
                      <a:r>
                        <a:rPr lang="es-MX" sz="1400" b="1" kern="1200" dirty="0" err="1" smtClean="0">
                          <a:solidFill>
                            <a:srgbClr val="FFFFFF"/>
                          </a:solidFill>
                          <a:latin typeface="+mn-lt"/>
                          <a:ea typeface="+mn-ea"/>
                          <a:cs typeface="+mn-cs"/>
                        </a:rPr>
                        <a:t>to</a:t>
                      </a:r>
                      <a:r>
                        <a:rPr lang="es-MX" sz="1400" b="1" kern="1200" dirty="0" smtClean="0">
                          <a:solidFill>
                            <a:srgbClr val="FFFFFF"/>
                          </a:solidFill>
                          <a:latin typeface="+mn-lt"/>
                          <a:ea typeface="+mn-ea"/>
                          <a:cs typeface="+mn-cs"/>
                        </a:rPr>
                        <a:t> </a:t>
                      </a:r>
                      <a:endParaRPr lang="es-ES" sz="1400" b="1" kern="1200" dirty="0">
                        <a:solidFill>
                          <a:srgbClr val="FFFFFF"/>
                        </a:solidFill>
                        <a:latin typeface="+mn-lt"/>
                        <a:ea typeface="+mn-ea"/>
                        <a:cs typeface="+mn-cs"/>
                      </a:endParaRPr>
                    </a:p>
                  </a:txBody>
                  <a:tcPr marT="45714" marB="45714" anchor="ctr"/>
                </a:tc>
                <a:tc>
                  <a:txBody>
                    <a:bodyPr/>
                    <a:lstStyle/>
                    <a:p>
                      <a:pPr marL="0" algn="ctr" defTabSz="914400" rtl="0" eaLnBrk="1" latinLnBrk="0" hangingPunct="1"/>
                      <a:r>
                        <a:rPr lang="es-MX" sz="1400" b="1" kern="1200" dirty="0" smtClean="0">
                          <a:solidFill>
                            <a:srgbClr val="FFFFFF"/>
                          </a:solidFill>
                          <a:latin typeface="+mn-lt"/>
                          <a:ea typeface="+mn-ea"/>
                          <a:cs typeface="+mn-cs"/>
                        </a:rPr>
                        <a:t>Solidaridad </a:t>
                      </a:r>
                      <a:r>
                        <a:rPr lang="es-MX" sz="1400" b="1" kern="1200" dirty="0" err="1" smtClean="0">
                          <a:solidFill>
                            <a:srgbClr val="FFFFFF"/>
                          </a:solidFill>
                          <a:latin typeface="+mn-lt"/>
                          <a:ea typeface="+mn-ea"/>
                          <a:cs typeface="+mn-cs"/>
                        </a:rPr>
                        <a:t>Region</a:t>
                      </a:r>
                      <a:r>
                        <a:rPr lang="es-MX" sz="1400" b="1" kern="1200" dirty="0" smtClean="0">
                          <a:solidFill>
                            <a:srgbClr val="FFFFFF"/>
                          </a:solidFill>
                          <a:latin typeface="+mn-lt"/>
                          <a:ea typeface="+mn-ea"/>
                          <a:cs typeface="+mn-cs"/>
                        </a:rPr>
                        <a:t> </a:t>
                      </a:r>
                    </a:p>
                    <a:p>
                      <a:pPr marL="0" algn="ctr" defTabSz="914400" rtl="0" eaLnBrk="1" latinLnBrk="0" hangingPunct="1"/>
                      <a:r>
                        <a:rPr lang="es-MX" sz="1400" b="1" kern="1200" dirty="0" smtClean="0">
                          <a:solidFill>
                            <a:srgbClr val="FFFFFF"/>
                          </a:solidFill>
                          <a:latin typeface="+mn-lt"/>
                          <a:ea typeface="+mn-ea"/>
                          <a:cs typeface="+mn-cs"/>
                        </a:rPr>
                        <a:t>I</a:t>
                      </a:r>
                      <a:endParaRPr lang="es-ES" sz="1400" b="1" kern="1200" dirty="0">
                        <a:solidFill>
                          <a:srgbClr val="FFFFFF"/>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32.0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6.92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193.0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13.39</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350.0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64.0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9.93</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386.0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16.40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700.0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128.0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12.94</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772.0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19.41</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1,400.0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256.0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15.96</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1,547.0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22.42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2,811.0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384.0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17.73</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2,325.0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24.22</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4,234.0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512.0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18.97</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3,094.0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25.45</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5,622.0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768.0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20.77</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4,680.0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27.28</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8,574.0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1,544.0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24.00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9,853.0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30.51</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18,052.0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2,048.0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24.75</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11,700.0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31.26</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21,437.0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3,200.0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26.58</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17,829.0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33.30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34,300.0</a:t>
                      </a:r>
                      <a:endParaRPr lang="es-ES" sz="1400" kern="1200" dirty="0">
                        <a:solidFill>
                          <a:srgbClr val="000090"/>
                        </a:solidFill>
                        <a:latin typeface="+mn-lt"/>
                        <a:ea typeface="+mn-ea"/>
                        <a:cs typeface="+mn-cs"/>
                      </a:endParaRPr>
                    </a:p>
                  </a:txBody>
                  <a:tcPr marT="45714" marB="45714" anchor="ctr"/>
                </a:tc>
              </a:tr>
              <a:tr h="370791">
                <a:tc>
                  <a:txBody>
                    <a:bodyPr/>
                    <a:lstStyle/>
                    <a:p>
                      <a:pPr marL="0" algn="ctr" defTabSz="914400" rtl="0" eaLnBrk="1" latinLnBrk="0" hangingPunct="1"/>
                      <a:r>
                        <a:rPr lang="es-MX" sz="1400" kern="1200" dirty="0" smtClean="0">
                          <a:solidFill>
                            <a:srgbClr val="000090"/>
                          </a:solidFill>
                          <a:latin typeface="+mn-lt"/>
                          <a:ea typeface="+mn-ea"/>
                          <a:cs typeface="+mn-cs"/>
                        </a:rPr>
                        <a:t>4,096.0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27.50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22,024.0</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33.76</a:t>
                      </a:r>
                      <a:endParaRPr lang="es-ES" sz="1400" kern="1200" dirty="0">
                        <a:solidFill>
                          <a:srgbClr val="000090"/>
                        </a:solidFill>
                        <a:latin typeface="+mn-lt"/>
                        <a:ea typeface="+mn-ea"/>
                        <a:cs typeface="+mn-cs"/>
                      </a:endParaRPr>
                    </a:p>
                  </a:txBody>
                  <a:tcPr marT="45714" marB="45714" anchor="ctr"/>
                </a:tc>
                <a:tc>
                  <a:txBody>
                    <a:bodyPr/>
                    <a:lstStyle/>
                    <a:p>
                      <a:pPr marL="0" algn="ctr" defTabSz="914400" rtl="0" eaLnBrk="1" latinLnBrk="0" hangingPunct="1"/>
                      <a:r>
                        <a:rPr lang="es-MX" sz="1400" kern="1200" dirty="0" smtClean="0">
                          <a:solidFill>
                            <a:srgbClr val="000090"/>
                          </a:solidFill>
                          <a:latin typeface="+mn-lt"/>
                          <a:ea typeface="+mn-ea"/>
                          <a:cs typeface="+mn-cs"/>
                        </a:rPr>
                        <a:t>38,110.0</a:t>
                      </a:r>
                      <a:endParaRPr lang="es-ES" sz="1400" kern="1200" dirty="0">
                        <a:solidFill>
                          <a:srgbClr val="000090"/>
                        </a:solidFill>
                        <a:latin typeface="+mn-lt"/>
                        <a:ea typeface="+mn-ea"/>
                        <a:cs typeface="+mn-cs"/>
                      </a:endParaRPr>
                    </a:p>
                  </a:txBody>
                  <a:tcPr marT="45714" marB="45714" anchor="ctr"/>
                </a:tc>
              </a:tr>
            </a:tbl>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smtClean="0"/>
              <a:t>INVESTMENT PROJECT</a:t>
            </a:r>
            <a:endParaRPr lang="es-MX" dirty="0"/>
          </a:p>
        </p:txBody>
      </p:sp>
      <p:graphicFrame>
        <p:nvGraphicFramePr>
          <p:cNvPr id="417795" name="Group 3"/>
          <p:cNvGraphicFramePr>
            <a:graphicFrameLocks noGrp="1"/>
          </p:cNvGraphicFramePr>
          <p:nvPr/>
        </p:nvGraphicFramePr>
        <p:xfrm>
          <a:off x="60325" y="1282700"/>
          <a:ext cx="9001125" cy="4946706"/>
        </p:xfrm>
        <a:graphic>
          <a:graphicData uri="http://schemas.openxmlformats.org/drawingml/2006/table">
            <a:tbl>
              <a:tblPr/>
              <a:tblGrid>
                <a:gridCol w="1296988"/>
                <a:gridCol w="592137"/>
                <a:gridCol w="593725"/>
                <a:gridCol w="592138"/>
                <a:gridCol w="592137"/>
                <a:gridCol w="592138"/>
                <a:gridCol w="593725"/>
                <a:gridCol w="592137"/>
                <a:gridCol w="592138"/>
                <a:gridCol w="593725"/>
                <a:gridCol w="592137"/>
                <a:gridCol w="592138"/>
                <a:gridCol w="268287"/>
                <a:gridCol w="325438"/>
                <a:gridCol w="592137"/>
              </a:tblGrid>
              <a:tr h="371447">
                <a:tc gridSpan="1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100" b="1" i="0" u="none" strike="noStrike" cap="none" normalizeH="0" baseline="0" smtClean="0">
                        <a:ln>
                          <a:noFill/>
                        </a:ln>
                        <a:solidFill>
                          <a:srgbClr val="FFFFFF"/>
                        </a:solidFill>
                        <a:effectLst/>
                        <a:latin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FFFFFF"/>
                          </a:solidFill>
                          <a:effectLst/>
                          <a:latin typeface="Arial" charset="0"/>
                        </a:rPr>
                        <a:t>Cash </a:t>
                      </a:r>
                      <a:r>
                        <a:rPr kumimoji="0" lang="es-MX" sz="1100" b="1" i="0" u="none" strike="noStrike" cap="none" normalizeH="0" baseline="0" dirty="0" err="1" smtClean="0">
                          <a:ln>
                            <a:noFill/>
                          </a:ln>
                          <a:solidFill>
                            <a:srgbClr val="FFFFFF"/>
                          </a:solidFill>
                          <a:effectLst/>
                          <a:latin typeface="Arial" charset="0"/>
                        </a:rPr>
                        <a:t>Flow</a:t>
                      </a:r>
                      <a:endParaRPr kumimoji="0" lang="es-MX" sz="1100" b="1" i="0" u="none" strike="noStrike" cap="none" normalizeH="0" baseline="0" dirty="0" smtClean="0">
                        <a:ln>
                          <a:noFill/>
                        </a:ln>
                        <a:solidFill>
                          <a:srgbClr val="FFFFFF"/>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a:noFill/>
                    </a:lnR>
                    <a:lnT w="9525" cap="flat" cmpd="sng" algn="ctr">
                      <a:solidFill>
                        <a:srgbClr val="202068"/>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000" b="1" i="0" u="none" strike="noStrike" cap="none" normalizeH="0" baseline="0" smtClean="0">
                        <a:ln>
                          <a:noFill/>
                        </a:ln>
                        <a:solidFill>
                          <a:srgbClr val="FFFFFF"/>
                        </a:solidFill>
                        <a:effectLst/>
                        <a:latin typeface="Arial" charset="0"/>
                      </a:endParaRPr>
                    </a:p>
                  </a:txBody>
                  <a:tcPr marL="90000" marR="90000" marT="17999" marB="17999" anchor="ctr" horzOverflow="overflow">
                    <a:lnL>
                      <a:noFill/>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201598">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1" i="0" u="none" strike="noStrike" cap="none" normalizeH="0" baseline="0" smtClean="0">
                          <a:ln>
                            <a:noFill/>
                          </a:ln>
                          <a:solidFill>
                            <a:srgbClr val="000090"/>
                          </a:solidFill>
                          <a:effectLst/>
                          <a:latin typeface="Arial" charset="0"/>
                        </a:rPr>
                        <a:t>Concept</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B0B0B0"/>
                    </a:solidFill>
                  </a:tcPr>
                </a:tc>
                <a:tc gridSpan="1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1" i="0" u="none" strike="noStrike" cap="none" normalizeH="0" baseline="0" smtClean="0">
                          <a:ln>
                            <a:noFill/>
                          </a:ln>
                          <a:solidFill>
                            <a:srgbClr val="000090"/>
                          </a:solidFill>
                          <a:effectLst/>
                          <a:latin typeface="Arial" charset="0"/>
                        </a:rPr>
                        <a:t>Years</a:t>
                      </a:r>
                    </a:p>
                  </a:txBody>
                  <a:tcPr marL="90000" marR="90000" marT="17999" marB="17999" anchor="ctr" horzOverflow="overflow">
                    <a:lnL w="12700" cap="flat" cmpd="sng" algn="ctr">
                      <a:solidFill>
                        <a:srgbClr val="F4F4F4"/>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solidFill>
                      <a:srgbClr val="B0B0B0"/>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r>
              <a:tr h="371252">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1995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1996</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1997</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1998</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1999</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2001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2002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2003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2004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2005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2006</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2007</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100" b="0" i="0" u="none" strike="noStrike" cap="none" normalizeH="0" baseline="0" smtClean="0">
                          <a:ln>
                            <a:noFill/>
                          </a:ln>
                          <a:solidFill>
                            <a:srgbClr val="000090"/>
                          </a:solidFill>
                          <a:effectLst/>
                          <a:latin typeface="Arial" charset="0"/>
                        </a:rPr>
                        <a:t>$</a:t>
                      </a:r>
                    </a:p>
                  </a:txBody>
                  <a:tcPr marL="90000" marR="90000" marT="17999" marB="17999"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rgbClr val="DEDEDE"/>
                    </a:solid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Income</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87,514.16</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104,167.98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123,200.93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123,411.65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137,686.36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154,340.18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159,098.42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168,614.89</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173,373.13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182,889.60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185,268.72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190,026.95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194,785.19</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Financial cost</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19,546.15</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19,546.15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19,546.15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38.368.38</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Costs</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3,000.00</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Depreciation</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25,384.62</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25,384.62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25,384.62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25,384.62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49,829.06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49,829.06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49,829.06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49,829.06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49,829.06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49,829.06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49,829.06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49,829.06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49,829.06</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Taxable Base</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59,129.54</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75,783.37</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94,816.31</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95,027.03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84,857.30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101,511.12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106,269.36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115,785.83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120,544.07</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130,060.54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132,439.66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137,197.89</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141,956.13</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Income Tax IT 40%</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23,651.82</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30,313.35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37,926.52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38,010.81</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33,942.92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40,604.45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42,507.74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46,324.33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48,217.63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52,024.22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52,975.86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54,879.16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56,782.45</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Taxable Base – IT</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35,477.72</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45,470.02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56,889.79</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57,016.22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50,914.38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60,906.67</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63,761.61</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69,471.50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72,326.44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78,036.32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79,463.79</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82,318.74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85,173.68</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Assets investment</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330,000.00</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220,000.00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0.00</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Net cash flow(NCF) </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(269,137.66)</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70,854.64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82,274.40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(137,599.17)</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100,743.44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110,735.73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113,590.67</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119,300.56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122,155.50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127,865.38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129,292.85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132,147.80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135,002.74</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Discount Rate(DR)</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12.00%</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 + Discount Rate</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209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Accumulated DR</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1.000</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1.120</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1.254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1.405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1.574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1.762</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1.974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2.211</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2.476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2.773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3.106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3.479</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3.896</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334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Discounted NCF</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(269,137.66)</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63,263.07</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65,588.55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(97,940.37)</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64,024.28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62,834.43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57,548.57</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53,965.51</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49,336.56</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46,209.54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41,628.84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37,989.33</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34,651.84</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340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Accumulated DNCF</a:t>
                      </a: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(269,137.66)</a:t>
                      </a:r>
                    </a:p>
                  </a:txBody>
                  <a:tcPr marL="0" marR="0" marT="35997" marB="35997"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(205,874.59)</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(140,285.94)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(238,226.31)</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(174,202.04)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111.367.61)</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800" b="0" i="0" u="none" strike="noStrike" cap="none" normalizeH="0" baseline="0" smtClean="0">
                          <a:ln>
                            <a:noFill/>
                          </a:ln>
                          <a:solidFill>
                            <a:srgbClr val="000090"/>
                          </a:solidFill>
                          <a:effectLst/>
                          <a:latin typeface="Arial" charset="0"/>
                        </a:rPr>
                        <a:t>(53,819.04)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146.48</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49,483.04</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95,592.57</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137,221.41</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175,210.75</a:t>
                      </a:r>
                    </a:p>
                  </a:txBody>
                  <a:tcPr marL="0" marR="0" marT="35997" marB="3599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900" b="0" i="0" u="none" strike="noStrike" cap="none" normalizeH="0" baseline="0" smtClean="0">
                          <a:ln>
                            <a:noFill/>
                          </a:ln>
                          <a:solidFill>
                            <a:srgbClr val="000090"/>
                          </a:solidFill>
                          <a:effectLst/>
                          <a:latin typeface="Arial" charset="0"/>
                        </a:rPr>
                        <a:t>209,882.59</a:t>
                      </a:r>
                    </a:p>
                  </a:txBody>
                  <a:tcPr marL="0" marR="0" marT="35997" marB="35997"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r>
              <a:tr h="188386">
                <a:tc gridSpan="15">
                  <a:txBody>
                    <a:bodyPr/>
                    <a:lstStyle/>
                    <a:p>
                      <a:pPr marL="179388" marR="0" lvl="0" indent="0" algn="l" defTabSz="914400" rtl="0" eaLnBrk="1" fontAlgn="base" latinLnBrk="0" hangingPunct="1">
                        <a:lnSpc>
                          <a:spcPct val="100000"/>
                        </a:lnSpc>
                        <a:spcBef>
                          <a:spcPct val="0"/>
                        </a:spcBef>
                        <a:spcAft>
                          <a:spcPct val="0"/>
                        </a:spcAft>
                        <a:buClrTx/>
                        <a:buSzTx/>
                        <a:buFontTx/>
                        <a:buNone/>
                        <a:tabLst/>
                      </a:pPr>
                      <a:endParaRPr kumimoji="0" lang="es-MX" sz="1000" b="0" i="0" u="none" strike="noStrike" cap="none" normalizeH="0" baseline="0" smtClean="0">
                        <a:ln>
                          <a:noFill/>
                        </a:ln>
                        <a:solidFill>
                          <a:srgbClr val="000090"/>
                        </a:solidFill>
                        <a:effectLst/>
                        <a:latin typeface="Arial" charset="0"/>
                      </a:endParaRPr>
                    </a:p>
                  </a:txBody>
                  <a:tcPr marL="90000" marR="90000" marT="17999" marB="17999"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r>
              <a:tr h="207947">
                <a:tc gridSpan="11">
                  <a:txBody>
                    <a:bodyPr/>
                    <a:lstStyle/>
                    <a:p>
                      <a:pPr marL="1619250"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DR= 12.00%</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NPV</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$209,862.59</a:t>
                      </a:r>
                    </a:p>
                  </a:txBody>
                  <a:tcPr marL="90000" marR="90000" marT="17999" marB="17999"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r>
              <a:tr h="207947">
                <a:tc gridSpan="11">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Transponder  Cost                 = $1,699.37</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 IRR</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20.02%</a:t>
                      </a:r>
                    </a:p>
                  </a:txBody>
                  <a:tcPr marL="90000" marR="90000" marT="17999" marB="17999"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r>
              <a:tr h="207947">
                <a:tc gridSpan="11">
                  <a:txBody>
                    <a:bodyPr/>
                    <a:lstStyle/>
                    <a:p>
                      <a:pPr marL="179388" marR="0" lvl="0" indent="0" algn="l"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Transponder Price                 = $2,379.12</a:t>
                      </a:r>
                    </a:p>
                  </a:txBody>
                  <a:tcPr marL="90000" marR="90000" marT="17999" marB="17999" anchor="ctr" horzOverflow="overflow">
                    <a:lnL w="9525" cap="flat" cmpd="sng" algn="ctr">
                      <a:solidFill>
                        <a:srgbClr val="202068"/>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PP</a:t>
                      </a:r>
                    </a:p>
                  </a:txBody>
                  <a:tcPr marL="90000" marR="90000" marT="17999" marB="17999"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8.99 years</a:t>
                      </a:r>
                    </a:p>
                  </a:txBody>
                  <a:tcPr marL="90000" marR="90000" marT="17999" marB="17999" anchor="ctr" horzOverflow="overflow">
                    <a:lnL w="12700" cap="flat" cmpd="sng" algn="ctr">
                      <a:solidFill>
                        <a:srgbClr val="1F1F5E"/>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r>
            </a:tbl>
          </a:graphicData>
        </a:graphic>
      </p:graphicFrame>
      <p:sp>
        <p:nvSpPr>
          <p:cNvPr id="241934" name="3 CuadroTexto"/>
          <p:cNvSpPr txBox="1">
            <a:spLocks noChangeArrowheads="1"/>
          </p:cNvSpPr>
          <p:nvPr/>
        </p:nvSpPr>
        <p:spPr bwMode="auto">
          <a:xfrm>
            <a:off x="1500188" y="6286500"/>
            <a:ext cx="46434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100" i="1">
                <a:solidFill>
                  <a:srgbClr val="000000"/>
                </a:solidFill>
              </a:rPr>
              <a:t>Note:</a:t>
            </a:r>
            <a:r>
              <a:rPr lang="es-MX" sz="1100" b="0">
                <a:solidFill>
                  <a:srgbClr val="000000"/>
                </a:solidFill>
              </a:rPr>
              <a:t> All values are in thousands of dollars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260350"/>
            <a:ext cx="6985000" cy="865188"/>
          </a:xfrm>
        </p:spPr>
        <p:txBody>
          <a:bodyPr/>
          <a:lstStyle/>
          <a:p>
            <a:pPr eaLnBrk="1" hangingPunct="1">
              <a:defRPr/>
            </a:pPr>
            <a:r>
              <a:rPr lang="es-MX" dirty="0" smtClean="0"/>
              <a:t>Solidaridad C3 Band</a:t>
            </a:r>
          </a:p>
        </p:txBody>
      </p:sp>
      <p:pic>
        <p:nvPicPr>
          <p:cNvPr id="33795" name="3 Marcador de contenido" descr="solidaridad_c3.gif"/>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051050" y="1268413"/>
            <a:ext cx="4846638" cy="5400675"/>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188913"/>
            <a:ext cx="6985000" cy="865187"/>
          </a:xfrm>
        </p:spPr>
        <p:txBody>
          <a:bodyPr/>
          <a:lstStyle/>
          <a:p>
            <a:pPr eaLnBrk="1" hangingPunct="1">
              <a:defRPr/>
            </a:pPr>
            <a:r>
              <a:rPr lang="es-MX" dirty="0" smtClean="0"/>
              <a:t>Solidaridad Ku4 Band</a:t>
            </a:r>
          </a:p>
        </p:txBody>
      </p:sp>
      <p:pic>
        <p:nvPicPr>
          <p:cNvPr id="34819" name="3 Marcador de contenido" descr="solidaridad_ku4.gif"/>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55650" y="1484313"/>
            <a:ext cx="7766050" cy="5040312"/>
          </a:xfrm>
        </p:spPr>
      </p:pic>
      <p:sp>
        <p:nvSpPr>
          <p:cNvPr id="5" name="4 CuadroTexto"/>
          <p:cNvSpPr txBox="1"/>
          <p:nvPr/>
        </p:nvSpPr>
        <p:spPr>
          <a:xfrm>
            <a:off x="1730375" y="2286000"/>
            <a:ext cx="1000125" cy="338138"/>
          </a:xfrm>
          <a:prstGeom prst="rect">
            <a:avLst/>
          </a:prstGeom>
          <a:noFill/>
        </p:spPr>
        <p:txBody>
          <a:bodyPr>
            <a:spAutoFit/>
          </a:bodyPr>
          <a:lstStyle/>
          <a:p>
            <a:pPr>
              <a:defRPr/>
            </a:pPr>
            <a:r>
              <a:rPr lang="es-MX" sz="1600" b="0" dirty="0">
                <a:solidFill>
                  <a:schemeClr val="tx1">
                    <a:lumMod val="10000"/>
                  </a:schemeClr>
                </a:solidFill>
                <a:latin typeface="Stencil" pitchFamily="82" charset="0"/>
              </a:rPr>
              <a:t>+  51.73</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188913"/>
            <a:ext cx="6985000" cy="865187"/>
          </a:xfrm>
        </p:spPr>
        <p:txBody>
          <a:bodyPr/>
          <a:lstStyle/>
          <a:p>
            <a:pPr eaLnBrk="1" hangingPunct="1">
              <a:defRPr/>
            </a:pPr>
            <a:r>
              <a:rPr lang="es-MX" dirty="0" smtClean="0"/>
              <a:t>Solidaridad Ku5 Band</a:t>
            </a:r>
          </a:p>
        </p:txBody>
      </p:sp>
      <p:pic>
        <p:nvPicPr>
          <p:cNvPr id="35843" name="3 Marcador de contenido" descr="solidaridad_ku5.gif"/>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23838" y="1700213"/>
            <a:ext cx="8920162" cy="4319587"/>
          </a:xfrm>
        </p:spPr>
      </p:pic>
      <p:sp>
        <p:nvSpPr>
          <p:cNvPr id="5" name="4 CuadroTexto"/>
          <p:cNvSpPr txBox="1"/>
          <p:nvPr/>
        </p:nvSpPr>
        <p:spPr>
          <a:xfrm>
            <a:off x="4511675" y="3903663"/>
            <a:ext cx="1000125" cy="338137"/>
          </a:xfrm>
          <a:prstGeom prst="rect">
            <a:avLst/>
          </a:prstGeom>
          <a:noFill/>
        </p:spPr>
        <p:txBody>
          <a:bodyPr>
            <a:spAutoFit/>
          </a:bodyPr>
          <a:lstStyle/>
          <a:p>
            <a:pPr>
              <a:defRPr/>
            </a:pPr>
            <a:r>
              <a:rPr lang="es-MX" sz="1600" b="0" dirty="0">
                <a:solidFill>
                  <a:schemeClr val="tx1">
                    <a:lumMod val="10000"/>
                  </a:schemeClr>
                </a:solidFill>
                <a:latin typeface="Stencil" pitchFamily="82" charset="0"/>
              </a:rPr>
              <a:t>+ 52.91</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116013" y="188913"/>
            <a:ext cx="6985000" cy="865187"/>
          </a:xfrm>
        </p:spPr>
        <p:txBody>
          <a:bodyPr/>
          <a:lstStyle/>
          <a:p>
            <a:pPr eaLnBrk="1" hangingPunct="1">
              <a:defRPr/>
            </a:pPr>
            <a:r>
              <a:rPr lang="es-MX" dirty="0" smtClean="0"/>
              <a:t>Solidaridad </a:t>
            </a:r>
            <a:r>
              <a:rPr lang="es-MX" dirty="0" err="1" smtClean="0"/>
              <a:t>Satellite</a:t>
            </a:r>
            <a:r>
              <a:rPr lang="es-MX" dirty="0" smtClean="0"/>
              <a:t/>
            </a:r>
            <a:br>
              <a:rPr lang="es-MX" dirty="0" smtClean="0"/>
            </a:br>
            <a:r>
              <a:rPr lang="es-MX" dirty="0" err="1" smtClean="0"/>
              <a:t>Region</a:t>
            </a:r>
            <a:r>
              <a:rPr lang="es-MX" dirty="0" smtClean="0"/>
              <a:t> 6 (R6) “L” Band</a:t>
            </a:r>
          </a:p>
        </p:txBody>
      </p:sp>
      <p:grpSp>
        <p:nvGrpSpPr>
          <p:cNvPr id="36867" name="9 Grupo"/>
          <p:cNvGrpSpPr>
            <a:grpSpLocks/>
          </p:cNvGrpSpPr>
          <p:nvPr/>
        </p:nvGrpSpPr>
        <p:grpSpPr bwMode="auto">
          <a:xfrm>
            <a:off x="842963" y="1428750"/>
            <a:ext cx="7704137" cy="4643438"/>
            <a:chOff x="842612" y="1428736"/>
            <a:chExt cx="7703939" cy="4643470"/>
          </a:xfrm>
        </p:grpSpPr>
        <p:grpSp>
          <p:nvGrpSpPr>
            <p:cNvPr id="36868" name="8 Grupo"/>
            <p:cNvGrpSpPr>
              <a:grpSpLocks noChangeAspect="1"/>
            </p:cNvGrpSpPr>
            <p:nvPr/>
          </p:nvGrpSpPr>
          <p:grpSpPr bwMode="auto">
            <a:xfrm>
              <a:off x="842612" y="1428736"/>
              <a:ext cx="7703939" cy="4643470"/>
              <a:chOff x="1357290" y="3000372"/>
              <a:chExt cx="5214974" cy="3143272"/>
            </a:xfrm>
          </p:grpSpPr>
          <p:pic>
            <p:nvPicPr>
              <p:cNvPr id="36870" name="Picture 4"/>
              <p:cNvPicPr>
                <a:picLocks noChangeAspect="1" noChangeArrowheads="1"/>
              </p:cNvPicPr>
              <p:nvPr/>
            </p:nvPicPr>
            <p:blipFill>
              <a:blip r:embed="rId2">
                <a:extLst>
                  <a:ext uri="{28A0092B-C50C-407E-A947-70E740481C1C}">
                    <a14:useLocalDpi xmlns:a14="http://schemas.microsoft.com/office/drawing/2010/main" val="0"/>
                  </a:ext>
                </a:extLst>
              </a:blip>
              <a:srcRect l="19336" t="52499" r="37891" b="6250"/>
              <a:stretch>
                <a:fillRect/>
              </a:stretch>
            </p:blipFill>
            <p:spPr bwMode="auto">
              <a:xfrm>
                <a:off x="1357290" y="3000372"/>
                <a:ext cx="5214974" cy="314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 Forma libre"/>
              <p:cNvSpPr/>
              <p:nvPr/>
            </p:nvSpPr>
            <p:spPr bwMode="auto">
              <a:xfrm>
                <a:off x="1769932" y="3227118"/>
                <a:ext cx="3755684" cy="2766079"/>
              </a:xfrm>
              <a:custGeom>
                <a:avLst/>
                <a:gdLst>
                  <a:gd name="connsiteX0" fmla="*/ 570015 w 3756560"/>
                  <a:gd name="connsiteY0" fmla="*/ 197922 h 2699658"/>
                  <a:gd name="connsiteX1" fmla="*/ 47501 w 3756560"/>
                  <a:gd name="connsiteY1" fmla="*/ 114795 h 2699658"/>
                  <a:gd name="connsiteX2" fmla="*/ 285007 w 3756560"/>
                  <a:gd name="connsiteY2" fmla="*/ 886691 h 2699658"/>
                  <a:gd name="connsiteX3" fmla="*/ 1745672 w 3756560"/>
                  <a:gd name="connsiteY3" fmla="*/ 2323606 h 2699658"/>
                  <a:gd name="connsiteX4" fmla="*/ 3170711 w 3756560"/>
                  <a:gd name="connsiteY4" fmla="*/ 2596738 h 2699658"/>
                  <a:gd name="connsiteX5" fmla="*/ 3621973 w 3756560"/>
                  <a:gd name="connsiteY5" fmla="*/ 1706089 h 2699658"/>
                  <a:gd name="connsiteX6" fmla="*/ 2363189 w 3756560"/>
                  <a:gd name="connsiteY6" fmla="*/ 957943 h 2699658"/>
                  <a:gd name="connsiteX7" fmla="*/ 570015 w 3756560"/>
                  <a:gd name="connsiteY7" fmla="*/ 197922 h 2699658"/>
                  <a:gd name="connsiteX0" fmla="*/ 570015 w 3756560"/>
                  <a:gd name="connsiteY0" fmla="*/ 117971 h 2619707"/>
                  <a:gd name="connsiteX1" fmla="*/ 47501 w 3756560"/>
                  <a:gd name="connsiteY1" fmla="*/ 170168 h 2619707"/>
                  <a:gd name="connsiteX2" fmla="*/ 285007 w 3756560"/>
                  <a:gd name="connsiteY2" fmla="*/ 806740 h 2619707"/>
                  <a:gd name="connsiteX3" fmla="*/ 1745672 w 3756560"/>
                  <a:gd name="connsiteY3" fmla="*/ 2243655 h 2619707"/>
                  <a:gd name="connsiteX4" fmla="*/ 3170711 w 3756560"/>
                  <a:gd name="connsiteY4" fmla="*/ 2516787 h 2619707"/>
                  <a:gd name="connsiteX5" fmla="*/ 3621973 w 3756560"/>
                  <a:gd name="connsiteY5" fmla="*/ 1626138 h 2619707"/>
                  <a:gd name="connsiteX6" fmla="*/ 2363189 w 3756560"/>
                  <a:gd name="connsiteY6" fmla="*/ 877992 h 2619707"/>
                  <a:gd name="connsiteX7" fmla="*/ 570015 w 3756560"/>
                  <a:gd name="connsiteY7" fmla="*/ 117971 h 261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560" h="2619707">
                    <a:moveTo>
                      <a:pt x="570015" y="117971"/>
                    </a:moveTo>
                    <a:cubicBezTo>
                      <a:pt x="184067" y="0"/>
                      <a:pt x="95002" y="55373"/>
                      <a:pt x="47501" y="170168"/>
                    </a:cubicBezTo>
                    <a:cubicBezTo>
                      <a:pt x="0" y="284963"/>
                      <a:pt x="1979" y="461159"/>
                      <a:pt x="285007" y="806740"/>
                    </a:cubicBezTo>
                    <a:cubicBezTo>
                      <a:pt x="568035" y="1152321"/>
                      <a:pt x="1264721" y="1958647"/>
                      <a:pt x="1745672" y="2243655"/>
                    </a:cubicBezTo>
                    <a:cubicBezTo>
                      <a:pt x="2226623" y="2528663"/>
                      <a:pt x="2857994" y="2619707"/>
                      <a:pt x="3170711" y="2516787"/>
                    </a:cubicBezTo>
                    <a:cubicBezTo>
                      <a:pt x="3483428" y="2413868"/>
                      <a:pt x="3756560" y="1899271"/>
                      <a:pt x="3621973" y="1626138"/>
                    </a:cubicBezTo>
                    <a:cubicBezTo>
                      <a:pt x="3487386" y="1353005"/>
                      <a:pt x="2871849" y="1131332"/>
                      <a:pt x="2363189" y="877992"/>
                    </a:cubicBezTo>
                    <a:cubicBezTo>
                      <a:pt x="1854529" y="624652"/>
                      <a:pt x="955963" y="235942"/>
                      <a:pt x="570015" y="117971"/>
                    </a:cubicBezTo>
                    <a:close/>
                  </a:path>
                </a:pathLst>
              </a:custGeom>
              <a:noFill/>
              <a:ln>
                <a:solidFill>
                  <a:schemeClr val="bg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grpSp>
        <p:sp>
          <p:nvSpPr>
            <p:cNvPr id="36869" name="7 CuadroTexto"/>
            <p:cNvSpPr txBox="1">
              <a:spLocks noChangeArrowheads="1"/>
            </p:cNvSpPr>
            <p:nvPr/>
          </p:nvSpPr>
          <p:spPr bwMode="auto">
            <a:xfrm>
              <a:off x="928335" y="5621353"/>
              <a:ext cx="1928762" cy="30480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400" b="0">
                  <a:solidFill>
                    <a:srgbClr val="1F1F5E"/>
                  </a:solidFill>
                </a:rPr>
                <a:t>PIRE:	46.0 dBW</a:t>
              </a: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403350" y="188913"/>
            <a:ext cx="6985000" cy="865187"/>
          </a:xfrm>
        </p:spPr>
        <p:txBody>
          <a:bodyPr/>
          <a:lstStyle/>
          <a:p>
            <a:pPr eaLnBrk="1" hangingPunct="1">
              <a:defRPr/>
            </a:pPr>
            <a:r>
              <a:rPr lang="es-MX" dirty="0" smtClean="0"/>
              <a:t>C – Band </a:t>
            </a:r>
            <a:r>
              <a:rPr lang="es-MX" dirty="0" err="1" smtClean="0"/>
              <a:t>Repeater</a:t>
            </a:r>
            <a:endParaRPr lang="es-MX" dirty="0" smtClean="0"/>
          </a:p>
        </p:txBody>
      </p:sp>
      <p:graphicFrame>
        <p:nvGraphicFramePr>
          <p:cNvPr id="128003" name="Group 3"/>
          <p:cNvGraphicFramePr>
            <a:graphicFrameLocks noGrp="1"/>
          </p:cNvGraphicFramePr>
          <p:nvPr>
            <p:ph idx="4294967295"/>
          </p:nvPr>
        </p:nvGraphicFramePr>
        <p:xfrm>
          <a:off x="857250" y="1214438"/>
          <a:ext cx="8286750" cy="5283200"/>
        </p:xfrm>
        <a:graphic>
          <a:graphicData uri="http://schemas.openxmlformats.org/drawingml/2006/table">
            <a:tbl>
              <a:tblPr/>
              <a:tblGrid>
                <a:gridCol w="1928813"/>
                <a:gridCol w="776287"/>
                <a:gridCol w="5581650"/>
              </a:tblGrid>
              <a:tr h="311187">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Coverage:</a:t>
                      </a:r>
                    </a:p>
                  </a:txBody>
                  <a:tcPr marT="45725" marB="45725" anchor="ctr" horzOverflow="overflow">
                    <a:lnL>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1" i="0" u="none" strike="noStrike" cap="none" normalizeH="0" baseline="0" smtClean="0">
                        <a:ln>
                          <a:noFill/>
                        </a:ln>
                        <a:solidFill>
                          <a:srgbClr val="000000"/>
                        </a:solidFill>
                        <a:effectLst/>
                        <a:latin typeface="Arial" charset="0"/>
                      </a:endParaRPr>
                    </a:p>
                  </a:txBody>
                  <a:tcPr marT="45725" marB="45725" anchor="ctr" horzOverflow="overflow">
                    <a:lnL>
                      <a:noFill/>
                    </a:lnL>
                    <a:lnR>
                      <a:noFill/>
                    </a:lnR>
                    <a:lnT>
                      <a:noFill/>
                    </a:lnT>
                    <a:lnB>
                      <a:noFill/>
                    </a:lnB>
                    <a:lnTlToBr>
                      <a:noFill/>
                    </a:lnTlToBr>
                    <a:lnBlToTr>
                      <a:noFill/>
                    </a:lnBlToTr>
                    <a:noFill/>
                  </a:tcPr>
                </a:tc>
                <a:tc hMerge="1">
                  <a:txBody>
                    <a:bodyPr/>
                    <a:lstStyle/>
                    <a:p>
                      <a:endParaRPr lang="es-ES"/>
                    </a:p>
                  </a:txBody>
                  <a:tcPr/>
                </a:tc>
              </a:tr>
              <a:tr h="30483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1"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R1</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Mexico, US southern border and Central America northern part.</a:t>
                      </a:r>
                    </a:p>
                  </a:txBody>
                  <a:tcPr marT="45725" marB="45725" horzOverflow="overflow">
                    <a:lnL>
                      <a:noFill/>
                    </a:lnL>
                    <a:lnR>
                      <a:noFill/>
                    </a:lnR>
                    <a:lnT>
                      <a:noFill/>
                    </a:lnT>
                    <a:lnB>
                      <a:noFill/>
                    </a:lnB>
                    <a:lnTlToBr>
                      <a:noFill/>
                    </a:lnTlToBr>
                    <a:lnBlToTr>
                      <a:noFill/>
                    </a:lnBlToTr>
                    <a:noFill/>
                  </a:tcPr>
                </a:tc>
              </a:tr>
              <a:tr h="51822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1"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R2</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R1 + Southern Florida, the Caribbean, Central America, Colombia and Venezuela.</a:t>
                      </a:r>
                    </a:p>
                  </a:txBody>
                  <a:tcPr marT="45725" marB="45725" horzOverflow="overflow">
                    <a:lnL>
                      <a:noFill/>
                    </a:lnL>
                    <a:lnR>
                      <a:noFill/>
                    </a:lnR>
                    <a:lnT>
                      <a:noFill/>
                    </a:lnT>
                    <a:lnB>
                      <a:noFill/>
                    </a:lnB>
                    <a:lnTlToBr>
                      <a:noFill/>
                    </a:lnTlToBr>
                    <a:lnBlToTr>
                      <a:noFill/>
                    </a:lnBlToTr>
                    <a:noFill/>
                  </a:tcPr>
                </a:tc>
              </a:tr>
              <a:tr h="51822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1"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R3</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Most of the remaining parts of south America with the exception of Brazil.</a:t>
                      </a:r>
                    </a:p>
                  </a:txBody>
                  <a:tcPr marT="45725" marB="45725" horzOverflow="overflow">
                    <a:lnL>
                      <a:noFill/>
                    </a:lnL>
                    <a:lnR>
                      <a:noFill/>
                    </a:lnR>
                    <a:lnT>
                      <a:noFill/>
                    </a:lnT>
                    <a:lnB>
                      <a:noFill/>
                    </a:lnB>
                    <a:lnTlToBr>
                      <a:noFill/>
                    </a:lnTlToBr>
                    <a:lnBlToTr>
                      <a:noFill/>
                    </a:lnBlToTr>
                    <a:noFill/>
                  </a:tcPr>
                </a:tc>
              </a:tr>
              <a:tr h="371520">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Life:</a:t>
                      </a:r>
                    </a:p>
                  </a:txBody>
                  <a:tcPr marT="45725" marB="45725" anchor="ctr" horzOverflow="overflow">
                    <a:lnL>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15 years</a:t>
                      </a:r>
                    </a:p>
                  </a:txBody>
                  <a:tcPr marT="45725" marB="45725" anchor="ctr" horzOverflow="overflow">
                    <a:lnL>
                      <a:noFill/>
                    </a:lnL>
                    <a:lnR>
                      <a:noFill/>
                    </a:lnR>
                    <a:lnT>
                      <a:noFill/>
                    </a:lnT>
                    <a:lnB>
                      <a:noFill/>
                    </a:lnB>
                    <a:lnTlToBr>
                      <a:noFill/>
                    </a:lnTlToBr>
                    <a:lnBlToTr>
                      <a:noFill/>
                    </a:lnBlToTr>
                    <a:noFill/>
                  </a:tcPr>
                </a:tc>
                <a:tc hMerge="1">
                  <a:txBody>
                    <a:bodyPr/>
                    <a:lstStyle/>
                    <a:p>
                      <a:endParaRPr lang="es-ES"/>
                    </a:p>
                  </a:txBody>
                  <a:tcPr/>
                </a:tc>
              </a:tr>
              <a:tr h="518222">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EIRP:</a:t>
                      </a:r>
                    </a:p>
                  </a:txBody>
                  <a:tcPr marT="45725" marB="45725" horzOverflow="overflow">
                    <a:lnL>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R1: 37dBw, R2: 36dBw, R3: 36dBw</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       40dBw</a:t>
                      </a:r>
                    </a:p>
                  </a:txBody>
                  <a:tcPr marT="45725" marB="45725" horzOverflow="overflow">
                    <a:lnL>
                      <a:noFill/>
                    </a:lnL>
                    <a:lnR>
                      <a:noFill/>
                    </a:lnR>
                    <a:lnT>
                      <a:noFill/>
                    </a:lnT>
                    <a:lnB>
                      <a:noFill/>
                    </a:lnB>
                    <a:lnTlToBr>
                      <a:noFill/>
                    </a:lnTlToBr>
                    <a:lnBlToTr>
                      <a:noFill/>
                    </a:lnBlToTr>
                    <a:noFill/>
                  </a:tcPr>
                </a:tc>
                <a:tc hMerge="1">
                  <a:txBody>
                    <a:bodyPr/>
                    <a:lstStyle/>
                    <a:p>
                      <a:endParaRPr lang="es-ES"/>
                    </a:p>
                  </a:txBody>
                  <a:tcPr/>
                </a:tc>
              </a:tr>
              <a:tr h="317538">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No. Channels:</a:t>
                      </a:r>
                    </a:p>
                  </a:txBody>
                  <a:tcPr marT="45725" marB="45725" anchor="ctr" horzOverflow="overflow">
                    <a:lnL>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18</a:t>
                      </a:r>
                    </a:p>
                  </a:txBody>
                  <a:tcPr marT="45725" marB="45725" anchor="ctr" horzOverflow="overflow">
                    <a:lnL>
                      <a:noFill/>
                    </a:lnL>
                    <a:lnR>
                      <a:noFill/>
                    </a:lnR>
                    <a:lnT>
                      <a:noFill/>
                    </a:lnT>
                    <a:lnB>
                      <a:noFill/>
                    </a:lnB>
                    <a:lnTlToBr>
                      <a:noFill/>
                    </a:lnTlToBr>
                    <a:lnBlToTr>
                      <a:noFill/>
                    </a:lnBlToTr>
                    <a:noFill/>
                  </a:tcPr>
                </a:tc>
                <a:tc hMerge="1">
                  <a:txBody>
                    <a:bodyPr/>
                    <a:lstStyle/>
                    <a:p>
                      <a:endParaRPr lang="es-ES"/>
                    </a:p>
                  </a:txBody>
                  <a:tcPr/>
                </a:tc>
              </a:tr>
              <a:tr h="731608">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Amplifiers:</a:t>
                      </a:r>
                    </a:p>
                  </a:txBody>
                  <a:tcPr marT="45725" marB="45725" horzOverflow="overflow">
                    <a:lnL>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TWT’s or SSPA’s </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14 for 12</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8 for 6</a:t>
                      </a:r>
                    </a:p>
                  </a:txBody>
                  <a:tcPr marT="45725" marB="45725" horzOverflow="overflow">
                    <a:lnL>
                      <a:noFill/>
                    </a:lnL>
                    <a:lnR>
                      <a:noFill/>
                    </a:lnR>
                    <a:lnT>
                      <a:noFill/>
                    </a:lnT>
                    <a:lnB>
                      <a:noFill/>
                    </a:lnB>
                    <a:lnTlToBr>
                      <a:noFill/>
                    </a:lnTlToBr>
                    <a:lnBlToTr>
                      <a:noFill/>
                    </a:lnBlToTr>
                    <a:noFill/>
                  </a:tcPr>
                </a:tc>
                <a:tc hMerge="1">
                  <a:txBody>
                    <a:bodyPr/>
                    <a:lstStyle/>
                    <a:p>
                      <a:endParaRPr lang="es-ES"/>
                    </a:p>
                  </a:txBody>
                  <a:tcPr/>
                </a:tc>
              </a:tr>
              <a:tr h="1691843">
                <a:tc gridSpan="3">
                  <a:txBody>
                    <a:bodyPr/>
                    <a:lstStyle/>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3 for 2 C Band receivers</a:t>
                      </a:r>
                    </a:p>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16 for 12 C Band Channel Control Units</a:t>
                      </a:r>
                    </a:p>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8 for 6 C Band Channel Control Units</a:t>
                      </a:r>
                    </a:p>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18 Input Multiplexers</a:t>
                      </a:r>
                    </a:p>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400" b="1" i="0" u="none" strike="noStrike" cap="none" normalizeH="0" baseline="0" smtClean="0">
                          <a:ln>
                            <a:noFill/>
                          </a:ln>
                          <a:solidFill>
                            <a:srgbClr val="000000"/>
                          </a:solidFill>
                          <a:effectLst/>
                          <a:latin typeface="Arial" charset="0"/>
                        </a:rPr>
                        <a:t>18 Output Multiplexers</a:t>
                      </a:r>
                    </a:p>
                  </a:txBody>
                  <a:tcPr marT="45725" marB="45725" horzOverflow="overflow">
                    <a:lnL>
                      <a:noFill/>
                    </a:lnL>
                    <a:lnR>
                      <a:noFill/>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Ku</a:t>
            </a:r>
            <a:r>
              <a:rPr lang="es-MX" dirty="0" smtClean="0"/>
              <a:t> Band </a:t>
            </a:r>
            <a:r>
              <a:rPr lang="es-MX" dirty="0" err="1" smtClean="0"/>
              <a:t>Repeater</a:t>
            </a:r>
            <a:endParaRPr lang="es-MX" dirty="0" smtClean="0"/>
          </a:p>
        </p:txBody>
      </p:sp>
      <p:graphicFrame>
        <p:nvGraphicFramePr>
          <p:cNvPr id="157756" name="Group 60"/>
          <p:cNvGraphicFramePr>
            <a:graphicFrameLocks noGrp="1"/>
          </p:cNvGraphicFramePr>
          <p:nvPr>
            <p:ph idx="4294967295"/>
          </p:nvPr>
        </p:nvGraphicFramePr>
        <p:xfrm>
          <a:off x="1571625" y="1343025"/>
          <a:ext cx="7572375" cy="4843463"/>
        </p:xfrm>
        <a:graphic>
          <a:graphicData uri="http://schemas.openxmlformats.org/drawingml/2006/table">
            <a:tbl>
              <a:tblPr/>
              <a:tblGrid>
                <a:gridCol w="2098675"/>
                <a:gridCol w="582612"/>
                <a:gridCol w="4891088"/>
              </a:tblGrid>
              <a:tr h="377800">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Coverage:</a:t>
                      </a:r>
                    </a:p>
                  </a:txBody>
                  <a:tcPr marT="45717" marB="45717" anchor="ctr" horzOverflow="overflow">
                    <a:lnL>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500" b="1" i="0" u="none" strike="noStrike" cap="none" normalizeH="0" baseline="0" smtClean="0">
                        <a:ln>
                          <a:noFill/>
                        </a:ln>
                        <a:solidFill>
                          <a:srgbClr val="000000"/>
                        </a:solidFill>
                        <a:effectLst/>
                        <a:latin typeface="Arial" charset="0"/>
                      </a:endParaRPr>
                    </a:p>
                  </a:txBody>
                  <a:tcPr marT="45717" marB="45717" anchor="ctr" horzOverflow="overflow">
                    <a:lnL>
                      <a:noFill/>
                    </a:lnL>
                    <a:lnR>
                      <a:noFill/>
                    </a:lnR>
                    <a:lnT>
                      <a:noFill/>
                    </a:lnT>
                    <a:lnB>
                      <a:noFill/>
                    </a:lnB>
                    <a:lnTlToBr>
                      <a:noFill/>
                    </a:lnTlToBr>
                    <a:lnBlToTr>
                      <a:noFill/>
                    </a:lnBlToTr>
                    <a:noFill/>
                  </a:tcPr>
                </a:tc>
                <a:tc hMerge="1">
                  <a:txBody>
                    <a:bodyPr/>
                    <a:lstStyle/>
                    <a:p>
                      <a:endParaRPr lang="es-ES"/>
                    </a:p>
                  </a:txBody>
                  <a:tcPr/>
                </a:tc>
              </a:tr>
              <a:tr h="377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500" b="1" i="0" u="none" strike="noStrike" cap="none" normalizeH="0" baseline="0" smtClean="0">
                        <a:ln>
                          <a:noFill/>
                        </a:ln>
                        <a:solidFill>
                          <a:srgbClr val="000000"/>
                        </a:solidFill>
                        <a:effectLst/>
                        <a:latin typeface="Arial" charset="0"/>
                      </a:endParaRPr>
                    </a:p>
                  </a:txBody>
                  <a:tcPr marT="45717" marB="45717"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00"/>
                          </a:solidFill>
                          <a:effectLst/>
                          <a:latin typeface="Arial" charset="0"/>
                        </a:rPr>
                        <a:t>R4</a:t>
                      </a:r>
                    </a:p>
                  </a:txBody>
                  <a:tcPr marT="45717" marB="45717"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00"/>
                          </a:solidFill>
                          <a:effectLst/>
                          <a:latin typeface="Arial" charset="0"/>
                        </a:rPr>
                        <a:t>Mexico, Los Angeles and San Antonio.</a:t>
                      </a:r>
                    </a:p>
                  </a:txBody>
                  <a:tcPr marT="45717" marB="45717" horzOverflow="overflow">
                    <a:lnL>
                      <a:noFill/>
                    </a:lnL>
                    <a:lnR>
                      <a:noFill/>
                    </a:lnR>
                    <a:lnT>
                      <a:noFill/>
                    </a:lnT>
                    <a:lnB>
                      <a:noFill/>
                    </a:lnB>
                    <a:lnTlToBr>
                      <a:noFill/>
                    </a:lnTlToBr>
                    <a:lnBlToTr>
                      <a:noFill/>
                    </a:lnBlToTr>
                    <a:noFill/>
                  </a:tcPr>
                </a:tc>
              </a:tr>
              <a:tr h="5486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500" b="1" i="0" u="none" strike="noStrike" cap="none" normalizeH="0" baseline="0" smtClean="0">
                        <a:ln>
                          <a:noFill/>
                        </a:ln>
                        <a:solidFill>
                          <a:srgbClr val="000000"/>
                        </a:solidFill>
                        <a:effectLst/>
                        <a:latin typeface="Arial" charset="0"/>
                      </a:endParaRPr>
                    </a:p>
                  </a:txBody>
                  <a:tcPr marT="45717" marB="45717"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00"/>
                          </a:solidFill>
                          <a:effectLst/>
                          <a:latin typeface="Arial" charset="0"/>
                        </a:rPr>
                        <a:t>R5</a:t>
                      </a:r>
                    </a:p>
                  </a:txBody>
                  <a:tcPr marT="45717" marB="45717"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00"/>
                          </a:solidFill>
                          <a:effectLst/>
                          <a:latin typeface="Arial" charset="0"/>
                        </a:rPr>
                        <a:t>Major United States cities and parts of Canada and Cuba.</a:t>
                      </a:r>
                    </a:p>
                  </a:txBody>
                  <a:tcPr marT="45717" marB="45717" horzOverflow="overflow">
                    <a:lnL>
                      <a:noFill/>
                    </a:lnL>
                    <a:lnR>
                      <a:noFill/>
                    </a:lnR>
                    <a:lnT>
                      <a:noFill/>
                    </a:lnT>
                    <a:lnB>
                      <a:noFill/>
                    </a:lnB>
                    <a:lnTlToBr>
                      <a:noFill/>
                    </a:lnTlToBr>
                    <a:lnBlToTr>
                      <a:noFill/>
                    </a:lnBlToTr>
                    <a:noFill/>
                  </a:tcPr>
                </a:tc>
              </a:tr>
              <a:tr h="433359">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Life:</a:t>
                      </a:r>
                    </a:p>
                  </a:txBody>
                  <a:tcPr marT="45717" marB="45717" anchor="ctr" horzOverflow="overflow">
                    <a:lnL>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00"/>
                          </a:solidFill>
                          <a:effectLst/>
                          <a:latin typeface="Arial" charset="0"/>
                        </a:rPr>
                        <a:t>15 years</a:t>
                      </a:r>
                    </a:p>
                  </a:txBody>
                  <a:tcPr marT="45717" marB="45717" anchor="ctr" horzOverflow="overflow">
                    <a:lnL>
                      <a:noFill/>
                    </a:lnL>
                    <a:lnR>
                      <a:noFill/>
                    </a:lnR>
                    <a:lnT>
                      <a:noFill/>
                    </a:lnT>
                    <a:lnB>
                      <a:noFill/>
                    </a:lnB>
                    <a:lnTlToBr>
                      <a:noFill/>
                    </a:lnTlToBr>
                    <a:lnBlToTr>
                      <a:noFill/>
                    </a:lnBlToTr>
                    <a:noFill/>
                  </a:tcPr>
                </a:tc>
                <a:tc hMerge="1">
                  <a:txBody>
                    <a:bodyPr/>
                    <a:lstStyle/>
                    <a:p>
                      <a:endParaRPr lang="es-ES"/>
                    </a:p>
                  </a:txBody>
                  <a:tcPr/>
                </a:tc>
              </a:tr>
              <a:tr h="433359">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EIRP:                </a:t>
                      </a:r>
                    </a:p>
                  </a:txBody>
                  <a:tcPr marT="45717" marB="45717" anchor="ctr" horzOverflow="overflow">
                    <a:lnL>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00"/>
                          </a:solidFill>
                          <a:effectLst/>
                          <a:latin typeface="Arial" charset="0"/>
                        </a:rPr>
                        <a:t>R4: 47dBw, R5: 46dBw</a:t>
                      </a:r>
                    </a:p>
                  </a:txBody>
                  <a:tcPr marT="45717" marB="45717" anchor="ctr" horzOverflow="overflow">
                    <a:lnL>
                      <a:noFill/>
                    </a:lnL>
                    <a:lnR>
                      <a:noFill/>
                    </a:lnR>
                    <a:lnT>
                      <a:noFill/>
                    </a:lnT>
                    <a:lnB>
                      <a:noFill/>
                    </a:lnB>
                    <a:lnTlToBr>
                      <a:noFill/>
                    </a:lnTlToBr>
                    <a:lnBlToTr>
                      <a:noFill/>
                    </a:lnBlToTr>
                    <a:noFill/>
                  </a:tcPr>
                </a:tc>
                <a:tc hMerge="1">
                  <a:txBody>
                    <a:bodyPr/>
                    <a:lstStyle/>
                    <a:p>
                      <a:endParaRPr lang="es-ES"/>
                    </a:p>
                  </a:txBody>
                  <a:tcPr/>
                </a:tc>
              </a:tr>
              <a:tr h="433359">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No.Channels:</a:t>
                      </a:r>
                    </a:p>
                  </a:txBody>
                  <a:tcPr marT="45717" marB="45717" anchor="ctr" horzOverflow="overflow">
                    <a:lnL>
                      <a:noFill/>
                    </a:lnL>
                    <a:lnR>
                      <a:noFill/>
                    </a:lnR>
                    <a:lnT>
                      <a:noFill/>
                    </a:lnT>
                    <a:lnB>
                      <a:noFill/>
                    </a:lnB>
                    <a:lnTlToBr>
                      <a:noFill/>
                    </a:lnTlToBr>
                    <a:lnBlToTr>
                      <a:noFill/>
                    </a:lnBlToTr>
                    <a:noFill/>
                  </a:tcPr>
                </a:tc>
                <a:tc gridSpan="2">
                  <a:txBody>
                    <a:bodyPr/>
                    <a:lstStyle/>
                    <a:p>
                      <a:pPr marL="2247900" marR="0" lvl="0" indent="-224790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00"/>
                          </a:solidFill>
                          <a:effectLst/>
                          <a:latin typeface="Arial" charset="0"/>
                        </a:rPr>
                        <a:t>16</a:t>
                      </a:r>
                    </a:p>
                  </a:txBody>
                  <a:tcPr marT="45717" marB="45717" anchor="ctr" horzOverflow="overflow">
                    <a:lnL>
                      <a:noFill/>
                    </a:lnL>
                    <a:lnR>
                      <a:noFill/>
                    </a:lnR>
                    <a:lnT>
                      <a:noFill/>
                    </a:lnT>
                    <a:lnB>
                      <a:noFill/>
                    </a:lnB>
                    <a:lnTlToBr>
                      <a:noFill/>
                    </a:lnTlToBr>
                    <a:lnBlToTr>
                      <a:noFill/>
                    </a:lnBlToTr>
                    <a:noFill/>
                  </a:tcPr>
                </a:tc>
                <a:tc hMerge="1">
                  <a:txBody>
                    <a:bodyPr/>
                    <a:lstStyle/>
                    <a:p>
                      <a:endParaRPr lang="es-ES"/>
                    </a:p>
                  </a:txBody>
                  <a:tcPr/>
                </a:tc>
              </a:tr>
              <a:tr h="433359">
                <a:tc>
                  <a:txBody>
                    <a:bodyPr/>
                    <a:lstStyle/>
                    <a:p>
                      <a:pPr marL="0" marR="0" lvl="0" indent="457200" algn="l" defTabSz="914400" rtl="0" eaLnBrk="1" fontAlgn="base" latinLnBrk="0" hangingPunct="1">
                        <a:lnSpc>
                          <a:spcPct val="10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TWT’s:</a:t>
                      </a:r>
                    </a:p>
                  </a:txBody>
                  <a:tcPr marT="45717" marB="45717" anchor="ctr" horzOverflow="overflow">
                    <a:lnL>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500" b="1" i="0" u="none" strike="noStrike" cap="none" normalizeH="0" baseline="0" smtClean="0">
                          <a:ln>
                            <a:noFill/>
                          </a:ln>
                          <a:solidFill>
                            <a:srgbClr val="000000"/>
                          </a:solidFill>
                          <a:effectLst/>
                          <a:latin typeface="Arial" charset="0"/>
                        </a:rPr>
                        <a:t>20 for 16 Ku band</a:t>
                      </a:r>
                    </a:p>
                  </a:txBody>
                  <a:tcPr marT="45717" marB="45717" anchor="ctr" horzOverflow="overflow">
                    <a:lnL>
                      <a:noFill/>
                    </a:lnL>
                    <a:lnR>
                      <a:noFill/>
                    </a:lnR>
                    <a:lnT>
                      <a:noFill/>
                    </a:lnT>
                    <a:lnB>
                      <a:noFill/>
                    </a:lnB>
                    <a:lnTlToBr>
                      <a:noFill/>
                    </a:lnTlToBr>
                    <a:lnBlToTr>
                      <a:noFill/>
                    </a:lnBlToTr>
                    <a:noFill/>
                  </a:tcPr>
                </a:tc>
                <a:tc hMerge="1">
                  <a:txBody>
                    <a:bodyPr/>
                    <a:lstStyle/>
                    <a:p>
                      <a:endParaRPr lang="es-ES"/>
                    </a:p>
                  </a:txBody>
                  <a:tcPr/>
                </a:tc>
              </a:tr>
              <a:tr h="1805821">
                <a:tc gridSpan="3">
                  <a:txBody>
                    <a:bodyPr/>
                    <a:lstStyle/>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 5 for 3 Ku band receivers</a:t>
                      </a:r>
                    </a:p>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10 for 8 Band channels Control Units</a:t>
                      </a:r>
                    </a:p>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10 for 8 Band channels Control Units</a:t>
                      </a:r>
                    </a:p>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16 Channel Input Multiplexers</a:t>
                      </a:r>
                    </a:p>
                    <a:p>
                      <a:pPr marL="0" marR="0" lvl="0" indent="457200" algn="l" defTabSz="914400" rtl="0" eaLnBrk="1" fontAlgn="base" latinLnBrk="0" hangingPunct="1">
                        <a:lnSpc>
                          <a:spcPct val="150000"/>
                        </a:lnSpc>
                        <a:spcBef>
                          <a:spcPct val="0"/>
                        </a:spcBef>
                        <a:spcAft>
                          <a:spcPct val="0"/>
                        </a:spcAft>
                        <a:buClrTx/>
                        <a:buSzTx/>
                        <a:buFont typeface="Arial" charset="0"/>
                        <a:buChar char="−"/>
                        <a:tabLst/>
                      </a:pPr>
                      <a:r>
                        <a:rPr kumimoji="0" lang="es-MX" sz="1500" b="1" i="0" u="none" strike="noStrike" cap="none" normalizeH="0" baseline="0" smtClean="0">
                          <a:ln>
                            <a:noFill/>
                          </a:ln>
                          <a:solidFill>
                            <a:srgbClr val="000000"/>
                          </a:solidFill>
                          <a:effectLst/>
                          <a:latin typeface="Arial" charset="0"/>
                        </a:rPr>
                        <a:t>16 Channel Output Multiplexers</a:t>
                      </a:r>
                    </a:p>
                  </a:txBody>
                  <a:tcPr marT="45717" marB="45717" horzOverflow="overflow">
                    <a:lnL>
                      <a:noFill/>
                    </a:lnL>
                    <a:lnR>
                      <a:noFill/>
                    </a:lnR>
                    <a:lnT>
                      <a:noFill/>
                    </a:lnT>
                    <a:lnB>
                      <a:noFill/>
                    </a:lnB>
                    <a:lnTlToBr>
                      <a:noFill/>
                    </a:lnTlToBr>
                    <a:lnBlToTr>
                      <a:noFill/>
                    </a:lnBlToTr>
                    <a:noFill/>
                  </a:tcPr>
                </a:tc>
                <a:tc hMerge="1">
                  <a:txBody>
                    <a:bodyPr/>
                    <a:lstStyle/>
                    <a:p>
                      <a:endParaRPr lang="es-ES"/>
                    </a:p>
                  </a:txBody>
                  <a:tcPr/>
                </a:tc>
                <a:tc hMerge="1">
                  <a:txBody>
                    <a:bodyPr/>
                    <a:lstStyle/>
                    <a:p>
                      <a:endParaRPr lang="es-ES"/>
                    </a:p>
                  </a:txBody>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8640"/>
            <a:ext cx="3826098" cy="6177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08065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1258888" y="0"/>
            <a:ext cx="6985000" cy="865188"/>
          </a:xfrm>
        </p:spPr>
        <p:txBody>
          <a:bodyPr/>
          <a:lstStyle/>
          <a:p>
            <a:pPr eaLnBrk="1" hangingPunct="1">
              <a:defRPr/>
            </a:pPr>
            <a:r>
              <a:rPr lang="es-ES" smtClean="0"/>
              <a:t>L band repeater</a:t>
            </a:r>
          </a:p>
        </p:txBody>
      </p:sp>
      <p:sp>
        <p:nvSpPr>
          <p:cNvPr id="39939" name="Rectangle 3"/>
          <p:cNvSpPr>
            <a:spLocks noGrp="1" noChangeArrowheads="1"/>
          </p:cNvSpPr>
          <p:nvPr>
            <p:ph idx="1"/>
          </p:nvPr>
        </p:nvSpPr>
        <p:spPr/>
        <p:txBody>
          <a:bodyPr/>
          <a:lstStyle/>
          <a:p>
            <a:pPr eaLnBrk="1" hangingPunct="1">
              <a:buFontTx/>
              <a:buNone/>
            </a:pPr>
            <a:r>
              <a:rPr lang="es-ES" smtClean="0"/>
              <a:t>                    </a:t>
            </a:r>
          </a:p>
          <a:p>
            <a:pPr eaLnBrk="1" hangingPunct="1">
              <a:buFontTx/>
              <a:buNone/>
            </a:pPr>
            <a:endParaRPr lang="es-ES" smtClean="0"/>
          </a:p>
          <a:p>
            <a:pPr eaLnBrk="1" hangingPunct="1">
              <a:buFontTx/>
              <a:buNone/>
            </a:pPr>
            <a:r>
              <a:rPr lang="es-ES" smtClean="0"/>
              <a:t>                    -</a:t>
            </a:r>
            <a:r>
              <a:rPr lang="es-ES" b="0" smtClean="0"/>
              <a:t>Coverage:          México and territorial waters</a:t>
            </a:r>
          </a:p>
          <a:p>
            <a:pPr eaLnBrk="1" hangingPunct="1">
              <a:buFontTx/>
              <a:buNone/>
            </a:pPr>
            <a:r>
              <a:rPr lang="es-ES" b="0" smtClean="0"/>
              <a:t>                    -Life:                   15 years</a:t>
            </a:r>
          </a:p>
          <a:p>
            <a:pPr eaLnBrk="1" hangingPunct="1">
              <a:buFontTx/>
              <a:buNone/>
            </a:pPr>
            <a:r>
              <a:rPr lang="es-ES" b="0" smtClean="0"/>
              <a:t>                    -Number of channels:   7 sub-bands</a:t>
            </a:r>
          </a:p>
          <a:p>
            <a:pPr eaLnBrk="1" hangingPunct="1">
              <a:buFontTx/>
              <a:buNone/>
            </a:pPr>
            <a:r>
              <a:rPr lang="es-ES" b="0" smtClean="0"/>
              <a:t>                                                  </a:t>
            </a:r>
          </a:p>
          <a:p>
            <a:pPr eaLnBrk="1" hangingPunct="1">
              <a:buFontTx/>
              <a:buNone/>
            </a:pPr>
            <a:r>
              <a:rPr lang="es-ES" b="0" smtClean="0"/>
              <a:t>                    -PIRE:                 45 dBw</a:t>
            </a:r>
          </a:p>
          <a:p>
            <a:pPr eaLnBrk="1" hangingPunct="1">
              <a:buFontTx/>
              <a:buNone/>
            </a:pPr>
            <a:r>
              <a:rPr lang="es-ES" b="0" smtClean="0"/>
              <a:t>                    -Amplifiers:          6(4 operating, 2 redundant)</a:t>
            </a:r>
          </a:p>
          <a:p>
            <a:pPr eaLnBrk="1" hangingPunct="1">
              <a:buFontTx/>
              <a:buNone/>
            </a:pPr>
            <a:r>
              <a:rPr lang="es-ES" b="0" smtClean="0"/>
              <a:t>                    -Antennas:          Diplexed phased array</a:t>
            </a:r>
            <a:endParaRPr lang="es-ES"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8" name="Rectangle 4"/>
          <p:cNvSpPr>
            <a:spLocks noGrp="1" noChangeArrowheads="1"/>
          </p:cNvSpPr>
          <p:nvPr>
            <p:ph type="title"/>
          </p:nvPr>
        </p:nvSpPr>
        <p:spPr/>
        <p:txBody>
          <a:bodyPr/>
          <a:lstStyle/>
          <a:p>
            <a:pPr eaLnBrk="1" hangingPunct="1">
              <a:defRPr/>
            </a:pPr>
            <a:r>
              <a:rPr lang="es-ES" smtClean="0"/>
              <a:t>Telemetry, Tracking and Command(TTC)</a:t>
            </a:r>
          </a:p>
        </p:txBody>
      </p:sp>
      <p:sp>
        <p:nvSpPr>
          <p:cNvPr id="40963" name="Rectangle 5"/>
          <p:cNvSpPr>
            <a:spLocks noGrp="1" noChangeArrowheads="1"/>
          </p:cNvSpPr>
          <p:nvPr>
            <p:ph idx="1"/>
          </p:nvPr>
        </p:nvSpPr>
        <p:spPr/>
        <p:txBody>
          <a:bodyPr/>
          <a:lstStyle/>
          <a:p>
            <a:pPr marL="0" indent="0" eaLnBrk="1" hangingPunct="1">
              <a:lnSpc>
                <a:spcPct val="90000"/>
              </a:lnSpc>
              <a:buFontTx/>
              <a:buNone/>
            </a:pPr>
            <a:r>
              <a:rPr lang="es-ES" smtClean="0"/>
              <a:t>The TTC subsystem shall provide the capabilitiy to monitor and control the spacecraft so that it meets all performance requirements and shall be suitable for controlling the spacecraft during periods of attitude instability for any attitude and attitude rate that is theoretically achievable by the spacecraft.</a:t>
            </a:r>
          </a:p>
          <a:p>
            <a:pPr marL="0" indent="0" eaLnBrk="1" hangingPunct="1">
              <a:lnSpc>
                <a:spcPct val="90000"/>
              </a:lnSpc>
              <a:buFontTx/>
              <a:buNone/>
            </a:pPr>
            <a:r>
              <a:rPr lang="es-ES" smtClean="0"/>
              <a:t>The TTC system shall not prevent the spacecraft being launched as co-passenger with another spacecraft using C band telemetry and command frequencies at similar signal levels. As a minimum it is requiered to have one TTC channel available in transfer orbit on a full time basis up untill apogee motor fire or until the two spacecraft can be spatially isolated by the TTC earth station antennas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1403350" y="188913"/>
            <a:ext cx="6985000" cy="865187"/>
          </a:xfrm>
        </p:spPr>
        <p:txBody>
          <a:bodyPr/>
          <a:lstStyle/>
          <a:p>
            <a:pPr eaLnBrk="1" hangingPunct="1">
              <a:defRPr/>
            </a:pPr>
            <a:r>
              <a:rPr lang="es-ES" smtClean="0"/>
              <a:t>TTC(Cont)</a:t>
            </a:r>
          </a:p>
        </p:txBody>
      </p:sp>
      <p:sp>
        <p:nvSpPr>
          <p:cNvPr id="41987" name="Rectangle 3"/>
          <p:cNvSpPr>
            <a:spLocks noGrp="1" noChangeArrowheads="1"/>
          </p:cNvSpPr>
          <p:nvPr>
            <p:ph idx="1"/>
          </p:nvPr>
        </p:nvSpPr>
        <p:spPr/>
        <p:txBody>
          <a:bodyPr/>
          <a:lstStyle/>
          <a:p>
            <a:pPr marL="0" indent="0" eaLnBrk="1" hangingPunct="1"/>
            <a:r>
              <a:rPr lang="es-ES" smtClean="0"/>
              <a:t>  Command requirements</a:t>
            </a:r>
          </a:p>
          <a:p>
            <a:pPr marL="0" indent="0" eaLnBrk="1" hangingPunct="1">
              <a:buFontTx/>
              <a:buNone/>
            </a:pPr>
            <a:r>
              <a:rPr lang="es-ES" smtClean="0"/>
              <a:t>The probability of successfully executing a command shall be at least 99.98% for single entry attemt under all nominal transfer orbit and on-station operating conditions.</a:t>
            </a:r>
          </a:p>
          <a:p>
            <a:pPr marL="0" indent="0" eaLnBrk="1" hangingPunct="1">
              <a:buFontTx/>
              <a:buNone/>
            </a:pPr>
            <a:r>
              <a:rPr lang="es-ES" smtClean="0"/>
              <a:t>The command subsystem shall serve as an uplink receiver for ranging signals.</a:t>
            </a:r>
          </a:p>
          <a:p>
            <a:pPr marL="0" indent="0" eaLnBrk="1" hangingPunct="1">
              <a:buFontTx/>
              <a:buNone/>
            </a:pPr>
            <a:r>
              <a:rPr lang="es-ES" smtClean="0"/>
              <a:t>The command subsystem shall consist of redundant command receivers operating at the same frequency and redundant decoders, all of which shall be active whenever the electrical power bus is supplying power.</a:t>
            </a:r>
          </a:p>
          <a:p>
            <a:pPr marL="0" indent="0" eaLnBrk="1" hangingPunct="1">
              <a:buFontTx/>
              <a:buNone/>
            </a:pPr>
            <a:r>
              <a:rPr lang="es-ES" smtClean="0"/>
              <a:t>The command subsystem shall operate at C band</a:t>
            </a:r>
          </a:p>
          <a:p>
            <a:pPr marL="0" indent="0" eaLnBrk="1" hangingPunct="1">
              <a:buFontTx/>
              <a:buNone/>
            </a:pPr>
            <a:endParaRPr lang="es-ES" smtClean="0"/>
          </a:p>
          <a:p>
            <a:pPr marL="0" indent="0" eaLnBrk="1" hangingPunct="1">
              <a:buFontTx/>
              <a:buNone/>
            </a:pPr>
            <a:endParaRPr lang="es-ES" smtClean="0"/>
          </a:p>
          <a:p>
            <a:pPr marL="0" indent="0" eaLnBrk="1" hangingPunct="1">
              <a:buFontTx/>
              <a:buNone/>
            </a:pPr>
            <a:endParaRPr lang="es-ES"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971550" y="0"/>
            <a:ext cx="6985000" cy="865188"/>
          </a:xfrm>
        </p:spPr>
        <p:txBody>
          <a:bodyPr/>
          <a:lstStyle/>
          <a:p>
            <a:pPr eaLnBrk="1" hangingPunct="1">
              <a:defRPr/>
            </a:pPr>
            <a:r>
              <a:rPr lang="es-ES" smtClean="0"/>
              <a:t>TTC(Cont)</a:t>
            </a:r>
          </a:p>
        </p:txBody>
      </p:sp>
      <p:sp>
        <p:nvSpPr>
          <p:cNvPr id="43011" name="Rectangle 3"/>
          <p:cNvSpPr>
            <a:spLocks noGrp="1" noChangeArrowheads="1"/>
          </p:cNvSpPr>
          <p:nvPr>
            <p:ph idx="1"/>
          </p:nvPr>
        </p:nvSpPr>
        <p:spPr/>
        <p:txBody>
          <a:bodyPr/>
          <a:lstStyle/>
          <a:p>
            <a:pPr marL="0" indent="0" eaLnBrk="1" hangingPunct="1"/>
            <a:r>
              <a:rPr lang="es-ES" smtClean="0"/>
              <a:t> Telemetry requirements</a:t>
            </a:r>
          </a:p>
          <a:p>
            <a:pPr marL="0" indent="0" eaLnBrk="1" hangingPunct="1">
              <a:buFontTx/>
              <a:buNone/>
            </a:pPr>
            <a:r>
              <a:rPr lang="es-ES" smtClean="0"/>
              <a:t>The telemetry subsystem shall collect and transmit data pertaining to all spacecraft subsystems in quantities, accuracies and at time intervals sufficient to determine spacecraft performances, to identify the necessity to take corrective action and to enable analysis of failures.</a:t>
            </a:r>
          </a:p>
          <a:p>
            <a:pPr marL="0" indent="0" eaLnBrk="1" hangingPunct="1">
              <a:buFontTx/>
              <a:buNone/>
            </a:pPr>
            <a:r>
              <a:rPr lang="es-ES" smtClean="0"/>
              <a:t>The telemetry subsystem shall also provide a downlink capability for ranging system.</a:t>
            </a:r>
          </a:p>
          <a:p>
            <a:pPr marL="0" indent="0" eaLnBrk="1" hangingPunct="1">
              <a:buFontTx/>
              <a:buNone/>
            </a:pPr>
            <a:r>
              <a:rPr lang="es-ES" smtClean="0"/>
              <a:t>The Telemetry system shall comprise, as a minimum, two fully redundant subsystems, each operating at the same  frequency.</a:t>
            </a:r>
          </a:p>
          <a:p>
            <a:pPr marL="0" indent="0" eaLnBrk="1" hangingPunct="1">
              <a:buFontTx/>
              <a:buNone/>
            </a:pPr>
            <a:r>
              <a:rPr lang="es-ES" smtClean="0"/>
              <a:t>The Telemetry subsystem shall operate at C band.</a:t>
            </a:r>
          </a:p>
          <a:p>
            <a:pPr marL="0" indent="0" eaLnBrk="1" hangingPunct="1">
              <a:buFontTx/>
              <a:buNone/>
            </a:pPr>
            <a:endParaRPr lang="es-ES" smtClean="0"/>
          </a:p>
          <a:p>
            <a:pPr marL="0" indent="0" eaLnBrk="1" hangingPunct="1">
              <a:buFontTx/>
              <a:buNone/>
            </a:pPr>
            <a:endParaRPr lang="es-ES" smtClean="0"/>
          </a:p>
          <a:p>
            <a:pPr marL="0" indent="0" eaLnBrk="1" hangingPunct="1">
              <a:buFontTx/>
              <a:buNone/>
            </a:pPr>
            <a:endParaRPr lang="es-ES"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971550" y="188913"/>
            <a:ext cx="6985000" cy="865187"/>
          </a:xfrm>
        </p:spPr>
        <p:txBody>
          <a:bodyPr/>
          <a:lstStyle/>
          <a:p>
            <a:pPr eaLnBrk="1" hangingPunct="1">
              <a:defRPr/>
            </a:pPr>
            <a:r>
              <a:rPr lang="es-ES" smtClean="0"/>
              <a:t>TTC(Cont)</a:t>
            </a:r>
          </a:p>
        </p:txBody>
      </p:sp>
      <p:sp>
        <p:nvSpPr>
          <p:cNvPr id="44035" name="Rectangle 3"/>
          <p:cNvSpPr>
            <a:spLocks noGrp="1" noChangeArrowheads="1"/>
          </p:cNvSpPr>
          <p:nvPr>
            <p:ph idx="1"/>
          </p:nvPr>
        </p:nvSpPr>
        <p:spPr/>
        <p:txBody>
          <a:bodyPr/>
          <a:lstStyle/>
          <a:p>
            <a:pPr marL="0" indent="0" eaLnBrk="1" hangingPunct="1">
              <a:buFontTx/>
              <a:buNone/>
            </a:pPr>
            <a:endParaRPr lang="es-ES" smtClean="0"/>
          </a:p>
          <a:p>
            <a:pPr marL="0" indent="0" eaLnBrk="1" hangingPunct="1">
              <a:buFontTx/>
              <a:buNone/>
            </a:pPr>
            <a:endParaRPr lang="es-ES" smtClean="0"/>
          </a:p>
          <a:p>
            <a:pPr marL="0" indent="0" eaLnBrk="1" hangingPunct="1">
              <a:buFontTx/>
              <a:buNone/>
            </a:pPr>
            <a:r>
              <a:rPr lang="es-ES" smtClean="0"/>
              <a:t>Both the command and telemetry subsystems shall interface with the omnidirectional antenna for transfer orbit an on-station backup capability. Both subsystems shall also interface with the high gain communications antenna for normal on-station operations.</a:t>
            </a:r>
          </a:p>
          <a:p>
            <a:pPr marL="0" indent="0" eaLnBrk="1" hangingPunct="1">
              <a:buFontTx/>
              <a:buNone/>
            </a:pPr>
            <a:r>
              <a:rPr lang="es-ES" smtClean="0"/>
              <a:t>The TTC subsystem shall provide a facility to carry out ranging for spacecraft orbit determination operations.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3" name="Rectangle 5"/>
          <p:cNvSpPr>
            <a:spLocks noGrp="1" noChangeArrowheads="1"/>
          </p:cNvSpPr>
          <p:nvPr>
            <p:ph type="title"/>
          </p:nvPr>
        </p:nvSpPr>
        <p:spPr>
          <a:xfrm>
            <a:off x="1116013" y="260350"/>
            <a:ext cx="6823075" cy="865188"/>
          </a:xfrm>
        </p:spPr>
        <p:txBody>
          <a:bodyPr/>
          <a:lstStyle/>
          <a:p>
            <a:pPr eaLnBrk="1" hangingPunct="1">
              <a:defRPr/>
            </a:pPr>
            <a:r>
              <a:rPr lang="es-ES" dirty="0" err="1" smtClean="0"/>
              <a:t>Attitude</a:t>
            </a:r>
            <a:r>
              <a:rPr lang="es-ES" dirty="0" smtClean="0"/>
              <a:t> </a:t>
            </a:r>
            <a:r>
              <a:rPr lang="es-ES" dirty="0" err="1" smtClean="0"/>
              <a:t>Subsystem</a:t>
            </a:r>
            <a:endParaRPr lang="es-ES" dirty="0" smtClean="0"/>
          </a:p>
        </p:txBody>
      </p:sp>
      <p:sp>
        <p:nvSpPr>
          <p:cNvPr id="45059" name="Rectangle 6"/>
          <p:cNvSpPr>
            <a:spLocks noGrp="1" noChangeArrowheads="1"/>
          </p:cNvSpPr>
          <p:nvPr>
            <p:ph idx="1"/>
          </p:nvPr>
        </p:nvSpPr>
        <p:spPr/>
        <p:txBody>
          <a:bodyPr/>
          <a:lstStyle/>
          <a:p>
            <a:pPr marL="0" indent="0" eaLnBrk="1" hangingPunct="1">
              <a:buFontTx/>
              <a:buNone/>
            </a:pPr>
            <a:r>
              <a:rPr lang="es-ES" sz="2100" smtClean="0"/>
              <a:t>The tenderer shall provide a full description of the proposed spacecraft attitude determination and control subsystem including analysis of spacecraft dynamic stability and attitude subsystem performance during all operational phases. Any included contingencies and margins(eg, for qualification testing) shall be identified.</a:t>
            </a:r>
          </a:p>
          <a:p>
            <a:pPr marL="0" indent="0" eaLnBrk="1" hangingPunct="1">
              <a:buFontTx/>
              <a:buNone/>
            </a:pPr>
            <a:r>
              <a:rPr lang="es-ES" sz="2100" smtClean="0"/>
              <a:t>The design of all sensors shall minimise the effects of seasonal, thermal, optical, RF and diurnal variations.</a:t>
            </a:r>
          </a:p>
          <a:p>
            <a:pPr marL="0" indent="0" eaLnBrk="1" hangingPunct="1">
              <a:buFontTx/>
              <a:buNone/>
            </a:pPr>
            <a:r>
              <a:rPr lang="es-ES" sz="2100" smtClean="0"/>
              <a:t>The design of the attitude determination of the nominal thrust axis of the apogee motor can be determinated, through appropriate ground processing, to an accuracy of 1.2 degrees, after no more then one half hour of continuous observation, and to an accuracy of 0.5 degrees, after no more than two hours of observation, either continuous or cumulativa</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Electrical</a:t>
            </a:r>
            <a:r>
              <a:rPr lang="es-MX" dirty="0" smtClean="0"/>
              <a:t> </a:t>
            </a:r>
            <a:r>
              <a:rPr lang="es-MX" dirty="0" err="1" smtClean="0"/>
              <a:t>Subsystem</a:t>
            </a:r>
            <a:endParaRPr lang="es-MX" dirty="0" smtClean="0"/>
          </a:p>
        </p:txBody>
      </p:sp>
      <p:sp>
        <p:nvSpPr>
          <p:cNvPr id="46083" name="2 Marcador de contenido"/>
          <p:cNvSpPr>
            <a:spLocks noGrp="1"/>
          </p:cNvSpPr>
          <p:nvPr>
            <p:ph idx="4294967295"/>
          </p:nvPr>
        </p:nvSpPr>
        <p:spPr>
          <a:xfrm>
            <a:off x="755650" y="1412875"/>
            <a:ext cx="7786688" cy="4643438"/>
          </a:xfrm>
        </p:spPr>
        <p:txBody>
          <a:bodyPr/>
          <a:lstStyle/>
          <a:p>
            <a:pPr marL="0" indent="0" algn="just" eaLnBrk="1" hangingPunct="1">
              <a:buFontTx/>
              <a:buNone/>
            </a:pPr>
            <a:r>
              <a:rPr lang="es-MX" sz="1900" b="0" smtClean="0"/>
              <a:t>The electrical subsystem shall generate, store, condition and distribute the electrical power required for all spacecraft loads to fulfill the mission requirements during all mission phases and expected modes of operation. The subsystem shall consist of:</a:t>
            </a:r>
          </a:p>
          <a:p>
            <a:pPr marL="0" indent="0" algn="just" eaLnBrk="1" hangingPunct="1"/>
            <a:endParaRPr lang="es-MX" sz="1900" b="0" smtClean="0"/>
          </a:p>
          <a:p>
            <a:pPr marL="1371600" lvl="2" indent="-457200" eaLnBrk="1" hangingPunct="1">
              <a:buFontTx/>
              <a:buAutoNum type="alphaLcParenR"/>
            </a:pPr>
            <a:r>
              <a:rPr lang="es-MX" sz="1900" smtClean="0"/>
              <a:t>Solar arrays as primary power source</a:t>
            </a:r>
          </a:p>
          <a:p>
            <a:pPr marL="1371600" lvl="2" indent="-457200" eaLnBrk="1" hangingPunct="1">
              <a:buFontTx/>
              <a:buAutoNum type="alphaLcParenR"/>
            </a:pPr>
            <a:r>
              <a:rPr lang="es-MX" sz="1900" smtClean="0"/>
              <a:t>Batteries for energy storage as secondary power source</a:t>
            </a:r>
          </a:p>
          <a:p>
            <a:pPr marL="1371600" lvl="2" indent="-457200" eaLnBrk="1" hangingPunct="1">
              <a:buFontTx/>
              <a:buAutoNum type="alphaLcParenR"/>
            </a:pPr>
            <a:r>
              <a:rPr lang="es-MX" sz="1900" smtClean="0"/>
              <a:t>Power control, conditioning and protection circuits</a:t>
            </a:r>
          </a:p>
          <a:p>
            <a:pPr marL="1371600" lvl="2" indent="-457200" algn="just" eaLnBrk="1" hangingPunct="1">
              <a:buFontTx/>
              <a:buAutoNum type="alphaLcParenR"/>
            </a:pPr>
            <a:endParaRPr lang="es-MX" sz="1900" smtClean="0"/>
          </a:p>
          <a:p>
            <a:pPr marL="0" indent="0" algn="just" eaLnBrk="1" hangingPunct="1">
              <a:buFontTx/>
              <a:buNone/>
            </a:pPr>
            <a:r>
              <a:rPr lang="es-MX" sz="1900" b="0" smtClean="0"/>
              <a:t>No single part failure in the power subsystem shall prevent the subsystem from satisfying the load requirements.</a:t>
            </a:r>
          </a:p>
          <a:p>
            <a:pPr marL="0" indent="0" algn="just" eaLnBrk="1" hangingPunct="1">
              <a:buFontTx/>
              <a:buNone/>
            </a:pPr>
            <a:r>
              <a:rPr lang="es-MX" sz="1900" b="0" smtClean="0"/>
              <a:t>No single part or insulation system failure in the spacecraft shall open or short a main electrical power bus.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260350"/>
            <a:ext cx="6985000" cy="865188"/>
          </a:xfrm>
        </p:spPr>
        <p:txBody>
          <a:bodyPr/>
          <a:lstStyle/>
          <a:p>
            <a:pPr eaLnBrk="1" hangingPunct="1">
              <a:defRPr/>
            </a:pPr>
            <a:r>
              <a:rPr lang="es-MX" dirty="0" err="1" smtClean="0"/>
              <a:t>Electrical</a:t>
            </a:r>
            <a:r>
              <a:rPr lang="es-MX" dirty="0" smtClean="0"/>
              <a:t> </a:t>
            </a:r>
            <a:r>
              <a:rPr lang="es-MX" dirty="0" err="1" smtClean="0"/>
              <a:t>Subsystem</a:t>
            </a:r>
            <a:r>
              <a:rPr lang="es-MX" dirty="0" smtClean="0"/>
              <a:t> (Cont.)</a:t>
            </a:r>
          </a:p>
        </p:txBody>
      </p:sp>
      <p:sp>
        <p:nvSpPr>
          <p:cNvPr id="47107" name="2 Marcador de contenido"/>
          <p:cNvSpPr>
            <a:spLocks noGrp="1"/>
          </p:cNvSpPr>
          <p:nvPr>
            <p:ph idx="4294967295"/>
          </p:nvPr>
        </p:nvSpPr>
        <p:spPr>
          <a:xfrm>
            <a:off x="468313" y="1341438"/>
            <a:ext cx="8229600" cy="4516437"/>
          </a:xfrm>
        </p:spPr>
        <p:txBody>
          <a:bodyPr/>
          <a:lstStyle/>
          <a:p>
            <a:pPr marL="0" indent="0" algn="just" eaLnBrk="1" hangingPunct="1">
              <a:buFontTx/>
              <a:buNone/>
              <a:tabLst>
                <a:tab pos="0" algn="l"/>
              </a:tabLst>
            </a:pPr>
            <a:r>
              <a:rPr lang="es-MX" sz="1700" smtClean="0"/>
              <a:t>TWTAs shall be automatically disconnected from the power bus if an undervoltage condition develops on the power bus. In order to ensure the ability to exercise command control of the spacecraft, the TC&amp;R susystem and all other housekeeping loads, as a minimum, shall continue to meet all performance requirements at a bus voltage 10% less than the TWTA undervoltage conditions, it is required that essential loads are kept operational for as long as practicable, and that non-essential loads ie. loads not needed to re-acquire spacecraft function after a temporary failure are disconnected. After any zero bus voltage condition, the TC&amp;R equipment shall recover automatically in a safe configuration with unimpaired performance.</a:t>
            </a:r>
          </a:p>
          <a:p>
            <a:pPr marL="0" indent="0" algn="just" eaLnBrk="1" hangingPunct="1">
              <a:buFontTx/>
              <a:buNone/>
              <a:tabLst>
                <a:tab pos="0" algn="l"/>
              </a:tabLst>
            </a:pPr>
            <a:endParaRPr lang="es-MX" sz="1700" smtClean="0"/>
          </a:p>
          <a:p>
            <a:pPr marL="0" indent="0" algn="just" eaLnBrk="1" hangingPunct="1">
              <a:buFontTx/>
              <a:buNone/>
              <a:tabLst>
                <a:tab pos="0" algn="l"/>
              </a:tabLst>
            </a:pPr>
            <a:r>
              <a:rPr lang="es-MX" sz="1700" smtClean="0"/>
              <a:t>The tenderer shall provide a full description of the proposed spacecraft power subsystem inlcuding a detailed power budget for the spacecraft , showing actual or apportioned power requirements for each unit subsystem under steady-state and transient conditions and identifying any included contingencies and margins</a:t>
            </a:r>
            <a:r>
              <a:rPr lang="es-MX" sz="1700" b="0" smtClean="0"/>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0"/>
            <a:ext cx="6985000" cy="865188"/>
          </a:xfrm>
        </p:spPr>
        <p:txBody>
          <a:bodyPr/>
          <a:lstStyle/>
          <a:p>
            <a:pPr eaLnBrk="1" hangingPunct="1">
              <a:defRPr/>
            </a:pPr>
            <a:r>
              <a:rPr lang="es-MX" dirty="0" err="1" smtClean="0"/>
              <a:t>Electrical</a:t>
            </a:r>
            <a:r>
              <a:rPr lang="es-MX" dirty="0" smtClean="0"/>
              <a:t> </a:t>
            </a:r>
            <a:r>
              <a:rPr lang="es-MX" dirty="0" err="1" smtClean="0"/>
              <a:t>Subsystem</a:t>
            </a:r>
            <a:r>
              <a:rPr lang="es-MX" dirty="0" smtClean="0"/>
              <a:t> (Cont.)</a:t>
            </a:r>
          </a:p>
        </p:txBody>
      </p:sp>
      <p:sp>
        <p:nvSpPr>
          <p:cNvPr id="48131" name="2 Marcador de contenido"/>
          <p:cNvSpPr>
            <a:spLocks noGrp="1"/>
          </p:cNvSpPr>
          <p:nvPr>
            <p:ph idx="4294967295"/>
          </p:nvPr>
        </p:nvSpPr>
        <p:spPr>
          <a:xfrm>
            <a:off x="539750" y="1125538"/>
            <a:ext cx="8229600" cy="5095875"/>
          </a:xfrm>
        </p:spPr>
        <p:txBody>
          <a:bodyPr/>
          <a:lstStyle/>
          <a:p>
            <a:pPr marL="0" indent="0" algn="just" eaLnBrk="1" hangingPunct="1">
              <a:buFontTx/>
              <a:buNone/>
              <a:tabLst>
                <a:tab pos="0" algn="l"/>
              </a:tabLst>
            </a:pPr>
            <a:r>
              <a:rPr lang="es-MX" sz="1600" u="sng" smtClean="0"/>
              <a:t>Solar Array</a:t>
            </a:r>
          </a:p>
          <a:p>
            <a:pPr marL="0" indent="0" algn="just" eaLnBrk="1" hangingPunct="1">
              <a:buFontTx/>
              <a:buNone/>
              <a:tabLst>
                <a:tab pos="0" algn="l"/>
              </a:tabLst>
            </a:pPr>
            <a:endParaRPr lang="es-MX" sz="1600" b="0" u="sng" smtClean="0"/>
          </a:p>
          <a:p>
            <a:pPr marL="0" indent="0" algn="just" eaLnBrk="1" hangingPunct="1">
              <a:buFontTx/>
              <a:buNone/>
              <a:tabLst>
                <a:tab pos="0" algn="l"/>
              </a:tabLst>
            </a:pPr>
            <a:r>
              <a:rPr lang="es-MX" sz="1600" smtClean="0"/>
              <a:t>The primary on-board electric power source shall consist of n-on-p silicon solar cells with fused silica (or equivalent) cover slides having adequate ultraviolet filtering. The active area of each solar cell shall be fully covered by either the cover slide or other suitable material to provide radiation protection. The ungrounded ends of the strings shall be isolated from the bus by diodes. Adequate measures shall be taken to allow for the safe dissipation of excess solar array power. Telemetry associated with the solar array shall permit accurate determination of solar array output power to within 1% or better.</a:t>
            </a:r>
          </a:p>
          <a:p>
            <a:pPr marL="0" indent="0" algn="just" eaLnBrk="1" hangingPunct="1">
              <a:buFontTx/>
              <a:buNone/>
              <a:tabLst>
                <a:tab pos="0" algn="l"/>
              </a:tabLst>
            </a:pPr>
            <a:endParaRPr lang="es-MX" sz="1600" smtClean="0"/>
          </a:p>
          <a:p>
            <a:pPr marL="0" indent="0" algn="just" eaLnBrk="1" hangingPunct="1">
              <a:buFontTx/>
              <a:buNone/>
              <a:tabLst>
                <a:tab pos="0" algn="l"/>
              </a:tabLst>
            </a:pPr>
            <a:r>
              <a:rPr lang="es-MX" sz="1600" smtClean="0"/>
              <a:t>At the end of the spacecraft service life, the usable power output of the main array under the worst-case condition in sunligth shall be 5% greater than the maximum load requirement, the tenderer shall assume all transponders to be operational throughout the spacecraft lifetime with 6 narrow band and 3 wideband C band transponders and eight Ku band transponders operating at 2.5 dB output backoff, the L band system operating at the drive levels and all other transponders saturated. In sizing the solar array, array degradation shall be predicted using the space radiation environment specification, and nominal end of life predicted array temperatures.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0"/>
            <a:ext cx="6985000" cy="865188"/>
          </a:xfrm>
        </p:spPr>
        <p:txBody>
          <a:bodyPr/>
          <a:lstStyle/>
          <a:p>
            <a:pPr eaLnBrk="1" hangingPunct="1">
              <a:defRPr/>
            </a:pPr>
            <a:r>
              <a:rPr lang="es-MX" dirty="0" err="1" smtClean="0"/>
              <a:t>Electrical</a:t>
            </a:r>
            <a:r>
              <a:rPr lang="es-MX" dirty="0" smtClean="0"/>
              <a:t> </a:t>
            </a:r>
            <a:r>
              <a:rPr lang="es-MX" dirty="0" err="1" smtClean="0"/>
              <a:t>Subsystem</a:t>
            </a:r>
            <a:r>
              <a:rPr lang="es-MX" dirty="0" smtClean="0"/>
              <a:t> (Cont.)</a:t>
            </a:r>
          </a:p>
        </p:txBody>
      </p:sp>
      <p:sp>
        <p:nvSpPr>
          <p:cNvPr id="49155" name="2 Marcador de contenido"/>
          <p:cNvSpPr>
            <a:spLocks noGrp="1"/>
          </p:cNvSpPr>
          <p:nvPr>
            <p:ph idx="4294967295"/>
          </p:nvPr>
        </p:nvSpPr>
        <p:spPr>
          <a:xfrm>
            <a:off x="611188" y="1341438"/>
            <a:ext cx="8229600" cy="4445000"/>
          </a:xfrm>
        </p:spPr>
        <p:txBody>
          <a:bodyPr/>
          <a:lstStyle/>
          <a:p>
            <a:pPr marL="0" indent="0" algn="just" eaLnBrk="1" hangingPunct="1">
              <a:buFontTx/>
              <a:buNone/>
              <a:tabLst>
                <a:tab pos="0" algn="l"/>
              </a:tabLst>
            </a:pPr>
            <a:r>
              <a:rPr lang="es-MX" sz="1600" smtClean="0"/>
              <a:t>The tenderer shall provide a detailed account of all array degradation factors together with a solar array power profile covering the life of spacecraft. These shall include, but are not limited to:</a:t>
            </a:r>
          </a:p>
          <a:p>
            <a:pPr marL="0" indent="0" algn="just" eaLnBrk="1" hangingPunct="1">
              <a:buFontTx/>
              <a:buNone/>
              <a:tabLst>
                <a:tab pos="0" algn="l"/>
              </a:tabLst>
            </a:pPr>
            <a:endParaRPr lang="es-MX" sz="1600" smtClean="0"/>
          </a:p>
          <a:p>
            <a:pPr marL="400050" lvl="1" indent="457200" algn="just" eaLnBrk="1" hangingPunct="1">
              <a:buFont typeface="Arial" charset="0"/>
              <a:buChar char="−"/>
              <a:tabLst>
                <a:tab pos="0" algn="l"/>
              </a:tabLst>
            </a:pPr>
            <a:r>
              <a:rPr lang="es-MX" sz="1600" b="1" smtClean="0"/>
              <a:t>Radiation degradation (including detailed calculations and measurement     data)</a:t>
            </a:r>
          </a:p>
          <a:p>
            <a:pPr marL="400050" lvl="1" indent="457200" algn="just" eaLnBrk="1" hangingPunct="1">
              <a:buFont typeface="Arial" charset="0"/>
              <a:buChar char="−"/>
              <a:tabLst>
                <a:tab pos="0" algn="l"/>
              </a:tabLst>
            </a:pPr>
            <a:r>
              <a:rPr lang="es-MX" sz="1600" b="1" smtClean="0"/>
              <a:t>Optical transmission loss</a:t>
            </a:r>
          </a:p>
          <a:p>
            <a:pPr marL="400050" lvl="1" indent="457200" algn="just" eaLnBrk="1" hangingPunct="1">
              <a:buFont typeface="Arial" charset="0"/>
              <a:buChar char="−"/>
              <a:tabLst>
                <a:tab pos="0" algn="l"/>
              </a:tabLst>
            </a:pPr>
            <a:r>
              <a:rPr lang="es-MX" sz="1600" b="1" smtClean="0"/>
              <a:t>Seasonal declination intensity</a:t>
            </a:r>
          </a:p>
          <a:p>
            <a:pPr marL="400050" lvl="1" indent="457200" algn="just" eaLnBrk="1" hangingPunct="1">
              <a:buFont typeface="Arial" charset="0"/>
              <a:buChar char="−"/>
              <a:tabLst>
                <a:tab pos="0" algn="l"/>
              </a:tabLst>
            </a:pPr>
            <a:r>
              <a:rPr lang="es-MX" sz="1600" b="1" smtClean="0"/>
              <a:t>Measurement accuracy (standard cell calibration, etc.)</a:t>
            </a:r>
          </a:p>
          <a:p>
            <a:pPr marL="400050" lvl="1" indent="457200" algn="just" eaLnBrk="1" hangingPunct="1">
              <a:buFont typeface="Arial" charset="0"/>
              <a:buChar char="−"/>
              <a:tabLst>
                <a:tab pos="0" algn="l"/>
              </a:tabLst>
            </a:pPr>
            <a:r>
              <a:rPr lang="es-MX" sz="1600" b="1" smtClean="0"/>
              <a:t>Diode and harness losses</a:t>
            </a:r>
          </a:p>
          <a:p>
            <a:pPr marL="400050" lvl="1" indent="457200" algn="just" eaLnBrk="1" hangingPunct="1">
              <a:buFont typeface="Arial" charset="0"/>
              <a:buChar char="−"/>
              <a:tabLst>
                <a:tab pos="0" algn="l"/>
              </a:tabLst>
            </a:pPr>
            <a:r>
              <a:rPr lang="es-MX" sz="1600" b="1" smtClean="0"/>
              <a:t>Fabrication and process losses</a:t>
            </a:r>
          </a:p>
          <a:p>
            <a:pPr marL="400050" lvl="1" indent="457200" algn="just" eaLnBrk="1" hangingPunct="1">
              <a:buFont typeface="Arial" charset="0"/>
              <a:buChar char="−"/>
              <a:tabLst>
                <a:tab pos="0" algn="l"/>
              </a:tabLst>
            </a:pPr>
            <a:r>
              <a:rPr lang="es-MX" sz="1600" b="1" smtClean="0"/>
              <a:t>Temperature effects</a:t>
            </a:r>
          </a:p>
          <a:p>
            <a:pPr marL="400050" lvl="1" indent="457200" algn="just" eaLnBrk="1" hangingPunct="1">
              <a:buFont typeface="Arial" charset="0"/>
              <a:buChar char="−"/>
              <a:tabLst>
                <a:tab pos="0" algn="l"/>
              </a:tabLst>
            </a:pPr>
            <a:r>
              <a:rPr lang="es-MX" sz="1600" b="1" smtClean="0"/>
              <a:t>Mismatch losses</a:t>
            </a:r>
          </a:p>
          <a:p>
            <a:pPr marL="400050" lvl="1" indent="457200" algn="just" eaLnBrk="1" hangingPunct="1">
              <a:buFont typeface="Arial" charset="0"/>
              <a:buChar char="−"/>
              <a:tabLst>
                <a:tab pos="0" algn="l"/>
              </a:tabLst>
            </a:pPr>
            <a:r>
              <a:rPr lang="es-MX" sz="1600" b="1" smtClean="0"/>
              <a:t>Thermal cycling losses</a:t>
            </a:r>
          </a:p>
          <a:p>
            <a:pPr marL="0" indent="0" algn="just" eaLnBrk="1" hangingPunct="1">
              <a:buFontTx/>
              <a:buNone/>
              <a:tabLst>
                <a:tab pos="0" algn="l"/>
              </a:tabLst>
            </a:pPr>
            <a:endParaRPr lang="es-MX" sz="16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188640"/>
            <a:ext cx="3409370" cy="632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209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908175" y="0"/>
            <a:ext cx="6985000" cy="865188"/>
          </a:xfrm>
        </p:spPr>
        <p:txBody>
          <a:bodyPr/>
          <a:lstStyle/>
          <a:p>
            <a:pPr eaLnBrk="1" hangingPunct="1">
              <a:defRPr/>
            </a:pPr>
            <a:r>
              <a:rPr lang="es-MX" dirty="0" err="1" smtClean="0"/>
              <a:t>Electrical</a:t>
            </a:r>
            <a:r>
              <a:rPr lang="es-MX" dirty="0" smtClean="0"/>
              <a:t> </a:t>
            </a:r>
            <a:r>
              <a:rPr lang="es-MX" dirty="0" err="1" smtClean="0"/>
              <a:t>Subsystem</a:t>
            </a:r>
            <a:r>
              <a:rPr lang="es-MX" dirty="0" smtClean="0"/>
              <a:t> (Cont.)</a:t>
            </a:r>
          </a:p>
        </p:txBody>
      </p:sp>
      <p:sp>
        <p:nvSpPr>
          <p:cNvPr id="50179" name="2 Marcador de contenido"/>
          <p:cNvSpPr>
            <a:spLocks noGrp="1"/>
          </p:cNvSpPr>
          <p:nvPr>
            <p:ph idx="4294967295"/>
          </p:nvPr>
        </p:nvSpPr>
        <p:spPr>
          <a:xfrm>
            <a:off x="539750" y="1125538"/>
            <a:ext cx="8229600" cy="4968875"/>
          </a:xfrm>
        </p:spPr>
        <p:txBody>
          <a:bodyPr/>
          <a:lstStyle/>
          <a:p>
            <a:pPr marL="0" indent="0" algn="just" eaLnBrk="1" hangingPunct="1">
              <a:buFontTx/>
              <a:buNone/>
              <a:tabLst>
                <a:tab pos="0" algn="l"/>
              </a:tabLst>
            </a:pPr>
            <a:r>
              <a:rPr lang="es-MX" sz="1500" u="sng" smtClean="0"/>
              <a:t>Batteries</a:t>
            </a:r>
          </a:p>
          <a:p>
            <a:pPr marL="0" indent="0" algn="just" eaLnBrk="1" hangingPunct="1">
              <a:buFontTx/>
              <a:buNone/>
              <a:tabLst>
                <a:tab pos="0" algn="l"/>
              </a:tabLst>
            </a:pPr>
            <a:endParaRPr lang="es-MX" sz="1500" u="sng" smtClean="0"/>
          </a:p>
          <a:p>
            <a:pPr marL="0" indent="0" algn="just" eaLnBrk="1" hangingPunct="1">
              <a:buFontTx/>
              <a:buNone/>
              <a:tabLst>
                <a:tab pos="0" algn="l"/>
              </a:tabLst>
            </a:pPr>
            <a:r>
              <a:rPr lang="es-MX" sz="1500" smtClean="0"/>
              <a:t>The secondary power source for supplying all power during eclipse and supplementary power prior to arrival on-station shall be either nickel-cadmium or nickel-hydrogen batteries.</a:t>
            </a:r>
          </a:p>
          <a:p>
            <a:pPr marL="0" indent="0" algn="just" eaLnBrk="1" hangingPunct="1">
              <a:buFontTx/>
              <a:buNone/>
              <a:tabLst>
                <a:tab pos="0" algn="l"/>
              </a:tabLst>
            </a:pPr>
            <a:endParaRPr lang="es-MX" sz="1500" smtClean="0"/>
          </a:p>
          <a:p>
            <a:pPr marL="0" indent="0" algn="just" eaLnBrk="1" hangingPunct="1">
              <a:buFontTx/>
              <a:buNone/>
              <a:tabLst>
                <a:tab pos="0" algn="l"/>
              </a:tabLst>
            </a:pPr>
            <a:r>
              <a:rPr lang="es-MX" sz="1500" smtClean="0"/>
              <a:t>The battery system shall comprise at least two batteries, with reconditioning capability, unless the tenderer can demonstrate that alternative battery configurations without reconditioning can meet mission requirements.</a:t>
            </a:r>
          </a:p>
          <a:p>
            <a:pPr marL="0" indent="0" algn="just" eaLnBrk="1" hangingPunct="1">
              <a:buFontTx/>
              <a:buNone/>
              <a:tabLst>
                <a:tab pos="0" algn="l"/>
              </a:tabLst>
            </a:pPr>
            <a:endParaRPr lang="es-MX" sz="1500" smtClean="0"/>
          </a:p>
          <a:p>
            <a:pPr marL="0" indent="0" algn="just" eaLnBrk="1" hangingPunct="1">
              <a:buFontTx/>
              <a:buNone/>
              <a:tabLst>
                <a:tab pos="0" algn="l"/>
              </a:tabLst>
            </a:pPr>
            <a:r>
              <a:rPr lang="es-MX" sz="1500" smtClean="0"/>
              <a:t>Adequate battery capacity shall be available to provide full satellite performance through all eclipses during spacecraft service life.</a:t>
            </a:r>
          </a:p>
          <a:p>
            <a:pPr marL="0" indent="0" algn="just" eaLnBrk="1" hangingPunct="1">
              <a:buFontTx/>
              <a:buNone/>
              <a:tabLst>
                <a:tab pos="0" algn="l"/>
              </a:tabLst>
            </a:pPr>
            <a:endParaRPr lang="es-MX" sz="1500" smtClean="0"/>
          </a:p>
          <a:p>
            <a:pPr marL="0" indent="0" algn="just" eaLnBrk="1" hangingPunct="1">
              <a:buFontTx/>
              <a:buNone/>
              <a:tabLst>
                <a:tab pos="0" algn="l"/>
              </a:tabLst>
            </a:pPr>
            <a:r>
              <a:rPr lang="es-MX" sz="1500" smtClean="0"/>
              <a:t>The tenderer shall demonstrate that the battery subsystem proposed is full compatible with the mission requirements and shall select battery characteristics incluing number of cells, number of battery packs, battery temperature, depth of discharge, charging rates, etc, to ensure that the spacecraft meets specification under worst-case conditionsover the service life. As a guideline, the maximum depth of discharge on NiCd cells should be less than 50% and on NiH2 cells, less than 60%. Higher depths of discharge must be justified.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03350" y="188913"/>
            <a:ext cx="6985000" cy="865187"/>
          </a:xfrm>
        </p:spPr>
        <p:txBody>
          <a:bodyPr/>
          <a:lstStyle/>
          <a:p>
            <a:pPr eaLnBrk="1" hangingPunct="1">
              <a:defRPr/>
            </a:pPr>
            <a:r>
              <a:rPr lang="es-MX" dirty="0" err="1" smtClean="0"/>
              <a:t>Electrical</a:t>
            </a:r>
            <a:r>
              <a:rPr lang="es-MX" dirty="0" smtClean="0"/>
              <a:t> </a:t>
            </a:r>
            <a:r>
              <a:rPr lang="es-MX" dirty="0" err="1" smtClean="0"/>
              <a:t>Subsystem</a:t>
            </a:r>
            <a:r>
              <a:rPr lang="es-MX" dirty="0" smtClean="0"/>
              <a:t> (Cont.)</a:t>
            </a:r>
          </a:p>
        </p:txBody>
      </p:sp>
      <p:sp>
        <p:nvSpPr>
          <p:cNvPr id="51203" name="2 Marcador de contenido"/>
          <p:cNvSpPr>
            <a:spLocks noGrp="1"/>
          </p:cNvSpPr>
          <p:nvPr>
            <p:ph idx="4294967295"/>
          </p:nvPr>
        </p:nvSpPr>
        <p:spPr>
          <a:xfrm>
            <a:off x="539750" y="1341438"/>
            <a:ext cx="8229600" cy="4572000"/>
          </a:xfrm>
        </p:spPr>
        <p:txBody>
          <a:bodyPr/>
          <a:lstStyle/>
          <a:p>
            <a:pPr marL="0" indent="0" algn="just" eaLnBrk="1" hangingPunct="1">
              <a:buFontTx/>
              <a:buNone/>
              <a:tabLst>
                <a:tab pos="0" algn="l"/>
              </a:tabLst>
            </a:pPr>
            <a:r>
              <a:rPr lang="es-MX" sz="1500" smtClean="0"/>
              <a:t>The battery subsystem design shall be such that full mission capability over the spacecraft service life is retained with any single cell short circuit or open circuit. If Nickel-Cadmium battery cells are used, the contractor may consider only short circuit cell failure modes in this design, provided he can demonstrate that the battery design and operating procedures preclude open circuit failures.</a:t>
            </a:r>
          </a:p>
          <a:p>
            <a:pPr marL="0" indent="0" algn="just" eaLnBrk="1" hangingPunct="1">
              <a:buFontTx/>
              <a:buNone/>
              <a:tabLst>
                <a:tab pos="0" algn="l"/>
              </a:tabLst>
            </a:pPr>
            <a:endParaRPr lang="es-MX" sz="1500" smtClean="0"/>
          </a:p>
          <a:p>
            <a:pPr marL="0" indent="0" algn="just" eaLnBrk="1" hangingPunct="1">
              <a:buFontTx/>
              <a:buNone/>
              <a:tabLst>
                <a:tab pos="0" algn="l"/>
              </a:tabLst>
            </a:pPr>
            <a:r>
              <a:rPr lang="es-MX" sz="1500" smtClean="0"/>
              <a:t>The battery subsystem shall include a constant current charging system which can adequately recharge the batteries between eclipses. Individual battery reconditioning circuitry shall be provided. Circuitry for automatic end of charge control shall be provided, which preferably shall be based on a selectable set of battery voltage/temperature limits or pressure limits. However, the tenderer should feel free to propose alternative end of charge determination schemes. The spacecraft design shall allow for removaland replacement of batteries whitout affecting the acceptance status of other equipment on the spacecraft.</a:t>
            </a:r>
          </a:p>
          <a:p>
            <a:pPr marL="0" indent="0" algn="just" eaLnBrk="1" hangingPunct="1">
              <a:buFontTx/>
              <a:buNone/>
              <a:tabLst>
                <a:tab pos="0" algn="l"/>
              </a:tabLst>
            </a:pPr>
            <a:endParaRPr lang="es-MX" sz="1500" smtClean="0"/>
          </a:p>
          <a:p>
            <a:pPr marL="0" indent="0" algn="just" eaLnBrk="1" hangingPunct="1">
              <a:buFontTx/>
              <a:buNone/>
              <a:tabLst>
                <a:tab pos="0" algn="l"/>
              </a:tabLst>
            </a:pPr>
            <a:r>
              <a:rPr lang="es-MX" sz="1500" smtClean="0"/>
              <a:t>Telemetry associated with the battery subsystem shall permit accurate determination of battery characteristics and operation (temperature, overall battery voltage, etc.). Individual cell voltage monitoring shall be provided.</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0"/>
            <a:ext cx="6985000" cy="865188"/>
          </a:xfrm>
        </p:spPr>
        <p:txBody>
          <a:bodyPr/>
          <a:lstStyle/>
          <a:p>
            <a:pPr eaLnBrk="1" hangingPunct="1">
              <a:defRPr/>
            </a:pPr>
            <a:r>
              <a:rPr lang="es-MX" dirty="0" err="1" smtClean="0"/>
              <a:t>Electrical</a:t>
            </a:r>
            <a:r>
              <a:rPr lang="es-MX" dirty="0" smtClean="0"/>
              <a:t> </a:t>
            </a:r>
            <a:r>
              <a:rPr lang="es-MX" dirty="0" err="1" smtClean="0"/>
              <a:t>Subsystem</a:t>
            </a:r>
            <a:r>
              <a:rPr lang="es-MX" dirty="0" smtClean="0"/>
              <a:t> (Cont.)</a:t>
            </a:r>
          </a:p>
        </p:txBody>
      </p:sp>
      <p:sp>
        <p:nvSpPr>
          <p:cNvPr id="52227" name="2 Marcador de contenido"/>
          <p:cNvSpPr>
            <a:spLocks noGrp="1"/>
          </p:cNvSpPr>
          <p:nvPr>
            <p:ph idx="4294967295"/>
          </p:nvPr>
        </p:nvSpPr>
        <p:spPr>
          <a:xfrm>
            <a:off x="468313" y="1196975"/>
            <a:ext cx="8229600" cy="5095875"/>
          </a:xfrm>
        </p:spPr>
        <p:txBody>
          <a:bodyPr/>
          <a:lstStyle/>
          <a:p>
            <a:pPr marL="0" indent="0" algn="just" eaLnBrk="1" hangingPunct="1">
              <a:buFontTx/>
              <a:buNone/>
              <a:tabLst>
                <a:tab pos="0" algn="l"/>
              </a:tabLst>
            </a:pPr>
            <a:r>
              <a:rPr lang="es-MX" sz="1500" u="sng" smtClean="0"/>
              <a:t>Power Conditioning, Control and Distribution</a:t>
            </a:r>
          </a:p>
          <a:p>
            <a:pPr marL="0" indent="0" algn="just" eaLnBrk="1" hangingPunct="1">
              <a:buFontTx/>
              <a:buNone/>
              <a:tabLst>
                <a:tab pos="0" algn="l"/>
              </a:tabLst>
            </a:pPr>
            <a:endParaRPr lang="es-MX" sz="1500" b="0" smtClean="0"/>
          </a:p>
          <a:p>
            <a:pPr marL="0" indent="0" algn="just" eaLnBrk="1" hangingPunct="1">
              <a:buFontTx/>
              <a:buNone/>
              <a:tabLst>
                <a:tab pos="0" algn="l"/>
              </a:tabLst>
            </a:pPr>
            <a:r>
              <a:rPr lang="es-MX" sz="1500" smtClean="0"/>
              <a:t>The power conditioning, control and distribution electronics shall transfer electrical power between the solar array, batteries and all spacecraft loads in manner which is compatible with the electrical inteface of the spacecraft loads, the solar array and the batteries.</a:t>
            </a:r>
          </a:p>
          <a:p>
            <a:pPr marL="0" indent="0" algn="just" eaLnBrk="1" hangingPunct="1">
              <a:buFontTx/>
              <a:buNone/>
              <a:tabLst>
                <a:tab pos="0" algn="l"/>
              </a:tabLst>
            </a:pPr>
            <a:endParaRPr lang="es-MX" sz="1500" smtClean="0"/>
          </a:p>
          <a:p>
            <a:pPr marL="0" indent="0" algn="just" eaLnBrk="1" hangingPunct="1">
              <a:buFontTx/>
              <a:buNone/>
              <a:tabLst>
                <a:tab pos="0" algn="l"/>
              </a:tabLst>
            </a:pPr>
            <a:r>
              <a:rPr lang="es-MX" sz="1500" smtClean="0"/>
              <a:t>The design of all electronic circuits shall be such as to provide appropriate control loop stability margins and adequate thermal and electrical derating under critical conditions. The tenderer shall state the respective stability margins and derating characteristics to be adopted in his spacecraft design.</a:t>
            </a:r>
          </a:p>
          <a:p>
            <a:pPr marL="0" indent="0" algn="just" eaLnBrk="1" hangingPunct="1">
              <a:buFontTx/>
              <a:buNone/>
              <a:tabLst>
                <a:tab pos="0" algn="l"/>
              </a:tabLst>
            </a:pPr>
            <a:endParaRPr lang="es-MX" sz="1500" smtClean="0"/>
          </a:p>
          <a:p>
            <a:pPr marL="0" indent="0" algn="just" eaLnBrk="1" hangingPunct="1">
              <a:buFontTx/>
              <a:buNone/>
              <a:tabLst>
                <a:tab pos="0" algn="l"/>
              </a:tabLst>
            </a:pPr>
            <a:r>
              <a:rPr lang="es-MX" sz="1500" smtClean="0"/>
              <a:t>Protection provisioning shall be included to prevent a failure in a load from permanently degrading the power subsystem performance.</a:t>
            </a:r>
          </a:p>
          <a:p>
            <a:pPr marL="0" indent="0" algn="just" eaLnBrk="1" hangingPunct="1">
              <a:buFontTx/>
              <a:buNone/>
              <a:tabLst>
                <a:tab pos="0" algn="l"/>
              </a:tabLst>
            </a:pPr>
            <a:endParaRPr lang="es-MX" sz="1500" smtClean="0"/>
          </a:p>
          <a:p>
            <a:pPr marL="0" indent="0" algn="just" eaLnBrk="1" hangingPunct="1">
              <a:buFontTx/>
              <a:buNone/>
              <a:tabLst>
                <a:tab pos="0" algn="l"/>
              </a:tabLst>
            </a:pPr>
            <a:r>
              <a:rPr lang="es-MX" sz="1500" smtClean="0"/>
              <a:t>It shall be possible to override by telecommands any automatic changeover or fault isolation provision. Appropriate measures shall be taken to prevent conducted or radiated electromagnetic interference from degrading spacecraft performance.</a:t>
            </a:r>
          </a:p>
          <a:p>
            <a:pPr marL="0" indent="0" algn="just" eaLnBrk="1" hangingPunct="1">
              <a:buFontTx/>
              <a:buNone/>
              <a:tabLst>
                <a:tab pos="0" algn="l"/>
              </a:tabLst>
            </a:pPr>
            <a:r>
              <a:rPr lang="es-MX" sz="1500" smtClean="0"/>
              <a:t>It shall not be possible to simultaneously disconnect all batteries from the spacecraft power bus.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1042988" y="188913"/>
            <a:ext cx="6985000" cy="865187"/>
          </a:xfrm>
        </p:spPr>
        <p:txBody>
          <a:bodyPr/>
          <a:lstStyle/>
          <a:p>
            <a:pPr eaLnBrk="1" hangingPunct="1">
              <a:defRPr/>
            </a:pPr>
            <a:r>
              <a:rPr lang="es-ES" smtClean="0"/>
              <a:t>Propulsion</a:t>
            </a:r>
          </a:p>
        </p:txBody>
      </p:sp>
      <p:sp>
        <p:nvSpPr>
          <p:cNvPr id="53251" name="Rectangle 3"/>
          <p:cNvSpPr>
            <a:spLocks noGrp="1" noChangeArrowheads="1"/>
          </p:cNvSpPr>
          <p:nvPr>
            <p:ph idx="1"/>
          </p:nvPr>
        </p:nvSpPr>
        <p:spPr/>
        <p:txBody>
          <a:bodyPr/>
          <a:lstStyle/>
          <a:p>
            <a:pPr marL="0" indent="0" eaLnBrk="1" hangingPunct="1">
              <a:buFontTx/>
              <a:buNone/>
            </a:pPr>
            <a:r>
              <a:rPr lang="es-ES" sz="2100" smtClean="0"/>
              <a:t>The propulsion subsystem shall be an integrated, storable bipropellant design to performs orbital insertion, attitude control and station keeping functions by providing the necessary translational impulse and moment in all three axes. The subsystem shall be designed, and the bipropellant supply sized, for an operational liftime equal to or greater than the spacecraft service liftime.</a:t>
            </a:r>
          </a:p>
          <a:p>
            <a:pPr marL="0" indent="0" eaLnBrk="1" hangingPunct="1">
              <a:buFontTx/>
              <a:buNone/>
            </a:pPr>
            <a:r>
              <a:rPr lang="es-ES" sz="2100" smtClean="0"/>
              <a:t>An analysis of the bipropellant requirements of the spacecraft for all phases of the mission shall be performed to demostrate the adequancy of the propellant load provided.</a:t>
            </a:r>
          </a:p>
          <a:p>
            <a:pPr marL="0" indent="0" eaLnBrk="1" hangingPunct="1">
              <a:buFontTx/>
              <a:buNone/>
            </a:pPr>
            <a:r>
              <a:rPr lang="es-ES" sz="2100" smtClean="0"/>
              <a:t>The contractor shall provide details of the performance prediction techniques to predict fuel life and assess remaining fuel on board accounting for pressure, temperature, pressurant solubility, tank expansion and initial conditions.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042988" y="0"/>
            <a:ext cx="6823075" cy="865188"/>
          </a:xfrm>
        </p:spPr>
        <p:txBody>
          <a:bodyPr/>
          <a:lstStyle/>
          <a:p>
            <a:pPr eaLnBrk="1" hangingPunct="1">
              <a:defRPr/>
            </a:pPr>
            <a:r>
              <a:rPr lang="es-ES" dirty="0" err="1" smtClean="0"/>
              <a:t>Thermal</a:t>
            </a:r>
            <a:endParaRPr lang="es-ES" dirty="0" smtClean="0"/>
          </a:p>
        </p:txBody>
      </p:sp>
      <p:sp>
        <p:nvSpPr>
          <p:cNvPr id="54275" name="Rectangle 3"/>
          <p:cNvSpPr>
            <a:spLocks noGrp="1" noChangeArrowheads="1"/>
          </p:cNvSpPr>
          <p:nvPr>
            <p:ph idx="1"/>
          </p:nvPr>
        </p:nvSpPr>
        <p:spPr/>
        <p:txBody>
          <a:bodyPr/>
          <a:lstStyle/>
          <a:p>
            <a:pPr marL="0" indent="0" eaLnBrk="1" hangingPunct="1">
              <a:buFontTx/>
              <a:buNone/>
            </a:pPr>
            <a:r>
              <a:rPr lang="es-ES" sz="2100" smtClean="0"/>
              <a:t>The tenderer shall provide a full description of the spacecraft thermal control subsystem. The spacecraft shall be constructed to maitain all equipment and structure within design temperature ranges under all expected conditions of prelaunch, launch transfer orbit and geostationary orbit environments and operations modes.</a:t>
            </a:r>
          </a:p>
          <a:p>
            <a:pPr marL="0" indent="0" eaLnBrk="1" hangingPunct="1">
              <a:buFontTx/>
              <a:buNone/>
            </a:pPr>
            <a:r>
              <a:rPr lang="es-ES" sz="2100" smtClean="0"/>
              <a:t>For each unit of the spacecraft, the thermal control subsystem shall be designed to provide adequate margins between the temperature extremes expected in flight(based on worst case environmental conditions and operating modes) and the temperature range used for unit level acceptance testing. The worst case temperature extremes shall take into account degradation effects of the thermal control items specially low solar absorptance radiator surfaces and heat pipes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1403350" y="188913"/>
            <a:ext cx="6823075" cy="865187"/>
          </a:xfrm>
        </p:spPr>
        <p:txBody>
          <a:bodyPr/>
          <a:lstStyle/>
          <a:p>
            <a:pPr eaLnBrk="1" hangingPunct="1">
              <a:defRPr/>
            </a:pPr>
            <a:r>
              <a:rPr lang="es-ES" dirty="0" err="1" smtClean="0"/>
              <a:t>Thermal</a:t>
            </a:r>
            <a:r>
              <a:rPr lang="es-ES" dirty="0" smtClean="0"/>
              <a:t>(</a:t>
            </a:r>
            <a:r>
              <a:rPr lang="es-ES" dirty="0" err="1" smtClean="0"/>
              <a:t>Cont</a:t>
            </a:r>
            <a:r>
              <a:rPr lang="es-ES" dirty="0" smtClean="0"/>
              <a:t>)</a:t>
            </a:r>
          </a:p>
        </p:txBody>
      </p:sp>
      <p:sp>
        <p:nvSpPr>
          <p:cNvPr id="55299" name="Rectangle 3"/>
          <p:cNvSpPr>
            <a:spLocks noGrp="1" noChangeArrowheads="1"/>
          </p:cNvSpPr>
          <p:nvPr>
            <p:ph idx="1"/>
          </p:nvPr>
        </p:nvSpPr>
        <p:spPr/>
        <p:txBody>
          <a:bodyPr/>
          <a:lstStyle/>
          <a:p>
            <a:pPr marL="0" indent="0" eaLnBrk="1" hangingPunct="1">
              <a:buFontTx/>
              <a:buNone/>
            </a:pPr>
            <a:r>
              <a:rPr lang="es-ES" smtClean="0"/>
              <a:t>During qualification and system level protoflight tests, satisfactory performance shall be demonstrated at 10º C above and 10º C below predicted in-orbit temperatures. For acceptance-level tests, the margin shall be 5º C.</a:t>
            </a:r>
          </a:p>
          <a:p>
            <a:pPr marL="0" indent="0" eaLnBrk="1" hangingPunct="1">
              <a:buFontTx/>
              <a:buNone/>
            </a:pPr>
            <a:r>
              <a:rPr lang="es-ES" smtClean="0"/>
              <a:t>Provisions shall be made to obtain sufficient data at adequate sampling rates for monitoring the thermal control subsystem performance, temperatures of spacecraft units, heater operation, and for performing failure analysis if nedded. Temperature sensors shall be designed to provide adequate resolutions in the desired ranges, which shall be approved by the operator</a:t>
            </a:r>
          </a:p>
          <a:p>
            <a:pPr marL="0" indent="0" eaLnBrk="1" hangingPunct="1">
              <a:buFontTx/>
              <a:buNone/>
            </a:pPr>
            <a:endParaRPr lang="es-ES" smtClean="0"/>
          </a:p>
          <a:p>
            <a:pPr marL="0" indent="0" eaLnBrk="1" hangingPunct="1">
              <a:buFontTx/>
              <a:buNone/>
            </a:pPr>
            <a:endParaRPr lang="es-ES"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1042988" y="0"/>
            <a:ext cx="6985000" cy="865188"/>
          </a:xfrm>
        </p:spPr>
        <p:txBody>
          <a:bodyPr/>
          <a:lstStyle/>
          <a:p>
            <a:pPr eaLnBrk="1" hangingPunct="1">
              <a:defRPr/>
            </a:pPr>
            <a:r>
              <a:rPr lang="es-ES" smtClean="0"/>
              <a:t>Structural</a:t>
            </a:r>
          </a:p>
        </p:txBody>
      </p:sp>
      <p:sp>
        <p:nvSpPr>
          <p:cNvPr id="56323" name="Rectangle 3"/>
          <p:cNvSpPr>
            <a:spLocks noGrp="1" noChangeArrowheads="1"/>
          </p:cNvSpPr>
          <p:nvPr>
            <p:ph idx="1"/>
          </p:nvPr>
        </p:nvSpPr>
        <p:spPr/>
        <p:txBody>
          <a:bodyPr/>
          <a:lstStyle/>
          <a:p>
            <a:pPr marL="0" indent="0" eaLnBrk="1" hangingPunct="1">
              <a:lnSpc>
                <a:spcPct val="90000"/>
              </a:lnSpc>
              <a:buFontTx/>
              <a:buNone/>
            </a:pPr>
            <a:r>
              <a:rPr lang="es-ES" smtClean="0"/>
              <a:t>The spacecraft structure shall provide the mechanical support for other subsystems in a configuration meeting the system requirements of thermal control, mass properties, alignment, launch vehicle interface, and assembly, integration and test. The design shall be based on an envelope of the environments, safety and fracture mechanics requirements specified by the selected launch vehicle contractors.</a:t>
            </a:r>
          </a:p>
          <a:p>
            <a:pPr marL="0" indent="0" eaLnBrk="1" hangingPunct="1">
              <a:lnSpc>
                <a:spcPct val="90000"/>
              </a:lnSpc>
              <a:buFontTx/>
              <a:buNone/>
            </a:pPr>
            <a:r>
              <a:rPr lang="es-ES" smtClean="0"/>
              <a:t>The structure shall be capable of sustaining all direct and cumulative load combinations occuring during qualification testing, spacecraft environmental exposure testing, ground handling, launch, and orbital manoeuvres(including apogee and perigee motor firing) without exceeding the limit of elactic deformations.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1116013" y="260350"/>
            <a:ext cx="6823075" cy="865188"/>
          </a:xfrm>
        </p:spPr>
        <p:txBody>
          <a:bodyPr/>
          <a:lstStyle/>
          <a:p>
            <a:pPr eaLnBrk="1" hangingPunct="1">
              <a:defRPr/>
            </a:pPr>
            <a:r>
              <a:rPr lang="es-ES" dirty="0" err="1" smtClean="0"/>
              <a:t>Structural</a:t>
            </a:r>
            <a:r>
              <a:rPr lang="es-ES" dirty="0" smtClean="0"/>
              <a:t>(</a:t>
            </a:r>
            <a:r>
              <a:rPr lang="es-ES" dirty="0" err="1" smtClean="0"/>
              <a:t>Cont</a:t>
            </a:r>
            <a:r>
              <a:rPr lang="es-ES" dirty="0" smtClean="0"/>
              <a:t>)</a:t>
            </a:r>
          </a:p>
        </p:txBody>
      </p:sp>
      <p:sp>
        <p:nvSpPr>
          <p:cNvPr id="57347" name="Rectangle 3"/>
          <p:cNvSpPr>
            <a:spLocks noGrp="1" noChangeArrowheads="1"/>
          </p:cNvSpPr>
          <p:nvPr>
            <p:ph idx="1"/>
          </p:nvPr>
        </p:nvSpPr>
        <p:spPr/>
        <p:txBody>
          <a:bodyPr/>
          <a:lstStyle/>
          <a:p>
            <a:pPr marL="0" indent="0" eaLnBrk="1" hangingPunct="1">
              <a:buFontTx/>
              <a:buNone/>
            </a:pPr>
            <a:r>
              <a:rPr lang="es-ES" smtClean="0"/>
              <a:t>In final orbit, the structure shall have, and maintain throughout the spacecraft service life, the necessary dimensional relationship to satisfy all mision requirements, including, for spin-stabilised spacecraft, the ability to survive, without exceeding the ultimate desigan loads, a flat spin and the subsequent recovery actions.</a:t>
            </a:r>
          </a:p>
          <a:p>
            <a:pPr marL="0" indent="0" eaLnBrk="1" hangingPunct="1">
              <a:buFontTx/>
              <a:buNone/>
            </a:pPr>
            <a:r>
              <a:rPr lang="es-ES" smtClean="0"/>
              <a:t>A safety factor of 1.5 times limit loads shall be used to determine ultimate design loads for structure not classed as pressure vessels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042988" y="0"/>
            <a:ext cx="6985000" cy="865188"/>
          </a:xfrm>
        </p:spPr>
        <p:txBody>
          <a:bodyPr/>
          <a:lstStyle/>
          <a:p>
            <a:pPr eaLnBrk="1" hangingPunct="1">
              <a:defRPr/>
            </a:pPr>
            <a:r>
              <a:rPr lang="es-ES" smtClean="0"/>
              <a:t>Launch</a:t>
            </a:r>
          </a:p>
        </p:txBody>
      </p:sp>
      <p:sp>
        <p:nvSpPr>
          <p:cNvPr id="58371" name="Rectangle 3"/>
          <p:cNvSpPr>
            <a:spLocks noGrp="1" noChangeArrowheads="1"/>
          </p:cNvSpPr>
          <p:nvPr>
            <p:ph idx="1"/>
          </p:nvPr>
        </p:nvSpPr>
        <p:spPr>
          <a:xfrm>
            <a:off x="914400" y="1341438"/>
            <a:ext cx="8229600" cy="4968875"/>
          </a:xfrm>
        </p:spPr>
        <p:txBody>
          <a:bodyPr/>
          <a:lstStyle/>
          <a:p>
            <a:pPr marL="0" indent="0" eaLnBrk="1" hangingPunct="1">
              <a:buFontTx/>
              <a:buNone/>
            </a:pPr>
            <a:endParaRPr lang="es-ES" smtClean="0"/>
          </a:p>
          <a:p>
            <a:pPr marL="0" indent="0" eaLnBrk="1" hangingPunct="1">
              <a:buFontTx/>
              <a:buNone/>
            </a:pPr>
            <a:endParaRPr lang="es-ES" smtClean="0"/>
          </a:p>
          <a:p>
            <a:pPr marL="0" indent="0" eaLnBrk="1" hangingPunct="1">
              <a:buFontTx/>
              <a:buNone/>
            </a:pPr>
            <a:endParaRPr lang="es-ES" smtClean="0"/>
          </a:p>
          <a:p>
            <a:pPr marL="0" indent="0" eaLnBrk="1" hangingPunct="1">
              <a:buFontTx/>
              <a:buNone/>
            </a:pPr>
            <a:r>
              <a:rPr lang="es-ES" smtClean="0"/>
              <a:t>The spacecraft shall be technically compatible with at least three different launch systems as usable alternatives for launching the Solidaridad satellite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8" name="Rectangle 4"/>
          <p:cNvSpPr>
            <a:spLocks noGrp="1" noChangeArrowheads="1"/>
          </p:cNvSpPr>
          <p:nvPr>
            <p:ph type="ctrTitle" sz="quarter"/>
          </p:nvPr>
        </p:nvSpPr>
        <p:spPr>
          <a:xfrm>
            <a:off x="685800" y="2571750"/>
            <a:ext cx="7772400" cy="842963"/>
          </a:xfrm>
        </p:spPr>
        <p:txBody>
          <a:bodyPr/>
          <a:lstStyle/>
          <a:p>
            <a:pPr eaLnBrk="1" hangingPunct="1">
              <a:defRPr/>
            </a:pPr>
            <a:r>
              <a:rPr lang="es-ES" smtClean="0"/>
              <a:t>Topic 3: Payload solution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88640"/>
            <a:ext cx="3093756"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754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opia  d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91440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44" name="Text Box 4"/>
          <p:cNvSpPr txBox="1">
            <a:spLocks noChangeArrowheads="1"/>
          </p:cNvSpPr>
          <p:nvPr/>
        </p:nvSpPr>
        <p:spPr bwMode="auto">
          <a:xfrm>
            <a:off x="2608263" y="207963"/>
            <a:ext cx="184150" cy="366712"/>
          </a:xfrm>
          <a:prstGeom prst="rect">
            <a:avLst/>
          </a:prstGeom>
          <a:noFill/>
          <a:ln w="9525">
            <a:noFill/>
            <a:miter lim="800000"/>
            <a:headEnd/>
            <a:tailEnd/>
          </a:ln>
          <a:effectLst/>
        </p:spPr>
        <p:txBody>
          <a:bodyPr wrap="none">
            <a:spAutoFit/>
          </a:bodyPr>
          <a:lstStyle/>
          <a:p>
            <a:pPr>
              <a:defRPr/>
            </a:pPr>
            <a:endParaRPr lang="es-ES" i="1" u="sng">
              <a:effectLst>
                <a:outerShdw blurRad="38100" dist="38100" dir="2700000" algn="tl">
                  <a:srgbClr val="C0C0C0"/>
                </a:outerShdw>
              </a:effectLst>
            </a:endParaRPr>
          </a:p>
        </p:txBody>
      </p:sp>
      <p:sp>
        <p:nvSpPr>
          <p:cNvPr id="343045" name="Text Box 5"/>
          <p:cNvSpPr txBox="1">
            <a:spLocks noChangeArrowheads="1"/>
          </p:cNvSpPr>
          <p:nvPr/>
        </p:nvSpPr>
        <p:spPr bwMode="auto">
          <a:xfrm>
            <a:off x="3040063" y="352425"/>
            <a:ext cx="184150" cy="366713"/>
          </a:xfrm>
          <a:prstGeom prst="rect">
            <a:avLst/>
          </a:prstGeom>
          <a:noFill/>
          <a:ln w="9525">
            <a:noFill/>
            <a:miter lim="800000"/>
            <a:headEnd/>
            <a:tailEnd/>
          </a:ln>
          <a:effectLst/>
        </p:spPr>
        <p:txBody>
          <a:bodyPr wrap="none">
            <a:spAutoFit/>
          </a:bodyPr>
          <a:lstStyle/>
          <a:p>
            <a:pPr>
              <a:defRPr/>
            </a:pPr>
            <a:endParaRPr lang="es-ES">
              <a:effectLst>
                <a:outerShdw blurRad="38100" dist="38100" dir="2700000" algn="tl">
                  <a:srgbClr val="C0C0C0"/>
                </a:outerShdw>
              </a:effectLst>
            </a:endParaRPr>
          </a:p>
        </p:txBody>
      </p:sp>
      <p:sp>
        <p:nvSpPr>
          <p:cNvPr id="343046" name="Rectangle 6"/>
          <p:cNvSpPr>
            <a:spLocks noGrp="1" noChangeArrowheads="1"/>
          </p:cNvSpPr>
          <p:nvPr>
            <p:ph type="title"/>
          </p:nvPr>
        </p:nvSpPr>
        <p:spPr>
          <a:xfrm>
            <a:off x="1835150" y="0"/>
            <a:ext cx="6985000" cy="865188"/>
          </a:xfrm>
        </p:spPr>
        <p:txBody>
          <a:bodyPr/>
          <a:lstStyle/>
          <a:p>
            <a:pPr eaLnBrk="1" hangingPunct="1">
              <a:defRPr/>
            </a:pPr>
            <a:r>
              <a:rPr lang="es-ES" smtClean="0"/>
              <a:t>Solidaridad Satellite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763713" y="188913"/>
            <a:ext cx="6985000" cy="865187"/>
          </a:xfrm>
        </p:spPr>
        <p:txBody>
          <a:bodyPr/>
          <a:lstStyle/>
          <a:p>
            <a:pPr eaLnBrk="1" hangingPunct="1">
              <a:defRPr/>
            </a:pPr>
            <a:r>
              <a:rPr lang="es-MX" dirty="0" err="1"/>
              <a:t>Spacecraft</a:t>
            </a:r>
            <a:r>
              <a:rPr lang="es-MX" dirty="0"/>
              <a:t> </a:t>
            </a:r>
            <a:r>
              <a:rPr lang="es-MX" dirty="0" err="1"/>
              <a:t>coordinate</a:t>
            </a:r>
            <a:r>
              <a:rPr lang="es-MX" dirty="0"/>
              <a:t> </a:t>
            </a:r>
            <a:r>
              <a:rPr lang="es-MX" dirty="0" err="1"/>
              <a:t>system</a:t>
            </a:r>
            <a:r>
              <a:rPr lang="es-MX" dirty="0"/>
              <a:t> </a:t>
            </a:r>
            <a:r>
              <a:rPr lang="es-MX" dirty="0" err="1"/>
              <a:t>definition</a:t>
            </a:r>
            <a:endParaRPr lang="es-MX" dirty="0"/>
          </a:p>
        </p:txBody>
      </p:sp>
      <p:grpSp>
        <p:nvGrpSpPr>
          <p:cNvPr id="61443" name="80 Grupo"/>
          <p:cNvGrpSpPr>
            <a:grpSpLocks/>
          </p:cNvGrpSpPr>
          <p:nvPr/>
        </p:nvGrpSpPr>
        <p:grpSpPr bwMode="auto">
          <a:xfrm>
            <a:off x="1928813" y="1071563"/>
            <a:ext cx="5357812" cy="5581650"/>
            <a:chOff x="2214546" y="1071546"/>
            <a:chExt cx="5357850" cy="5582368"/>
          </a:xfrm>
        </p:grpSpPr>
        <p:sp>
          <p:nvSpPr>
            <p:cNvPr id="61444" name="9 CuadroTexto"/>
            <p:cNvSpPr txBox="1">
              <a:spLocks noChangeArrowheads="1"/>
            </p:cNvSpPr>
            <p:nvPr/>
          </p:nvSpPr>
          <p:spPr bwMode="auto">
            <a:xfrm>
              <a:off x="5553859" y="2132483"/>
              <a:ext cx="12144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SUN-ORIENTED SOLAR ARRAY</a:t>
              </a:r>
            </a:p>
          </p:txBody>
        </p:sp>
        <p:pic>
          <p:nvPicPr>
            <p:cNvPr id="61445" name="12 Imagen" descr="SOLII.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8992" y="1071546"/>
              <a:ext cx="2428892" cy="558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14 Conector recto de flecha"/>
            <p:cNvCxnSpPr/>
            <p:nvPr/>
          </p:nvCxnSpPr>
          <p:spPr bwMode="auto">
            <a:xfrm rot="10800000" flipV="1">
              <a:off x="5122867" y="2357586"/>
              <a:ext cx="520704" cy="406452"/>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61447" name="17 CuadroTexto"/>
            <p:cNvSpPr txBox="1">
              <a:spLocks noChangeArrowheads="1"/>
            </p:cNvSpPr>
            <p:nvPr/>
          </p:nvSpPr>
          <p:spPr bwMode="auto">
            <a:xfrm>
              <a:off x="6072198" y="2786058"/>
              <a:ext cx="12144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WEST C-BAND REFLECTOR</a:t>
              </a:r>
            </a:p>
          </p:txBody>
        </p:sp>
        <p:cxnSp>
          <p:nvCxnSpPr>
            <p:cNvPr id="20" name="19 Conector recto de flecha"/>
            <p:cNvCxnSpPr/>
            <p:nvPr/>
          </p:nvCxnSpPr>
          <p:spPr bwMode="auto">
            <a:xfrm rot="10800000" flipV="1">
              <a:off x="5572132" y="3000606"/>
              <a:ext cx="642943" cy="285787"/>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4" name="23 Conector recto de flecha"/>
            <p:cNvCxnSpPr/>
            <p:nvPr/>
          </p:nvCxnSpPr>
          <p:spPr bwMode="auto">
            <a:xfrm rot="10800000" flipV="1">
              <a:off x="5286380" y="3786520"/>
              <a:ext cx="714380" cy="142893"/>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6" name="25 Conector recto de flecha"/>
            <p:cNvCxnSpPr/>
            <p:nvPr/>
          </p:nvCxnSpPr>
          <p:spPr bwMode="auto">
            <a:xfrm rot="10800000" flipV="1">
              <a:off x="5429256" y="3786520"/>
              <a:ext cx="571504" cy="357233"/>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8" name="27 Conector recto de flecha"/>
            <p:cNvCxnSpPr/>
            <p:nvPr/>
          </p:nvCxnSpPr>
          <p:spPr bwMode="auto">
            <a:xfrm rot="10800000" flipV="1">
              <a:off x="5286380" y="3786520"/>
              <a:ext cx="714380" cy="285787"/>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61452" name="33 CuadroTexto"/>
            <p:cNvSpPr txBox="1">
              <a:spLocks noChangeArrowheads="1"/>
            </p:cNvSpPr>
            <p:nvPr/>
          </p:nvSpPr>
          <p:spPr bwMode="auto">
            <a:xfrm>
              <a:off x="6000760" y="3357562"/>
              <a:ext cx="121444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L-BAND DIPOLE ANTENNAS ON NADIR FACE (TYPICAL NADIR ANTENNA)</a:t>
              </a:r>
            </a:p>
          </p:txBody>
        </p:sp>
        <p:cxnSp>
          <p:nvCxnSpPr>
            <p:cNvPr id="36" name="35 Conector recto de flecha"/>
            <p:cNvCxnSpPr/>
            <p:nvPr/>
          </p:nvCxnSpPr>
          <p:spPr bwMode="auto">
            <a:xfrm flipV="1">
              <a:off x="4143372" y="4626415"/>
              <a:ext cx="534992" cy="517592"/>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61454" name="38 CuadroTexto"/>
            <p:cNvSpPr txBox="1">
              <a:spLocks noChangeArrowheads="1"/>
            </p:cNvSpPr>
            <p:nvPr/>
          </p:nvSpPr>
          <p:spPr bwMode="auto">
            <a:xfrm>
              <a:off x="3714744" y="5131773"/>
              <a:ext cx="785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SENSOR SUITE</a:t>
              </a:r>
            </a:p>
          </p:txBody>
        </p:sp>
        <p:cxnSp>
          <p:nvCxnSpPr>
            <p:cNvPr id="41" name="40 Conector recto de flecha"/>
            <p:cNvCxnSpPr/>
            <p:nvPr/>
          </p:nvCxnSpPr>
          <p:spPr bwMode="auto">
            <a:xfrm flipV="1">
              <a:off x="4000496" y="4204086"/>
              <a:ext cx="606429" cy="511241"/>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43" name="42 Conector recto de flecha"/>
            <p:cNvCxnSpPr/>
            <p:nvPr/>
          </p:nvCxnSpPr>
          <p:spPr bwMode="auto">
            <a:xfrm flipV="1">
              <a:off x="4000496" y="4375558"/>
              <a:ext cx="642943" cy="339769"/>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61457" name="47 CuadroTexto"/>
            <p:cNvSpPr txBox="1">
              <a:spLocks noChangeArrowheads="1"/>
            </p:cNvSpPr>
            <p:nvPr/>
          </p:nvSpPr>
          <p:spPr bwMode="auto">
            <a:xfrm>
              <a:off x="3428992" y="4674627"/>
              <a:ext cx="9286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ANTENNA FEEDS</a:t>
              </a:r>
            </a:p>
          </p:txBody>
        </p:sp>
        <p:cxnSp>
          <p:nvCxnSpPr>
            <p:cNvPr id="50" name="49 Conector recto de flecha"/>
            <p:cNvCxnSpPr/>
            <p:nvPr/>
          </p:nvCxnSpPr>
          <p:spPr bwMode="auto">
            <a:xfrm>
              <a:off x="3249603" y="3680144"/>
              <a:ext cx="500066" cy="428680"/>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61459" name="50 CuadroTexto"/>
            <p:cNvSpPr txBox="1">
              <a:spLocks noChangeArrowheads="1"/>
            </p:cNvSpPr>
            <p:nvPr/>
          </p:nvSpPr>
          <p:spPr bwMode="auto">
            <a:xfrm>
              <a:off x="2214546" y="3303630"/>
              <a:ext cx="1214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EAST SHARED</a:t>
              </a:r>
            </a:p>
            <a:p>
              <a:pPr algn="ctr" eaLnBrk="1" hangingPunct="1"/>
              <a:r>
                <a:rPr lang="es-MX" sz="1000" b="0">
                  <a:solidFill>
                    <a:srgbClr val="000000"/>
                  </a:solidFill>
                </a:rPr>
                <a:t> C AND Ku BAND REFLECTOR</a:t>
              </a:r>
            </a:p>
          </p:txBody>
        </p:sp>
        <p:cxnSp>
          <p:nvCxnSpPr>
            <p:cNvPr id="53" name="52 Conector recto de flecha"/>
            <p:cNvCxnSpPr/>
            <p:nvPr/>
          </p:nvCxnSpPr>
          <p:spPr bwMode="auto">
            <a:xfrm rot="16200000" flipH="1">
              <a:off x="3708368" y="3168929"/>
              <a:ext cx="428680" cy="428628"/>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61461" name="53 CuadroTexto"/>
            <p:cNvSpPr txBox="1">
              <a:spLocks noChangeArrowheads="1"/>
            </p:cNvSpPr>
            <p:nvPr/>
          </p:nvSpPr>
          <p:spPr bwMode="auto">
            <a:xfrm>
              <a:off x="2857488" y="2968465"/>
              <a:ext cx="12144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22N THRUSTER</a:t>
              </a:r>
            </a:p>
          </p:txBody>
        </p:sp>
        <p:cxnSp>
          <p:nvCxnSpPr>
            <p:cNvPr id="58" name="57 Conector recto de flecha"/>
            <p:cNvCxnSpPr/>
            <p:nvPr/>
          </p:nvCxnSpPr>
          <p:spPr bwMode="auto">
            <a:xfrm rot="16200000" flipH="1">
              <a:off x="3750397" y="2822025"/>
              <a:ext cx="1071701" cy="571504"/>
            </a:xfrm>
            <a:prstGeom prst="straightConnector1">
              <a:avLst/>
            </a:prstGeom>
            <a:ln w="19050">
              <a:solidFill>
                <a:srgbClr val="C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61463" name="58 CuadroTexto"/>
            <p:cNvSpPr txBox="1">
              <a:spLocks noChangeArrowheads="1"/>
            </p:cNvSpPr>
            <p:nvPr/>
          </p:nvSpPr>
          <p:spPr bwMode="auto">
            <a:xfrm>
              <a:off x="3571868" y="2214554"/>
              <a:ext cx="9286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NORTH RADIATOR</a:t>
              </a:r>
            </a:p>
          </p:txBody>
        </p:sp>
        <p:cxnSp>
          <p:nvCxnSpPr>
            <p:cNvPr id="61464" name="60 Conector recto de flecha"/>
            <p:cNvCxnSpPr>
              <a:cxnSpLocks noChangeShapeType="1"/>
            </p:cNvCxnSpPr>
            <p:nvPr/>
          </p:nvCxnSpPr>
          <p:spPr bwMode="auto">
            <a:xfrm>
              <a:off x="6215074" y="4429132"/>
              <a:ext cx="642942" cy="500066"/>
            </a:xfrm>
            <a:prstGeom prst="straightConnector1">
              <a:avLst/>
            </a:prstGeom>
            <a:noFill/>
            <a:ln w="25400" algn="ctr">
              <a:solidFill>
                <a:srgbClr val="17375E"/>
              </a:solidFill>
              <a:miter lim="800000"/>
              <a:headEnd type="none" w="med" len="lg"/>
              <a:tailEnd type="triangle" w="med" len="lg"/>
            </a:ln>
            <a:extLst>
              <a:ext uri="{909E8E84-426E-40DD-AFC4-6F175D3DCCD1}">
                <a14:hiddenFill xmlns:a14="http://schemas.microsoft.com/office/drawing/2010/main">
                  <a:noFill/>
                </a14:hiddenFill>
              </a:ext>
            </a:extLst>
          </p:spPr>
        </p:cxnSp>
        <p:sp>
          <p:nvSpPr>
            <p:cNvPr id="61465" name="62 CuadroTexto"/>
            <p:cNvSpPr txBox="1">
              <a:spLocks noChangeArrowheads="1"/>
            </p:cNvSpPr>
            <p:nvPr/>
          </p:nvSpPr>
          <p:spPr bwMode="auto">
            <a:xfrm>
              <a:off x="6572264" y="4386212"/>
              <a:ext cx="10001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EARTH DIRECTION</a:t>
              </a:r>
            </a:p>
          </p:txBody>
        </p:sp>
        <p:cxnSp>
          <p:nvCxnSpPr>
            <p:cNvPr id="66" name="65 Conector recto de flecha"/>
            <p:cNvCxnSpPr/>
            <p:nvPr/>
          </p:nvCxnSpPr>
          <p:spPr bwMode="auto">
            <a:xfrm rot="5400000">
              <a:off x="5975313" y="5344058"/>
              <a:ext cx="785913" cy="1587"/>
            </a:xfrm>
            <a:prstGeom prst="straightConnector1">
              <a:avLst/>
            </a:prstGeom>
            <a:ln w="1905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68" name="67 Conector recto de flecha"/>
            <p:cNvCxnSpPr/>
            <p:nvPr/>
          </p:nvCxnSpPr>
          <p:spPr bwMode="auto">
            <a:xfrm rot="10800000" flipV="1">
              <a:off x="5797558" y="4951895"/>
              <a:ext cx="571504" cy="500126"/>
            </a:xfrm>
            <a:prstGeom prst="straightConnector1">
              <a:avLst/>
            </a:prstGeom>
            <a:ln w="1905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70" name="69 Conector recto de flecha"/>
            <p:cNvCxnSpPr/>
            <p:nvPr/>
          </p:nvCxnSpPr>
          <p:spPr bwMode="auto">
            <a:xfrm>
              <a:off x="6369062" y="4951895"/>
              <a:ext cx="571504" cy="500126"/>
            </a:xfrm>
            <a:prstGeom prst="straightConnector1">
              <a:avLst/>
            </a:prstGeom>
            <a:ln w="19050">
              <a:solidFill>
                <a:srgbClr val="0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sp>
          <p:nvSpPr>
            <p:cNvPr id="61469" name="77 CuadroTexto"/>
            <p:cNvSpPr txBox="1">
              <a:spLocks noChangeArrowheads="1"/>
            </p:cNvSpPr>
            <p:nvPr/>
          </p:nvSpPr>
          <p:spPr bwMode="auto">
            <a:xfrm>
              <a:off x="6797595" y="5440281"/>
              <a:ext cx="5715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YAW AXIS</a:t>
              </a:r>
            </a:p>
          </p:txBody>
        </p:sp>
        <p:sp>
          <p:nvSpPr>
            <p:cNvPr id="61470" name="78 CuadroTexto"/>
            <p:cNvSpPr txBox="1">
              <a:spLocks noChangeArrowheads="1"/>
            </p:cNvSpPr>
            <p:nvPr/>
          </p:nvSpPr>
          <p:spPr bwMode="auto">
            <a:xfrm>
              <a:off x="6083215" y="5743534"/>
              <a:ext cx="5715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PITCHAXIS</a:t>
              </a:r>
            </a:p>
          </p:txBody>
        </p:sp>
        <p:sp>
          <p:nvSpPr>
            <p:cNvPr id="61471" name="79 CuadroTexto"/>
            <p:cNvSpPr txBox="1">
              <a:spLocks noChangeArrowheads="1"/>
            </p:cNvSpPr>
            <p:nvPr/>
          </p:nvSpPr>
          <p:spPr bwMode="auto">
            <a:xfrm>
              <a:off x="5500694" y="5440281"/>
              <a:ext cx="5715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ROLLAXIS</a:t>
              </a: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03350" y="188913"/>
            <a:ext cx="6985000" cy="865187"/>
          </a:xfrm>
        </p:spPr>
        <p:txBody>
          <a:bodyPr/>
          <a:lstStyle/>
          <a:p>
            <a:pPr eaLnBrk="1" hangingPunct="1">
              <a:defRPr/>
            </a:pPr>
            <a:r>
              <a:rPr lang="es-MX" dirty="0" err="1" smtClean="0"/>
              <a:t>Communication</a:t>
            </a:r>
            <a:r>
              <a:rPr lang="es-MX" dirty="0" smtClean="0"/>
              <a:t> </a:t>
            </a:r>
            <a:r>
              <a:rPr lang="es-MX" dirty="0" err="1" smtClean="0"/>
              <a:t>Subsystem</a:t>
            </a:r>
            <a:endParaRPr lang="es-MX" dirty="0" smtClean="0"/>
          </a:p>
        </p:txBody>
      </p:sp>
      <p:graphicFrame>
        <p:nvGraphicFramePr>
          <p:cNvPr id="141346" name="Group 34"/>
          <p:cNvGraphicFramePr>
            <a:graphicFrameLocks noGrp="1"/>
          </p:cNvGraphicFramePr>
          <p:nvPr>
            <p:ph idx="4294967295"/>
          </p:nvPr>
        </p:nvGraphicFramePr>
        <p:xfrm>
          <a:off x="742950" y="1143000"/>
          <a:ext cx="8401050" cy="5426075"/>
        </p:xfrm>
        <a:graphic>
          <a:graphicData uri="http://schemas.openxmlformats.org/drawingml/2006/table">
            <a:tbl>
              <a:tblPr/>
              <a:tblGrid>
                <a:gridCol w="2686050"/>
                <a:gridCol w="5715000"/>
              </a:tblGrid>
              <a:tr h="3048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C – band</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System</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r>
              <a:tr h="304836">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Frequency range</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5.925 to 6.425 GHz receive</a:t>
                      </a:r>
                    </a:p>
                  </a:txBody>
                  <a:tcPr marT="45725" marB="45725" horzOverflow="overflow">
                    <a:lnL>
                      <a:noFill/>
                    </a:lnL>
                    <a:lnR>
                      <a:noFill/>
                    </a:lnR>
                    <a:lnT>
                      <a:noFill/>
                    </a:lnT>
                    <a:lnB>
                      <a:noFill/>
                    </a:lnB>
                    <a:lnTlToBr>
                      <a:noFill/>
                    </a:lnTlToBr>
                    <a:lnBlToTr>
                      <a:noFill/>
                    </a:lnBlToTr>
                    <a:noFill/>
                  </a:tcPr>
                </a:tc>
              </a:tr>
              <a:tr h="30483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3.7 to 4.2 GHz transmit</a:t>
                      </a: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Coverage</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R1: Mexico and southwest U.S.</a:t>
                      </a:r>
                    </a:p>
                  </a:txBody>
                  <a:tcPr marT="45725" marB="45725" horzOverflow="overflow">
                    <a:lnL>
                      <a:noFill/>
                    </a:lnL>
                    <a:lnR>
                      <a:noFill/>
                    </a:lnR>
                    <a:lnT>
                      <a:noFill/>
                    </a:lnT>
                    <a:lnB>
                      <a:noFill/>
                    </a:lnB>
                    <a:lnTlToBr>
                      <a:noFill/>
                    </a:lnTlToBr>
                    <a:lnBlToTr>
                      <a:noFill/>
                    </a:lnBlToTr>
                    <a:noFill/>
                  </a:tcPr>
                </a:tc>
              </a:tr>
              <a:tr h="30483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R2: Mexico plus Central America, excluding Brazil</a:t>
                      </a: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Channel bandwith</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36 and 72 MHz</a:t>
                      </a:r>
                    </a:p>
                  </a:txBody>
                  <a:tcPr marT="45725" marB="45725" horzOverflow="overflow">
                    <a:lnL>
                      <a:noFill/>
                    </a:lnL>
                    <a:lnR>
                      <a:noFill/>
                    </a:lnR>
                    <a:lnT>
                      <a:noFill/>
                    </a:lnT>
                    <a:lnB>
                      <a:noFill/>
                    </a:lnB>
                    <a:lnTlToBr>
                      <a:noFill/>
                    </a:lnTlToBr>
                    <a:lnBlToTr>
                      <a:noFill/>
                    </a:lnBlToTr>
                    <a:noFill/>
                  </a:tcPr>
                </a:tc>
              </a:tr>
              <a:tr h="73160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No. of channels</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6 x 72 MHz (R1 only) and 12 x 36 MHz (4 for R1 only; 8 individually switchable to receive from R1, R2 or R3; can each transmit to R1 or R2; 4 can each transmit to R1 or R3)</a:t>
                      </a: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Performance</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r>
              <a:tr h="518221">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Min EIRP</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72 MHz: 40 dBW</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36 MHz: 37 dBW</a:t>
                      </a:r>
                    </a:p>
                  </a:txBody>
                  <a:tcPr marT="45725" marB="45725" horzOverflow="overflow">
                    <a:lnL>
                      <a:noFill/>
                    </a:lnL>
                    <a:lnR>
                      <a:noFill/>
                    </a:lnR>
                    <a:lnT>
                      <a:noFill/>
                    </a:lnT>
                    <a:lnB>
                      <a:noFill/>
                    </a:lnB>
                    <a:lnTlToBr>
                      <a:noFill/>
                    </a:lnTlToBr>
                    <a:lnBlToTr>
                      <a:noFill/>
                    </a:lnBlToTr>
                    <a:noFill/>
                  </a:tcPr>
                </a:tc>
              </a:tr>
              <a:tr h="518221">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Min G/T</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72 MHz: 2.5 dB/K</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36 Mhz: R1 =2.0, R2=-0.5 and R3=1.0 dB/K</a:t>
                      </a: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Antenna</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Dual aperture</a:t>
                      </a:r>
                    </a:p>
                  </a:txBody>
                  <a:tcPr marT="45725" marB="45725" horzOverflow="overflow">
                    <a:lnL>
                      <a:noFill/>
                    </a:lnL>
                    <a:lnR>
                      <a:noFill/>
                    </a:lnR>
                    <a:lnT>
                      <a:noFill/>
                    </a:lnT>
                    <a:lnB>
                      <a:noFill/>
                    </a:lnB>
                    <a:lnTlToBr>
                      <a:noFill/>
                    </a:lnTlToBr>
                    <a:lnBlToTr>
                      <a:noFill/>
                    </a:lnBlToTr>
                    <a:noFill/>
                  </a:tcPr>
                </a:tc>
              </a:tr>
              <a:tr h="304836">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Size</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1.83 x 2.44 m (72 x 96 in.)</a:t>
                      </a:r>
                    </a:p>
                  </a:txBody>
                  <a:tcPr marT="45725" marB="45725" horzOverflow="overflow">
                    <a:lnL>
                      <a:noFill/>
                    </a:lnL>
                    <a:lnR>
                      <a:noFill/>
                    </a:lnR>
                    <a:lnT>
                      <a:noFill/>
                    </a:lnT>
                    <a:lnB>
                      <a:noFill/>
                    </a:lnB>
                    <a:lnTlToBr>
                      <a:noFill/>
                    </a:lnTlToBr>
                    <a:lnBlToTr>
                      <a:noFill/>
                    </a:lnBlToTr>
                    <a:noFill/>
                  </a:tcPr>
                </a:tc>
              </a:tr>
              <a:tr h="304836">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Focal legth</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2.03 m (80 in.)</a:t>
                      </a:r>
                    </a:p>
                  </a:txBody>
                  <a:tcPr marT="45725" marB="45725" horzOverflow="overflow">
                    <a:lnL>
                      <a:noFill/>
                    </a:lnL>
                    <a:lnR>
                      <a:noFill/>
                    </a:lnR>
                    <a:lnT>
                      <a:noFill/>
                    </a:lnT>
                    <a:lnB>
                      <a:noFill/>
                    </a:lnB>
                    <a:lnTlToBr>
                      <a:noFill/>
                    </a:lnTlToBr>
                    <a:lnBlToTr>
                      <a:noFill/>
                    </a:lnBlToTr>
                    <a:noFill/>
                  </a:tcPr>
                </a:tc>
              </a:tr>
              <a:tr h="304836">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Polarization</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Linear (vertical and horizontal)</a:t>
                      </a:r>
                    </a:p>
                  </a:txBody>
                  <a:tcPr marT="45725" marB="45725"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763713" y="188913"/>
            <a:ext cx="6985000" cy="865187"/>
          </a:xfrm>
        </p:spPr>
        <p:txBody>
          <a:bodyPr/>
          <a:lstStyle/>
          <a:p>
            <a:pPr eaLnBrk="1" hangingPunct="1">
              <a:defRPr/>
            </a:pPr>
            <a:r>
              <a:rPr lang="es-MX" dirty="0" err="1" smtClean="0"/>
              <a:t>Communication</a:t>
            </a:r>
            <a:r>
              <a:rPr lang="es-MX" dirty="0" smtClean="0"/>
              <a:t> </a:t>
            </a:r>
            <a:r>
              <a:rPr lang="es-MX" dirty="0" err="1" smtClean="0"/>
              <a:t>Subsystem</a:t>
            </a:r>
            <a:r>
              <a:rPr lang="es-MX" dirty="0" smtClean="0"/>
              <a:t> (Cont.)</a:t>
            </a:r>
          </a:p>
        </p:txBody>
      </p:sp>
      <p:graphicFrame>
        <p:nvGraphicFramePr>
          <p:cNvPr id="4" name="3 Marcador de contenido"/>
          <p:cNvGraphicFramePr>
            <a:graphicFrameLocks noGrp="1"/>
          </p:cNvGraphicFramePr>
          <p:nvPr>
            <p:ph idx="4294967295"/>
          </p:nvPr>
        </p:nvGraphicFramePr>
        <p:xfrm>
          <a:off x="1643063" y="1143000"/>
          <a:ext cx="7500937" cy="5426075"/>
        </p:xfrm>
        <a:graphic>
          <a:graphicData uri="http://schemas.openxmlformats.org/drawingml/2006/table">
            <a:tbl>
              <a:tblPr/>
              <a:tblGrid>
                <a:gridCol w="3235325"/>
                <a:gridCol w="4265612"/>
              </a:tblGrid>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Receive</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r>
              <a:tr h="304836">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LNA/receiver</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HEMT LNA</a:t>
                      </a:r>
                    </a:p>
                  </a:txBody>
                  <a:tcPr marT="45725" marB="45725" horzOverflow="overflow">
                    <a:lnL>
                      <a:noFill/>
                    </a:lnL>
                    <a:lnR>
                      <a:noFill/>
                    </a:lnR>
                    <a:lnT>
                      <a:noFill/>
                    </a:lnT>
                    <a:lnB>
                      <a:noFill/>
                    </a:lnB>
                    <a:lnTlToBr>
                      <a:noFill/>
                    </a:lnTlToBr>
                    <a:lnBlToTr>
                      <a:noFill/>
                    </a:lnBlToTr>
                    <a:noFill/>
                  </a:tcPr>
                </a:tc>
              </a:tr>
              <a:tr h="304836">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Redundancy</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3-for-2</a:t>
                      </a:r>
                    </a:p>
                  </a:txBody>
                  <a:tcPr marT="45725" marB="45725" horzOverflow="overflow">
                    <a:lnL>
                      <a:noFill/>
                    </a:lnL>
                    <a:lnR>
                      <a:noFill/>
                    </a:lnR>
                    <a:lnT>
                      <a:noFill/>
                    </a:lnT>
                    <a:lnB>
                      <a:noFill/>
                    </a:lnB>
                    <a:lnTlToBr>
                      <a:noFill/>
                    </a:lnTlToBr>
                    <a:lnBlToTr>
                      <a:noFill/>
                    </a:lnBlToTr>
                    <a:noFill/>
                  </a:tcPr>
                </a:tc>
              </a:tr>
              <a:tr h="518221">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Saturation flux density</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72 MHz: -75 to -89 dBW/m</a:t>
                      </a:r>
                      <a:r>
                        <a:rPr kumimoji="0" lang="es-MX" sz="1400" b="0" i="0" u="none" strike="noStrike" cap="none" normalizeH="0" baseline="30000" smtClean="0">
                          <a:ln>
                            <a:noFill/>
                          </a:ln>
                          <a:solidFill>
                            <a:srgbClr val="000000"/>
                          </a:solidFill>
                          <a:effectLst/>
                          <a:latin typeface="Arial" charset="0"/>
                        </a:rPr>
                        <a:t>2</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36 MHz: -78 to -92 dBW/m</a:t>
                      </a:r>
                      <a:r>
                        <a:rPr kumimoji="0" lang="es-MX" sz="1400" b="0" i="0" u="none" strike="noStrike" cap="none" normalizeH="0" baseline="30000" smtClean="0">
                          <a:ln>
                            <a:noFill/>
                          </a:ln>
                          <a:solidFill>
                            <a:srgbClr val="000000"/>
                          </a:solidFill>
                          <a:effectLst/>
                          <a:latin typeface="Arial" charset="0"/>
                        </a:rPr>
                        <a:t>2</a:t>
                      </a: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Transmit section</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r>
              <a:tr h="304836">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No. of SSPAs</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72 MHz: 8, 36 MHz: 16</a:t>
                      </a:r>
                    </a:p>
                  </a:txBody>
                  <a:tcPr marT="45725" marB="45725" horzOverflow="overflow">
                    <a:lnL>
                      <a:noFill/>
                    </a:lnL>
                    <a:lnR>
                      <a:noFill/>
                    </a:lnR>
                    <a:lnT>
                      <a:noFill/>
                    </a:lnT>
                    <a:lnB>
                      <a:noFill/>
                    </a:lnB>
                    <a:lnTlToBr>
                      <a:noFill/>
                    </a:lnTlToBr>
                    <a:lnBlToTr>
                      <a:noFill/>
                    </a:lnBlToTr>
                    <a:noFill/>
                  </a:tcPr>
                </a:tc>
              </a:tr>
              <a:tr h="518221">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SSPA power level</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72 MHz: 14.4 W</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36MHz: 10.3/16.0 W switchable</a:t>
                      </a: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Channel multiplexing</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72 MHz: contiguous, 36 MHz: noncontiguous</a:t>
                      </a:r>
                    </a:p>
                  </a:txBody>
                  <a:tcPr marT="45725" marB="45725" horzOverflow="overflow">
                    <a:lnL>
                      <a:noFill/>
                    </a:lnL>
                    <a:lnR>
                      <a:noFill/>
                    </a:lnR>
                    <a:lnT>
                      <a:noFill/>
                    </a:lnT>
                    <a:lnB>
                      <a:noFill/>
                    </a:lnB>
                    <a:lnTlToBr>
                      <a:noFill/>
                    </a:lnTlToBr>
                    <a:lnBlToTr>
                      <a:noFill/>
                    </a:lnBlToTr>
                    <a:noFill/>
                  </a:tcPr>
                </a:tc>
              </a:tr>
              <a:tr h="3048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000000"/>
                          </a:solidFill>
                          <a:effectLst/>
                          <a:latin typeface="Arial" charset="0"/>
                        </a:rPr>
                        <a:t>Ku – band</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System</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r>
              <a:tr h="731606">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Frecuency range</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14.0 to 14.5 GHz receive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11.7 to 12.2 GHz transmit</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11.701 ULPC transmit</a:t>
                      </a: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Coverage</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R4: Mexico and southwest U.S.</a:t>
                      </a:r>
                    </a:p>
                  </a:txBody>
                  <a:tcPr marT="45725" marB="45725" horzOverflow="overflow">
                    <a:lnL>
                      <a:noFill/>
                    </a:lnL>
                    <a:lnR>
                      <a:noFill/>
                    </a:lnR>
                    <a:lnT>
                      <a:noFill/>
                    </a:lnT>
                    <a:lnB>
                      <a:noFill/>
                    </a:lnB>
                    <a:lnTlToBr>
                      <a:noFill/>
                    </a:lnTlToBr>
                    <a:lnBlToTr>
                      <a:noFill/>
                    </a:lnBlToTr>
                    <a:noFill/>
                  </a:tcPr>
                </a:tc>
              </a:tr>
              <a:tr h="30483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R5: selected U.S. cities</a:t>
                      </a: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Channel bandwith</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54 MHz</a:t>
                      </a:r>
                    </a:p>
                  </a:txBody>
                  <a:tcPr marT="45725" marB="45725" horzOverflow="overflow">
                    <a:lnL>
                      <a:noFill/>
                    </a:lnL>
                    <a:lnR>
                      <a:noFill/>
                    </a:lnR>
                    <a:lnT>
                      <a:noFill/>
                    </a:lnT>
                    <a:lnB>
                      <a:noFill/>
                    </a:lnB>
                    <a:lnTlToBr>
                      <a:noFill/>
                    </a:lnTlToBr>
                    <a:lnBlToTr>
                      <a:noFill/>
                    </a:lnBlToTr>
                    <a:noFill/>
                  </a:tcPr>
                </a:tc>
              </a:tr>
              <a:tr h="304836">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No. of channels</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16, with 2 receive and 1 transmit switchable to R5</a:t>
                      </a:r>
                    </a:p>
                  </a:txBody>
                  <a:tcPr marT="45725" marB="45725"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Communication</a:t>
            </a:r>
            <a:r>
              <a:rPr lang="es-MX" dirty="0" smtClean="0"/>
              <a:t> </a:t>
            </a:r>
            <a:r>
              <a:rPr lang="es-MX" dirty="0" err="1" smtClean="0"/>
              <a:t>Subsystem</a:t>
            </a:r>
            <a:r>
              <a:rPr lang="es-MX" dirty="0" smtClean="0"/>
              <a:t> (Cont.)</a:t>
            </a:r>
          </a:p>
        </p:txBody>
      </p:sp>
      <p:graphicFrame>
        <p:nvGraphicFramePr>
          <p:cNvPr id="4" name="3 Marcador de contenido"/>
          <p:cNvGraphicFramePr>
            <a:graphicFrameLocks noGrp="1"/>
          </p:cNvGraphicFramePr>
          <p:nvPr>
            <p:ph idx="4294967295"/>
          </p:nvPr>
        </p:nvGraphicFramePr>
        <p:xfrm>
          <a:off x="1643063" y="1143000"/>
          <a:ext cx="7500937" cy="5362575"/>
        </p:xfrm>
        <a:graphic>
          <a:graphicData uri="http://schemas.openxmlformats.org/drawingml/2006/table">
            <a:tbl>
              <a:tblPr bandRow="1">
                <a:tableStyleId>{2D5ABB26-0587-4C30-8999-92F81FD0307C}</a:tableStyleId>
              </a:tblPr>
              <a:tblGrid>
                <a:gridCol w="3235698"/>
                <a:gridCol w="4265239"/>
              </a:tblGrid>
              <a:tr h="304798">
                <a:tc>
                  <a:txBody>
                    <a:bodyPr/>
                    <a:lstStyle/>
                    <a:p>
                      <a:pPr lvl="1"/>
                      <a:r>
                        <a:rPr lang="es-MX" sz="1400" dirty="0" smtClean="0">
                          <a:solidFill>
                            <a:srgbClr val="000000"/>
                          </a:solidFill>
                        </a:rPr>
                        <a:t>Performance</a:t>
                      </a:r>
                      <a:endParaRPr lang="es-MX" sz="1400" dirty="0">
                        <a:solidFill>
                          <a:srgbClr val="000000"/>
                        </a:solidFill>
                      </a:endParaRPr>
                    </a:p>
                  </a:txBody>
                  <a:tcPr marL="91439" marR="91439"/>
                </a:tc>
                <a:tc>
                  <a:txBody>
                    <a:bodyPr/>
                    <a:lstStyle/>
                    <a:p>
                      <a:endParaRPr lang="es-MX" sz="1400" dirty="0">
                        <a:solidFill>
                          <a:srgbClr val="000000"/>
                        </a:solidFill>
                      </a:endParaRPr>
                    </a:p>
                  </a:txBody>
                  <a:tcPr marL="91439" marR="91439"/>
                </a:tc>
              </a:tr>
              <a:tr h="518157">
                <a:tc>
                  <a:txBody>
                    <a:bodyPr/>
                    <a:lstStyle/>
                    <a:p>
                      <a:pPr lvl="2"/>
                      <a:r>
                        <a:rPr lang="es-MX" sz="1400" dirty="0" smtClean="0">
                          <a:solidFill>
                            <a:srgbClr val="000000"/>
                          </a:solidFill>
                        </a:rPr>
                        <a:t>Min EIRP</a:t>
                      </a:r>
                      <a:endParaRPr lang="es-MX" sz="1400" dirty="0">
                        <a:solidFill>
                          <a:srgbClr val="000000"/>
                        </a:solidFill>
                      </a:endParaRPr>
                    </a:p>
                  </a:txBody>
                  <a:tcPr marL="91439" marR="914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400" dirty="0" smtClean="0">
                          <a:solidFill>
                            <a:srgbClr val="000000"/>
                          </a:solidFill>
                        </a:rPr>
                        <a:t>R4: 47.0 </a:t>
                      </a:r>
                      <a:r>
                        <a:rPr lang="es-MX" sz="1400" dirty="0" err="1" smtClean="0">
                          <a:solidFill>
                            <a:srgbClr val="000000"/>
                          </a:solidFill>
                        </a:rPr>
                        <a:t>dBW</a:t>
                      </a:r>
                      <a:endParaRPr lang="es-MX" sz="1400" dirty="0" smtClean="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MX" sz="1400" dirty="0" smtClean="0">
                          <a:solidFill>
                            <a:srgbClr val="000000"/>
                          </a:solidFill>
                        </a:rPr>
                        <a:t>R5: 46.4 </a:t>
                      </a:r>
                      <a:r>
                        <a:rPr lang="es-MX" sz="1400" dirty="0" err="1" smtClean="0">
                          <a:solidFill>
                            <a:srgbClr val="000000"/>
                          </a:solidFill>
                        </a:rPr>
                        <a:t>dBW</a:t>
                      </a:r>
                      <a:r>
                        <a:rPr lang="es-MX" sz="1400" dirty="0" smtClean="0">
                          <a:solidFill>
                            <a:srgbClr val="000000"/>
                          </a:solidFill>
                        </a:rPr>
                        <a:t>, ULPC:7 </a:t>
                      </a:r>
                      <a:r>
                        <a:rPr lang="es-MX" sz="1400" dirty="0" err="1" smtClean="0">
                          <a:solidFill>
                            <a:srgbClr val="000000"/>
                          </a:solidFill>
                        </a:rPr>
                        <a:t>dBW</a:t>
                      </a:r>
                      <a:endParaRPr lang="es-MX" sz="1400" dirty="0" smtClean="0">
                        <a:solidFill>
                          <a:srgbClr val="000000"/>
                        </a:solidFill>
                      </a:endParaRPr>
                    </a:p>
                  </a:txBody>
                  <a:tcPr marL="91439" marR="91439"/>
                </a:tc>
              </a:tr>
              <a:tr h="518157">
                <a:tc>
                  <a:txBody>
                    <a:bodyPr/>
                    <a:lstStyle/>
                    <a:p>
                      <a:pPr lvl="2"/>
                      <a:r>
                        <a:rPr lang="es-MX" sz="1400" dirty="0" smtClean="0">
                          <a:solidFill>
                            <a:srgbClr val="000000"/>
                          </a:solidFill>
                        </a:rPr>
                        <a:t>Min G/T</a:t>
                      </a:r>
                      <a:endParaRPr lang="es-MX" sz="1400" dirty="0">
                        <a:solidFill>
                          <a:srgbClr val="000000"/>
                        </a:solidFill>
                      </a:endParaRPr>
                    </a:p>
                  </a:txBody>
                  <a:tcPr marL="91439" marR="91439"/>
                </a:tc>
                <a:tc>
                  <a:txBody>
                    <a:bodyPr/>
                    <a:lstStyle/>
                    <a:p>
                      <a:r>
                        <a:rPr lang="es-MX" sz="1400" dirty="0" smtClean="0">
                          <a:solidFill>
                            <a:srgbClr val="000000"/>
                          </a:solidFill>
                        </a:rPr>
                        <a:t>R4: (100%</a:t>
                      </a:r>
                      <a:r>
                        <a:rPr lang="es-MX" sz="1400" baseline="0" dirty="0" smtClean="0">
                          <a:solidFill>
                            <a:srgbClr val="000000"/>
                          </a:solidFill>
                        </a:rPr>
                        <a:t> </a:t>
                      </a:r>
                      <a:r>
                        <a:rPr lang="es-MX" sz="1400" baseline="0" dirty="0" err="1" smtClean="0">
                          <a:solidFill>
                            <a:srgbClr val="000000"/>
                          </a:solidFill>
                        </a:rPr>
                        <a:t>coverage</a:t>
                      </a:r>
                      <a:r>
                        <a:rPr lang="es-MX" sz="1400" baseline="0" dirty="0" smtClean="0">
                          <a:solidFill>
                            <a:srgbClr val="000000"/>
                          </a:solidFill>
                        </a:rPr>
                        <a:t>): 2.2</a:t>
                      </a:r>
                      <a:r>
                        <a:rPr lang="es-MX" sz="1400" dirty="0" smtClean="0">
                          <a:solidFill>
                            <a:srgbClr val="000000"/>
                          </a:solidFill>
                        </a:rPr>
                        <a:t> dB/K</a:t>
                      </a:r>
                    </a:p>
                    <a:p>
                      <a:r>
                        <a:rPr lang="es-MX" sz="1400" dirty="0" smtClean="0">
                          <a:solidFill>
                            <a:srgbClr val="000000"/>
                          </a:solidFill>
                        </a:rPr>
                        <a:t>R4: (98% </a:t>
                      </a:r>
                      <a:r>
                        <a:rPr lang="es-MX" sz="1400" dirty="0" err="1" smtClean="0">
                          <a:solidFill>
                            <a:srgbClr val="000000"/>
                          </a:solidFill>
                        </a:rPr>
                        <a:t>coverage</a:t>
                      </a:r>
                      <a:r>
                        <a:rPr lang="es-MX" sz="1400" dirty="0" smtClean="0">
                          <a:solidFill>
                            <a:srgbClr val="000000"/>
                          </a:solidFill>
                        </a:rPr>
                        <a:t>)</a:t>
                      </a:r>
                      <a:r>
                        <a:rPr lang="es-MX" sz="1400" baseline="0" dirty="0" smtClean="0">
                          <a:solidFill>
                            <a:srgbClr val="000000"/>
                          </a:solidFill>
                        </a:rPr>
                        <a:t> and R5 2.5 dB/K</a:t>
                      </a:r>
                      <a:endParaRPr lang="es-MX" sz="1400" dirty="0">
                        <a:solidFill>
                          <a:srgbClr val="000000"/>
                        </a:solidFill>
                      </a:endParaRPr>
                    </a:p>
                  </a:txBody>
                  <a:tcPr marL="91439" marR="91439"/>
                </a:tc>
              </a:tr>
              <a:tr h="304798">
                <a:tc>
                  <a:txBody>
                    <a:bodyPr/>
                    <a:lstStyle/>
                    <a:p>
                      <a:pPr lvl="1"/>
                      <a:r>
                        <a:rPr lang="es-MX" sz="1400" dirty="0" err="1" smtClean="0">
                          <a:solidFill>
                            <a:srgbClr val="000000"/>
                          </a:solidFill>
                        </a:rPr>
                        <a:t>Antenna</a:t>
                      </a:r>
                      <a:endParaRPr lang="es-MX" sz="1400" dirty="0">
                        <a:solidFill>
                          <a:srgbClr val="000000"/>
                        </a:solidFill>
                      </a:endParaRPr>
                    </a:p>
                  </a:txBody>
                  <a:tcPr marL="91439" marR="91439"/>
                </a:tc>
                <a:tc>
                  <a:txBody>
                    <a:bodyPr/>
                    <a:lstStyle/>
                    <a:p>
                      <a:r>
                        <a:rPr lang="es-MX" sz="1400" dirty="0" smtClean="0">
                          <a:solidFill>
                            <a:srgbClr val="000000"/>
                          </a:solidFill>
                        </a:rPr>
                        <a:t>Dual</a:t>
                      </a:r>
                      <a:r>
                        <a:rPr lang="es-MX" sz="1400" baseline="0" dirty="0" smtClean="0">
                          <a:solidFill>
                            <a:srgbClr val="000000"/>
                          </a:solidFill>
                        </a:rPr>
                        <a:t> </a:t>
                      </a:r>
                      <a:r>
                        <a:rPr lang="es-MX" sz="1400" baseline="0" dirty="0" err="1" smtClean="0">
                          <a:solidFill>
                            <a:srgbClr val="000000"/>
                          </a:solidFill>
                        </a:rPr>
                        <a:t>aperture</a:t>
                      </a:r>
                      <a:endParaRPr lang="es-MX" sz="1400" dirty="0">
                        <a:solidFill>
                          <a:srgbClr val="000000"/>
                        </a:solidFill>
                      </a:endParaRPr>
                    </a:p>
                  </a:txBody>
                  <a:tcPr marL="91439" marR="91439"/>
                </a:tc>
              </a:tr>
              <a:tr h="304798">
                <a:tc>
                  <a:txBody>
                    <a:bodyPr/>
                    <a:lstStyle/>
                    <a:p>
                      <a:pPr lvl="2"/>
                      <a:r>
                        <a:rPr lang="es-MX" sz="1400" dirty="0" err="1" smtClean="0">
                          <a:solidFill>
                            <a:srgbClr val="000000"/>
                          </a:solidFill>
                        </a:rPr>
                        <a:t>Size</a:t>
                      </a:r>
                      <a:endParaRPr lang="es-MX" sz="1400" dirty="0">
                        <a:solidFill>
                          <a:srgbClr val="000000"/>
                        </a:solidFill>
                      </a:endParaRPr>
                    </a:p>
                  </a:txBody>
                  <a:tcPr marL="91439" marR="91439"/>
                </a:tc>
                <a:tc>
                  <a:txBody>
                    <a:bodyPr/>
                    <a:lstStyle/>
                    <a:p>
                      <a:r>
                        <a:rPr lang="es-MX" sz="1400" dirty="0" smtClean="0">
                          <a:solidFill>
                            <a:srgbClr val="000000"/>
                          </a:solidFill>
                        </a:rPr>
                        <a:t>1.83 x 2.44 m (72 x 96 in.)</a:t>
                      </a:r>
                      <a:endParaRPr lang="es-MX" sz="1400" dirty="0">
                        <a:solidFill>
                          <a:srgbClr val="000000"/>
                        </a:solidFill>
                      </a:endParaRPr>
                    </a:p>
                  </a:txBody>
                  <a:tcPr marL="91439" marR="91439"/>
                </a:tc>
              </a:tr>
              <a:tr h="304798">
                <a:tc>
                  <a:txBody>
                    <a:bodyPr/>
                    <a:lstStyle/>
                    <a:p>
                      <a:pPr lvl="2"/>
                      <a:r>
                        <a:rPr lang="es-MX" sz="1400" dirty="0" smtClean="0">
                          <a:solidFill>
                            <a:srgbClr val="000000"/>
                          </a:solidFill>
                        </a:rPr>
                        <a:t>Focal </a:t>
                      </a:r>
                      <a:r>
                        <a:rPr lang="es-MX" sz="1400" dirty="0" err="1" smtClean="0">
                          <a:solidFill>
                            <a:srgbClr val="000000"/>
                          </a:solidFill>
                        </a:rPr>
                        <a:t>legth</a:t>
                      </a:r>
                      <a:endParaRPr lang="es-MX" sz="1400" dirty="0">
                        <a:solidFill>
                          <a:srgbClr val="000000"/>
                        </a:solidFill>
                      </a:endParaRPr>
                    </a:p>
                  </a:txBody>
                  <a:tcPr marL="91439" marR="91439"/>
                </a:tc>
                <a:tc>
                  <a:txBody>
                    <a:bodyPr/>
                    <a:lstStyle/>
                    <a:p>
                      <a:r>
                        <a:rPr lang="es-MX" sz="1400" dirty="0" smtClean="0">
                          <a:solidFill>
                            <a:srgbClr val="000000"/>
                          </a:solidFill>
                        </a:rPr>
                        <a:t>2.03 m (80 in.)</a:t>
                      </a:r>
                      <a:endParaRPr lang="es-MX" sz="1400" dirty="0">
                        <a:solidFill>
                          <a:srgbClr val="000000"/>
                        </a:solidFill>
                      </a:endParaRPr>
                    </a:p>
                  </a:txBody>
                  <a:tcPr marL="91439" marR="91439"/>
                </a:tc>
              </a:tr>
              <a:tr h="304798">
                <a:tc>
                  <a:txBody>
                    <a:bodyPr/>
                    <a:lstStyle/>
                    <a:p>
                      <a:pPr lvl="2"/>
                      <a:r>
                        <a:rPr lang="es-MX" sz="1400" dirty="0" err="1" smtClean="0">
                          <a:solidFill>
                            <a:srgbClr val="000000"/>
                          </a:solidFill>
                        </a:rPr>
                        <a:t>Polarization</a:t>
                      </a:r>
                      <a:endParaRPr lang="es-MX" sz="1400" dirty="0">
                        <a:solidFill>
                          <a:srgbClr val="000000"/>
                        </a:solidFill>
                      </a:endParaRPr>
                    </a:p>
                  </a:txBody>
                  <a:tcPr marL="91439" marR="91439"/>
                </a:tc>
                <a:tc>
                  <a:txBody>
                    <a:bodyPr/>
                    <a:lstStyle/>
                    <a:p>
                      <a:r>
                        <a:rPr lang="es-MX" sz="1400" dirty="0" smtClean="0">
                          <a:solidFill>
                            <a:srgbClr val="000000"/>
                          </a:solidFill>
                        </a:rPr>
                        <a:t>Linear (vertical and horizontal)</a:t>
                      </a:r>
                      <a:endParaRPr lang="es-MX" sz="1400" dirty="0">
                        <a:solidFill>
                          <a:srgbClr val="000000"/>
                        </a:solidFill>
                      </a:endParaRPr>
                    </a:p>
                  </a:txBody>
                  <a:tcPr marL="91439" marR="91439"/>
                </a:tc>
              </a:tr>
              <a:tr h="304798">
                <a:tc>
                  <a:txBody>
                    <a:bodyPr/>
                    <a:lstStyle/>
                    <a:p>
                      <a:pPr lvl="1"/>
                      <a:r>
                        <a:rPr lang="es-MX" sz="1400" dirty="0" err="1" smtClean="0">
                          <a:solidFill>
                            <a:srgbClr val="000000"/>
                          </a:solidFill>
                        </a:rPr>
                        <a:t>Receive</a:t>
                      </a:r>
                      <a:endParaRPr lang="es-MX" sz="1400" dirty="0">
                        <a:solidFill>
                          <a:srgbClr val="000000"/>
                        </a:solidFill>
                      </a:endParaRPr>
                    </a:p>
                  </a:txBody>
                  <a:tcPr marL="91439" marR="91439"/>
                </a:tc>
                <a:tc>
                  <a:txBody>
                    <a:bodyPr/>
                    <a:lstStyle/>
                    <a:p>
                      <a:endParaRPr lang="es-MX" sz="1400">
                        <a:solidFill>
                          <a:srgbClr val="000000"/>
                        </a:solidFill>
                      </a:endParaRPr>
                    </a:p>
                  </a:txBody>
                  <a:tcPr marL="91439" marR="91439"/>
                </a:tc>
              </a:tr>
              <a:tr h="304798">
                <a:tc>
                  <a:txBody>
                    <a:bodyPr/>
                    <a:lstStyle/>
                    <a:p>
                      <a:pPr lvl="2"/>
                      <a:r>
                        <a:rPr lang="es-MX" sz="1400" dirty="0" smtClean="0">
                          <a:solidFill>
                            <a:srgbClr val="000000"/>
                          </a:solidFill>
                        </a:rPr>
                        <a:t>LNA/receiver</a:t>
                      </a:r>
                      <a:endParaRPr lang="es-MX" sz="1400" dirty="0">
                        <a:solidFill>
                          <a:srgbClr val="000000"/>
                        </a:solidFill>
                      </a:endParaRPr>
                    </a:p>
                  </a:txBody>
                  <a:tcPr marL="91439" marR="91439"/>
                </a:tc>
                <a:tc>
                  <a:txBody>
                    <a:bodyPr/>
                    <a:lstStyle/>
                    <a:p>
                      <a:r>
                        <a:rPr lang="es-MX" sz="1400" dirty="0" smtClean="0">
                          <a:solidFill>
                            <a:srgbClr val="000000"/>
                          </a:solidFill>
                        </a:rPr>
                        <a:t>HEMT</a:t>
                      </a:r>
                      <a:r>
                        <a:rPr lang="es-MX" sz="1400" baseline="0" dirty="0" smtClean="0">
                          <a:solidFill>
                            <a:srgbClr val="000000"/>
                          </a:solidFill>
                        </a:rPr>
                        <a:t> LNA</a:t>
                      </a:r>
                      <a:endParaRPr lang="es-MX" sz="1400" dirty="0">
                        <a:solidFill>
                          <a:srgbClr val="000000"/>
                        </a:solidFill>
                      </a:endParaRPr>
                    </a:p>
                  </a:txBody>
                  <a:tcPr marL="91439" marR="91439"/>
                </a:tc>
              </a:tr>
              <a:tr h="304798">
                <a:tc>
                  <a:txBody>
                    <a:bodyPr/>
                    <a:lstStyle/>
                    <a:p>
                      <a:pPr lvl="2"/>
                      <a:r>
                        <a:rPr lang="es-MX" sz="1400" dirty="0" err="1" smtClean="0">
                          <a:solidFill>
                            <a:srgbClr val="000000"/>
                          </a:solidFill>
                        </a:rPr>
                        <a:t>Redundancy</a:t>
                      </a:r>
                      <a:endParaRPr lang="es-MX" sz="1400" dirty="0">
                        <a:solidFill>
                          <a:srgbClr val="000000"/>
                        </a:solidFill>
                      </a:endParaRPr>
                    </a:p>
                  </a:txBody>
                  <a:tcPr marL="91439" marR="91439"/>
                </a:tc>
                <a:tc>
                  <a:txBody>
                    <a:bodyPr/>
                    <a:lstStyle/>
                    <a:p>
                      <a:r>
                        <a:rPr lang="es-MX" sz="1400" dirty="0" smtClean="0">
                          <a:solidFill>
                            <a:srgbClr val="000000"/>
                          </a:solidFill>
                        </a:rPr>
                        <a:t>5-for-3</a:t>
                      </a:r>
                      <a:endParaRPr lang="es-MX" sz="1400" dirty="0">
                        <a:solidFill>
                          <a:srgbClr val="000000"/>
                        </a:solidFill>
                      </a:endParaRPr>
                    </a:p>
                  </a:txBody>
                  <a:tcPr marL="91439" marR="91439"/>
                </a:tc>
              </a:tr>
              <a:tr h="304798">
                <a:tc>
                  <a:txBody>
                    <a:bodyPr/>
                    <a:lstStyle/>
                    <a:p>
                      <a:pPr lvl="2"/>
                      <a:r>
                        <a:rPr lang="es-MX" sz="1400" dirty="0" err="1" smtClean="0">
                          <a:solidFill>
                            <a:srgbClr val="000000"/>
                          </a:solidFill>
                        </a:rPr>
                        <a:t>Noise</a:t>
                      </a:r>
                      <a:r>
                        <a:rPr lang="es-MX" sz="1400" dirty="0" smtClean="0">
                          <a:solidFill>
                            <a:srgbClr val="000000"/>
                          </a:solidFill>
                        </a:rPr>
                        <a:t> figure</a:t>
                      </a:r>
                      <a:endParaRPr lang="es-MX" sz="1400" dirty="0">
                        <a:solidFill>
                          <a:srgbClr val="000000"/>
                        </a:solidFill>
                      </a:endParaRPr>
                    </a:p>
                  </a:txBody>
                  <a:tcPr marL="91439" marR="91439"/>
                </a:tc>
                <a:tc>
                  <a:txBody>
                    <a:bodyPr/>
                    <a:lstStyle/>
                    <a:p>
                      <a:r>
                        <a:rPr lang="es-MX" sz="1400" dirty="0" smtClean="0">
                          <a:solidFill>
                            <a:srgbClr val="000000"/>
                          </a:solidFill>
                        </a:rPr>
                        <a:t>&lt;2.0 dB</a:t>
                      </a:r>
                      <a:endParaRPr lang="es-MX" sz="1400" dirty="0">
                        <a:solidFill>
                          <a:srgbClr val="000000"/>
                        </a:solidFill>
                      </a:endParaRPr>
                    </a:p>
                  </a:txBody>
                  <a:tcPr marL="91439" marR="91439"/>
                </a:tc>
              </a:tr>
              <a:tr h="363881">
                <a:tc>
                  <a:txBody>
                    <a:bodyPr/>
                    <a:lstStyle/>
                    <a:p>
                      <a:pPr lvl="2"/>
                      <a:r>
                        <a:rPr lang="es-MX" sz="1400" dirty="0" err="1" smtClean="0">
                          <a:solidFill>
                            <a:srgbClr val="000000"/>
                          </a:solidFill>
                        </a:rPr>
                        <a:t>Saturation</a:t>
                      </a:r>
                      <a:r>
                        <a:rPr lang="es-MX" sz="1400" dirty="0" smtClean="0">
                          <a:solidFill>
                            <a:srgbClr val="000000"/>
                          </a:solidFill>
                        </a:rPr>
                        <a:t> flux </a:t>
                      </a:r>
                      <a:r>
                        <a:rPr lang="es-MX" sz="1400" dirty="0" err="1" smtClean="0">
                          <a:solidFill>
                            <a:srgbClr val="000000"/>
                          </a:solidFill>
                        </a:rPr>
                        <a:t>density</a:t>
                      </a:r>
                      <a:endParaRPr lang="es-MX" sz="1400" dirty="0">
                        <a:solidFill>
                          <a:srgbClr val="000000"/>
                        </a:solidFill>
                      </a:endParaRPr>
                    </a:p>
                  </a:txBody>
                  <a:tcPr marL="91439" marR="91439"/>
                </a:tc>
                <a:tc>
                  <a:txBody>
                    <a:bodyPr/>
                    <a:lstStyle/>
                    <a:p>
                      <a:r>
                        <a:rPr lang="es-MX" sz="1400" dirty="0" smtClean="0">
                          <a:solidFill>
                            <a:srgbClr val="000000"/>
                          </a:solidFill>
                        </a:rPr>
                        <a:t>-73 </a:t>
                      </a:r>
                      <a:r>
                        <a:rPr lang="es-MX" sz="1400" dirty="0" err="1" smtClean="0">
                          <a:solidFill>
                            <a:srgbClr val="000000"/>
                          </a:solidFill>
                        </a:rPr>
                        <a:t>to</a:t>
                      </a:r>
                      <a:r>
                        <a:rPr lang="es-MX" sz="1400" dirty="0" smtClean="0">
                          <a:solidFill>
                            <a:srgbClr val="000000"/>
                          </a:solidFill>
                        </a:rPr>
                        <a:t> -95 </a:t>
                      </a:r>
                      <a:r>
                        <a:rPr lang="es-MX" sz="1400" dirty="0" err="1" smtClean="0">
                          <a:solidFill>
                            <a:srgbClr val="000000"/>
                          </a:solidFill>
                        </a:rPr>
                        <a:t>dBW</a:t>
                      </a:r>
                      <a:r>
                        <a:rPr lang="es-MX" sz="1400" dirty="0" smtClean="0">
                          <a:solidFill>
                            <a:srgbClr val="000000"/>
                          </a:solidFill>
                        </a:rPr>
                        <a:t>/m</a:t>
                      </a:r>
                      <a:r>
                        <a:rPr lang="es-MX" sz="1400" baseline="30000" dirty="0" smtClean="0">
                          <a:solidFill>
                            <a:srgbClr val="000000"/>
                          </a:solidFill>
                        </a:rPr>
                        <a:t>2</a:t>
                      </a:r>
                    </a:p>
                  </a:txBody>
                  <a:tcPr marL="91439" marR="91439"/>
                </a:tc>
              </a:tr>
              <a:tr h="304798">
                <a:tc>
                  <a:txBody>
                    <a:bodyPr/>
                    <a:lstStyle/>
                    <a:p>
                      <a:pPr lvl="1"/>
                      <a:r>
                        <a:rPr lang="es-MX" sz="1400" dirty="0" err="1" smtClean="0">
                          <a:solidFill>
                            <a:srgbClr val="000000"/>
                          </a:solidFill>
                        </a:rPr>
                        <a:t>Transmit</a:t>
                      </a:r>
                      <a:r>
                        <a:rPr lang="es-MX" sz="1400" dirty="0" smtClean="0">
                          <a:solidFill>
                            <a:srgbClr val="000000"/>
                          </a:solidFill>
                        </a:rPr>
                        <a:t> </a:t>
                      </a:r>
                      <a:r>
                        <a:rPr lang="es-MX" sz="1400" dirty="0" err="1" smtClean="0">
                          <a:solidFill>
                            <a:srgbClr val="000000"/>
                          </a:solidFill>
                        </a:rPr>
                        <a:t>section</a:t>
                      </a:r>
                      <a:endParaRPr lang="es-MX" sz="1400" dirty="0">
                        <a:solidFill>
                          <a:srgbClr val="000000"/>
                        </a:solidFill>
                      </a:endParaRPr>
                    </a:p>
                  </a:txBody>
                  <a:tcPr marL="91439" marR="91439"/>
                </a:tc>
                <a:tc>
                  <a:txBody>
                    <a:bodyPr/>
                    <a:lstStyle/>
                    <a:p>
                      <a:endParaRPr lang="es-MX" sz="1400" dirty="0">
                        <a:solidFill>
                          <a:srgbClr val="000000"/>
                        </a:solidFill>
                      </a:endParaRPr>
                    </a:p>
                  </a:txBody>
                  <a:tcPr marL="91439" marR="91439"/>
                </a:tc>
              </a:tr>
              <a:tr h="304798">
                <a:tc>
                  <a:txBody>
                    <a:bodyPr/>
                    <a:lstStyle/>
                    <a:p>
                      <a:pPr lvl="2"/>
                      <a:r>
                        <a:rPr lang="es-MX" sz="1400" dirty="0" smtClean="0">
                          <a:solidFill>
                            <a:srgbClr val="000000"/>
                          </a:solidFill>
                        </a:rPr>
                        <a:t>No. of </a:t>
                      </a:r>
                      <a:r>
                        <a:rPr lang="es-MX" sz="1400" dirty="0" err="1" smtClean="0">
                          <a:solidFill>
                            <a:srgbClr val="000000"/>
                          </a:solidFill>
                        </a:rPr>
                        <a:t>TWTAs</a:t>
                      </a:r>
                      <a:endParaRPr lang="es-MX" sz="1400" dirty="0">
                        <a:solidFill>
                          <a:srgbClr val="000000"/>
                        </a:solidFill>
                      </a:endParaRPr>
                    </a:p>
                  </a:txBody>
                  <a:tcPr marL="91439" marR="91439"/>
                </a:tc>
                <a:tc>
                  <a:txBody>
                    <a:bodyPr/>
                    <a:lstStyle/>
                    <a:p>
                      <a:r>
                        <a:rPr lang="es-MX" sz="1400" dirty="0" smtClean="0">
                          <a:solidFill>
                            <a:srgbClr val="000000"/>
                          </a:solidFill>
                        </a:rPr>
                        <a:t>20</a:t>
                      </a:r>
                      <a:endParaRPr lang="es-MX" sz="1400" dirty="0">
                        <a:solidFill>
                          <a:srgbClr val="000000"/>
                        </a:solidFill>
                      </a:endParaRPr>
                    </a:p>
                  </a:txBody>
                  <a:tcPr marL="91439" marR="91439"/>
                </a:tc>
              </a:tr>
              <a:tr h="304798">
                <a:tc>
                  <a:txBody>
                    <a:bodyPr/>
                    <a:lstStyle/>
                    <a:p>
                      <a:pPr lvl="2"/>
                      <a:r>
                        <a:rPr lang="es-MX" sz="1400" dirty="0" smtClean="0">
                          <a:solidFill>
                            <a:srgbClr val="000000"/>
                          </a:solidFill>
                        </a:rPr>
                        <a:t>TWTA </a:t>
                      </a:r>
                      <a:r>
                        <a:rPr lang="es-MX" sz="1400" dirty="0" err="1" smtClean="0">
                          <a:solidFill>
                            <a:srgbClr val="000000"/>
                          </a:solidFill>
                        </a:rPr>
                        <a:t>power</a:t>
                      </a:r>
                      <a:r>
                        <a:rPr lang="es-MX" sz="1400" dirty="0" smtClean="0">
                          <a:solidFill>
                            <a:srgbClr val="000000"/>
                          </a:solidFill>
                        </a:rPr>
                        <a:t> </a:t>
                      </a:r>
                      <a:r>
                        <a:rPr lang="es-MX" sz="1400" dirty="0" err="1" smtClean="0">
                          <a:solidFill>
                            <a:srgbClr val="000000"/>
                          </a:solidFill>
                        </a:rPr>
                        <a:t>level</a:t>
                      </a:r>
                      <a:endParaRPr lang="es-MX" sz="1400" dirty="0">
                        <a:solidFill>
                          <a:srgbClr val="000000"/>
                        </a:solidFill>
                      </a:endParaRPr>
                    </a:p>
                  </a:txBody>
                  <a:tcPr marL="91439" marR="91439"/>
                </a:tc>
                <a:tc>
                  <a:txBody>
                    <a:bodyPr/>
                    <a:lstStyle/>
                    <a:p>
                      <a:r>
                        <a:rPr lang="es-MX" sz="1400" dirty="0" smtClean="0">
                          <a:solidFill>
                            <a:srgbClr val="000000"/>
                          </a:solidFill>
                        </a:rPr>
                        <a:t>45 </a:t>
                      </a:r>
                      <a:r>
                        <a:rPr lang="es-MX" sz="1400" baseline="0" dirty="0" smtClean="0">
                          <a:solidFill>
                            <a:srgbClr val="000000"/>
                          </a:solidFill>
                        </a:rPr>
                        <a:t>W</a:t>
                      </a:r>
                      <a:endParaRPr lang="es-MX" sz="1400" dirty="0">
                        <a:solidFill>
                          <a:srgbClr val="000000"/>
                        </a:solidFill>
                      </a:endParaRPr>
                    </a:p>
                  </a:txBody>
                  <a:tcPr marL="91439" marR="91439"/>
                </a:tc>
              </a:tr>
              <a:tr h="304798">
                <a:tc>
                  <a:txBody>
                    <a:bodyPr/>
                    <a:lstStyle/>
                    <a:p>
                      <a:pPr lvl="1"/>
                      <a:r>
                        <a:rPr lang="es-MX" sz="1400" dirty="0" err="1" smtClean="0">
                          <a:solidFill>
                            <a:srgbClr val="000000"/>
                          </a:solidFill>
                        </a:rPr>
                        <a:t>Channel</a:t>
                      </a:r>
                      <a:r>
                        <a:rPr lang="es-MX" sz="1400" dirty="0" smtClean="0">
                          <a:solidFill>
                            <a:srgbClr val="000000"/>
                          </a:solidFill>
                        </a:rPr>
                        <a:t> </a:t>
                      </a:r>
                      <a:r>
                        <a:rPr lang="es-MX" sz="1400" dirty="0" err="1" smtClean="0">
                          <a:solidFill>
                            <a:srgbClr val="000000"/>
                          </a:solidFill>
                        </a:rPr>
                        <a:t>multiplexing</a:t>
                      </a:r>
                      <a:endParaRPr lang="es-MX" sz="1400" dirty="0">
                        <a:solidFill>
                          <a:srgbClr val="000000"/>
                        </a:solidFill>
                      </a:endParaRPr>
                    </a:p>
                  </a:txBody>
                  <a:tcPr marL="91439" marR="91439"/>
                </a:tc>
                <a:tc>
                  <a:txBody>
                    <a:bodyPr/>
                    <a:lstStyle/>
                    <a:p>
                      <a:r>
                        <a:rPr lang="es-MX" sz="1400" dirty="0" err="1" smtClean="0">
                          <a:solidFill>
                            <a:srgbClr val="000000"/>
                          </a:solidFill>
                        </a:rPr>
                        <a:t>Contiguous</a:t>
                      </a:r>
                      <a:endParaRPr lang="es-MX" sz="1400" dirty="0">
                        <a:solidFill>
                          <a:srgbClr val="000000"/>
                        </a:solidFill>
                      </a:endParaRPr>
                    </a:p>
                  </a:txBody>
                  <a:tcPr marL="91439" marR="91439"/>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0"/>
            <a:ext cx="6985000" cy="865188"/>
          </a:xfrm>
        </p:spPr>
        <p:txBody>
          <a:bodyPr/>
          <a:lstStyle/>
          <a:p>
            <a:pPr eaLnBrk="1" hangingPunct="1">
              <a:defRPr/>
            </a:pPr>
            <a:r>
              <a:rPr lang="es-MX" smtClean="0"/>
              <a:t>Communication Subsystem (Cont.)</a:t>
            </a:r>
          </a:p>
        </p:txBody>
      </p:sp>
      <p:graphicFrame>
        <p:nvGraphicFramePr>
          <p:cNvPr id="144418" name="Group 34"/>
          <p:cNvGraphicFramePr>
            <a:graphicFrameLocks noGrp="1"/>
          </p:cNvGraphicFramePr>
          <p:nvPr>
            <p:ph idx="4294967295"/>
          </p:nvPr>
        </p:nvGraphicFramePr>
        <p:xfrm>
          <a:off x="1692275" y="1196975"/>
          <a:ext cx="6686550" cy="4999038"/>
        </p:xfrm>
        <a:graphic>
          <a:graphicData uri="http://schemas.openxmlformats.org/drawingml/2006/table">
            <a:tbl>
              <a:tblPr/>
              <a:tblGrid>
                <a:gridCol w="3614737"/>
                <a:gridCol w="3071813"/>
              </a:tblGrid>
              <a:tr h="3048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dirty="0" smtClean="0">
                          <a:ln>
                            <a:noFill/>
                          </a:ln>
                          <a:solidFill>
                            <a:srgbClr val="000000"/>
                          </a:solidFill>
                          <a:effectLst/>
                          <a:latin typeface="Arial" charset="0"/>
                        </a:rPr>
                        <a:t>L – band</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3" marB="45723" horzOverflow="overflow">
                    <a:lnL>
                      <a:noFill/>
                    </a:lnL>
                    <a:lnR>
                      <a:noFill/>
                    </a:lnR>
                    <a:lnT>
                      <a:noFill/>
                    </a:lnT>
                    <a:lnB>
                      <a:noFill/>
                    </a:lnB>
                    <a:lnTlToBr>
                      <a:noFill/>
                    </a:lnTlToBr>
                    <a:lnBlToTr>
                      <a:noFill/>
                    </a:lnBlToTr>
                    <a:noFill/>
                  </a:tcPr>
                </a:tc>
              </a:tr>
              <a:tr h="304819">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System</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3" marB="45723" horzOverflow="overflow">
                    <a:lnL>
                      <a:noFill/>
                    </a:lnL>
                    <a:lnR>
                      <a:noFill/>
                    </a:lnR>
                    <a:lnT>
                      <a:noFill/>
                    </a:lnT>
                    <a:lnB>
                      <a:noFill/>
                    </a:lnB>
                    <a:lnTlToBr>
                      <a:noFill/>
                    </a:lnTlToBr>
                    <a:lnBlToTr>
                      <a:noFill/>
                    </a:lnBlToTr>
                    <a:noFill/>
                  </a:tcPr>
                </a:tc>
              </a:tr>
              <a:tr h="304819">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Frecuency range</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3" marB="45723" horzOverflow="overflow">
                    <a:lnL>
                      <a:noFill/>
                    </a:lnL>
                    <a:lnR>
                      <a:noFill/>
                    </a:lnR>
                    <a:lnT>
                      <a:noFill/>
                    </a:lnT>
                    <a:lnB>
                      <a:noFill/>
                    </a:lnB>
                    <a:lnTlToBr>
                      <a:noFill/>
                    </a:lnTlToBr>
                    <a:lnBlToTr>
                      <a:noFill/>
                    </a:lnBlToTr>
                    <a:noFill/>
                  </a:tcPr>
                </a:tc>
              </a:tr>
              <a:tr h="51819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Forward</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14.248 to 14.265 GHz receive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1.528 to 1.559 GHz transmit</a:t>
                      </a:r>
                    </a:p>
                  </a:txBody>
                  <a:tcPr marT="45723" marB="45723" horzOverflow="overflow">
                    <a:lnL>
                      <a:noFill/>
                    </a:lnL>
                    <a:lnR>
                      <a:noFill/>
                    </a:lnR>
                    <a:lnT>
                      <a:noFill/>
                    </a:lnT>
                    <a:lnB>
                      <a:noFill/>
                    </a:lnB>
                    <a:lnTlToBr>
                      <a:noFill/>
                    </a:lnTlToBr>
                    <a:lnBlToTr>
                      <a:noFill/>
                    </a:lnBlToTr>
                    <a:noFill/>
                  </a:tcPr>
                </a:tc>
              </a:tr>
              <a:tr h="518193">
                <a:tc>
                  <a:txBody>
                    <a:bodyPr/>
                    <a:lstStyle/>
                    <a:p>
                      <a:pPr marL="1371600" marR="0" lvl="3"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Return</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1.6295 to 1.6605 GHz receive</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11.9515 to 11.9685 GHz transmit</a:t>
                      </a:r>
                    </a:p>
                  </a:txBody>
                  <a:tcPr marT="45723" marB="45723" horzOverflow="overflow">
                    <a:lnL>
                      <a:noFill/>
                    </a:lnL>
                    <a:lnR>
                      <a:noFill/>
                    </a:lnR>
                    <a:lnT>
                      <a:noFill/>
                    </a:lnT>
                    <a:lnB>
                      <a:noFill/>
                    </a:lnB>
                    <a:lnTlToBr>
                      <a:noFill/>
                    </a:lnTlToBr>
                    <a:lnBlToTr>
                      <a:noFill/>
                    </a:lnBlToTr>
                    <a:noFill/>
                  </a:tcPr>
                </a:tc>
              </a:tr>
              <a:tr h="304819">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L-band Coverage</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Mexico and territorial waters</a:t>
                      </a:r>
                    </a:p>
                  </a:txBody>
                  <a:tcPr marT="45723" marB="45723" horzOverflow="overflow">
                    <a:lnL>
                      <a:noFill/>
                    </a:lnL>
                    <a:lnR>
                      <a:noFill/>
                    </a:lnR>
                    <a:lnT>
                      <a:noFill/>
                    </a:lnT>
                    <a:lnB>
                      <a:noFill/>
                    </a:lnB>
                    <a:lnTlToBr>
                      <a:noFill/>
                    </a:lnTlToBr>
                    <a:lnBlToTr>
                      <a:noFill/>
                    </a:lnBlToTr>
                    <a:noFill/>
                  </a:tcPr>
                </a:tc>
              </a:tr>
              <a:tr h="304819">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Channel bandwith</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31 MHz</a:t>
                      </a:r>
                    </a:p>
                  </a:txBody>
                  <a:tcPr marT="45723" marB="45723" horzOverflow="overflow">
                    <a:lnL>
                      <a:noFill/>
                    </a:lnL>
                    <a:lnR>
                      <a:noFill/>
                    </a:lnR>
                    <a:lnT>
                      <a:noFill/>
                    </a:lnT>
                    <a:lnB>
                      <a:noFill/>
                    </a:lnB>
                    <a:lnTlToBr>
                      <a:noFill/>
                    </a:lnTlToBr>
                    <a:lnBlToTr>
                      <a:noFill/>
                    </a:lnBlToTr>
                    <a:noFill/>
                  </a:tcPr>
                </a:tc>
              </a:tr>
              <a:tr h="304819">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No. of channels</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7 sub-bands</a:t>
                      </a:r>
                    </a:p>
                  </a:txBody>
                  <a:tcPr marT="45723" marB="45723" horzOverflow="overflow">
                    <a:lnL>
                      <a:noFill/>
                    </a:lnL>
                    <a:lnR>
                      <a:noFill/>
                    </a:lnR>
                    <a:lnT>
                      <a:noFill/>
                    </a:lnT>
                    <a:lnB>
                      <a:noFill/>
                    </a:lnB>
                    <a:lnTlToBr>
                      <a:noFill/>
                    </a:lnTlToBr>
                    <a:lnBlToTr>
                      <a:noFill/>
                    </a:lnBlToTr>
                    <a:noFill/>
                  </a:tcPr>
                </a:tc>
              </a:tr>
              <a:tr h="304819">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Performance of L-band</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3" marB="45723" horzOverflow="overflow">
                    <a:lnL>
                      <a:noFill/>
                    </a:lnL>
                    <a:lnR>
                      <a:noFill/>
                    </a:lnR>
                    <a:lnT>
                      <a:noFill/>
                    </a:lnT>
                    <a:lnB>
                      <a:noFill/>
                    </a:lnB>
                    <a:lnTlToBr>
                      <a:noFill/>
                    </a:lnTlToBr>
                    <a:lnBlToTr>
                      <a:noFill/>
                    </a:lnBlToTr>
                    <a:noFill/>
                  </a:tcPr>
                </a:tc>
              </a:tr>
              <a:tr h="304819">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Fordward EIRP</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45 dBW (100% coverage)</a:t>
                      </a:r>
                    </a:p>
                  </a:txBody>
                  <a:tcPr marT="45723" marB="45723" horzOverflow="overflow">
                    <a:lnL>
                      <a:noFill/>
                    </a:lnL>
                    <a:lnR>
                      <a:noFill/>
                    </a:lnR>
                    <a:lnT>
                      <a:noFill/>
                    </a:lnT>
                    <a:lnB>
                      <a:noFill/>
                    </a:lnB>
                    <a:lnTlToBr>
                      <a:noFill/>
                    </a:lnTlToBr>
                    <a:lnBlToTr>
                      <a:noFill/>
                    </a:lnBlToTr>
                    <a:noFill/>
                  </a:tcPr>
                </a:tc>
              </a:tr>
              <a:tr h="304819">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Return G/T</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dirty="0" smtClean="0">
                          <a:ln>
                            <a:noFill/>
                          </a:ln>
                          <a:solidFill>
                            <a:srgbClr val="000000"/>
                          </a:solidFill>
                          <a:effectLst/>
                          <a:latin typeface="Arial" charset="0"/>
                        </a:rPr>
                        <a:t>-1,5 dB/K (100% </a:t>
                      </a:r>
                      <a:r>
                        <a:rPr kumimoji="0" lang="es-MX" sz="1400" b="0" i="0" u="none" strike="noStrike" cap="none" normalizeH="0" baseline="0" dirty="0" err="1" smtClean="0">
                          <a:ln>
                            <a:noFill/>
                          </a:ln>
                          <a:solidFill>
                            <a:srgbClr val="000000"/>
                          </a:solidFill>
                          <a:effectLst/>
                          <a:latin typeface="Arial" charset="0"/>
                        </a:rPr>
                        <a:t>coverage</a:t>
                      </a:r>
                      <a:r>
                        <a:rPr kumimoji="0" lang="es-MX" sz="1400" b="0" i="0" u="none" strike="noStrike" cap="none" normalizeH="0" baseline="0" dirty="0" smtClean="0">
                          <a:ln>
                            <a:noFill/>
                          </a:ln>
                          <a:solidFill>
                            <a:srgbClr val="000000"/>
                          </a:solidFill>
                          <a:effectLst/>
                          <a:latin typeface="Arial" charset="0"/>
                        </a:rPr>
                        <a:t>)</a:t>
                      </a:r>
                    </a:p>
                  </a:txBody>
                  <a:tcPr marT="45723" marB="45723" horzOverflow="overflow">
                    <a:lnL>
                      <a:noFill/>
                    </a:lnL>
                    <a:lnR>
                      <a:noFill/>
                    </a:lnR>
                    <a:lnT>
                      <a:noFill/>
                    </a:lnT>
                    <a:lnB>
                      <a:noFill/>
                    </a:lnB>
                    <a:lnTlToBr>
                      <a:noFill/>
                    </a:lnTlToBr>
                    <a:lnBlToTr>
                      <a:noFill/>
                    </a:lnBlToTr>
                    <a:noFill/>
                  </a:tcPr>
                </a:tc>
              </a:tr>
              <a:tr h="304819">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Antenna</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00"/>
                        </a:solidFill>
                        <a:effectLst/>
                        <a:latin typeface="Arial" charset="0"/>
                      </a:endParaRPr>
                    </a:p>
                  </a:txBody>
                  <a:tcPr marT="45723" marB="45723" horzOverflow="overflow">
                    <a:lnL>
                      <a:noFill/>
                    </a:lnL>
                    <a:lnR>
                      <a:noFill/>
                    </a:lnR>
                    <a:lnT>
                      <a:noFill/>
                    </a:lnT>
                    <a:lnB>
                      <a:noFill/>
                    </a:lnB>
                    <a:lnTlToBr>
                      <a:noFill/>
                    </a:lnTlToBr>
                    <a:lnBlToTr>
                      <a:noFill/>
                    </a:lnBlToTr>
                    <a:noFill/>
                  </a:tcPr>
                </a:tc>
              </a:tr>
              <a:tr h="304819">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Type</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Diplexed phased array</a:t>
                      </a:r>
                    </a:p>
                  </a:txBody>
                  <a:tcPr marT="45723" marB="45723" horzOverflow="overflow">
                    <a:lnL>
                      <a:noFill/>
                    </a:lnL>
                    <a:lnR>
                      <a:noFill/>
                    </a:lnR>
                    <a:lnT>
                      <a:noFill/>
                    </a:lnT>
                    <a:lnB>
                      <a:noFill/>
                    </a:lnB>
                    <a:lnTlToBr>
                      <a:noFill/>
                    </a:lnTlToBr>
                    <a:lnBlToTr>
                      <a:noFill/>
                    </a:lnBlToTr>
                    <a:noFill/>
                  </a:tcPr>
                </a:tc>
              </a:tr>
              <a:tr h="304819">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Elements</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26 short backfire parabolic cups</a:t>
                      </a:r>
                    </a:p>
                  </a:txBody>
                  <a:tcPr marT="45723" marB="45723" horzOverflow="overflow">
                    <a:lnL>
                      <a:noFill/>
                    </a:lnL>
                    <a:lnR>
                      <a:noFill/>
                    </a:lnR>
                    <a:lnT>
                      <a:noFill/>
                    </a:lnT>
                    <a:lnB>
                      <a:noFill/>
                    </a:lnB>
                    <a:lnTlToBr>
                      <a:noFill/>
                    </a:lnTlToBr>
                    <a:lnBlToTr>
                      <a:noFill/>
                    </a:lnBlToTr>
                    <a:noFill/>
                  </a:tcPr>
                </a:tc>
              </a:tr>
              <a:tr h="304819">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00"/>
                          </a:solidFill>
                          <a:effectLst/>
                          <a:latin typeface="Arial" charset="0"/>
                        </a:rPr>
                        <a:t>Polarization</a:t>
                      </a:r>
                    </a:p>
                  </a:txBody>
                  <a:tcPr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dirty="0" err="1" smtClean="0">
                          <a:ln>
                            <a:noFill/>
                          </a:ln>
                          <a:solidFill>
                            <a:srgbClr val="000000"/>
                          </a:solidFill>
                          <a:effectLst/>
                          <a:latin typeface="Arial" charset="0"/>
                        </a:rPr>
                        <a:t>Right-hand</a:t>
                      </a:r>
                      <a:r>
                        <a:rPr kumimoji="0" lang="es-MX" sz="1400" b="0" i="0" u="none" strike="noStrike" cap="none" normalizeH="0" baseline="0" dirty="0" smtClean="0">
                          <a:ln>
                            <a:noFill/>
                          </a:ln>
                          <a:solidFill>
                            <a:srgbClr val="000000"/>
                          </a:solidFill>
                          <a:effectLst/>
                          <a:latin typeface="Arial" charset="0"/>
                        </a:rPr>
                        <a:t> circular </a:t>
                      </a:r>
                      <a:r>
                        <a:rPr kumimoji="0" lang="es-MX" sz="1400" b="0" i="0" u="none" strike="noStrike" cap="none" normalizeH="0" baseline="0" dirty="0" err="1" smtClean="0">
                          <a:ln>
                            <a:noFill/>
                          </a:ln>
                          <a:solidFill>
                            <a:srgbClr val="000000"/>
                          </a:solidFill>
                          <a:effectLst/>
                          <a:latin typeface="Arial" charset="0"/>
                        </a:rPr>
                        <a:t>polarization</a:t>
                      </a:r>
                      <a:endParaRPr kumimoji="0" lang="es-MX" sz="1400" b="0" i="0" u="none" strike="noStrike" cap="none" normalizeH="0" baseline="0" dirty="0" smtClean="0">
                        <a:ln>
                          <a:noFill/>
                        </a:ln>
                        <a:solidFill>
                          <a:srgbClr val="000000"/>
                        </a:solidFill>
                        <a:effectLst/>
                        <a:latin typeface="Arial" charset="0"/>
                      </a:endParaRPr>
                    </a:p>
                  </a:txBody>
                  <a:tcPr marT="45723" marB="45723"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763713" y="188913"/>
            <a:ext cx="6985000" cy="865187"/>
          </a:xfrm>
        </p:spPr>
        <p:txBody>
          <a:bodyPr/>
          <a:lstStyle/>
          <a:p>
            <a:pPr eaLnBrk="1" hangingPunct="1">
              <a:defRPr/>
            </a:pPr>
            <a:r>
              <a:rPr lang="es-MX" dirty="0" err="1" smtClean="0"/>
              <a:t>Communication</a:t>
            </a:r>
            <a:r>
              <a:rPr lang="es-MX" dirty="0" smtClean="0"/>
              <a:t> </a:t>
            </a:r>
            <a:r>
              <a:rPr lang="es-MX" dirty="0" err="1" smtClean="0"/>
              <a:t>Subsystem</a:t>
            </a:r>
            <a:r>
              <a:rPr lang="es-MX" dirty="0" smtClean="0"/>
              <a:t> (Cont.)</a:t>
            </a:r>
          </a:p>
        </p:txBody>
      </p:sp>
      <p:graphicFrame>
        <p:nvGraphicFramePr>
          <p:cNvPr id="4" name="3 Marcador de contenido"/>
          <p:cNvGraphicFramePr>
            <a:graphicFrameLocks noGrp="1"/>
          </p:cNvGraphicFramePr>
          <p:nvPr>
            <p:ph idx="4294967295"/>
          </p:nvPr>
        </p:nvGraphicFramePr>
        <p:xfrm>
          <a:off x="1187450" y="2133600"/>
          <a:ext cx="7500938" cy="2438400"/>
        </p:xfrm>
        <a:graphic>
          <a:graphicData uri="http://schemas.openxmlformats.org/drawingml/2006/table">
            <a:tbl>
              <a:tblPr bandRow="1">
                <a:tableStyleId>{2D5ABB26-0587-4C30-8999-92F81FD0307C}</a:tableStyleId>
              </a:tblPr>
              <a:tblGrid>
                <a:gridCol w="3235699"/>
                <a:gridCol w="4265239"/>
              </a:tblGrid>
              <a:tr h="232679">
                <a:tc>
                  <a:txBody>
                    <a:bodyPr/>
                    <a:lstStyle/>
                    <a:p>
                      <a:pPr lvl="1"/>
                      <a:r>
                        <a:rPr lang="es-MX" sz="1400" dirty="0" err="1" smtClean="0">
                          <a:solidFill>
                            <a:srgbClr val="000000"/>
                          </a:solidFill>
                        </a:rPr>
                        <a:t>Receive</a:t>
                      </a:r>
                      <a:endParaRPr lang="es-MX" sz="1400" dirty="0">
                        <a:solidFill>
                          <a:srgbClr val="000000"/>
                        </a:solidFill>
                      </a:endParaRPr>
                    </a:p>
                  </a:txBody>
                  <a:tcPr marL="91439" marR="91439"/>
                </a:tc>
                <a:tc>
                  <a:txBody>
                    <a:bodyPr/>
                    <a:lstStyle/>
                    <a:p>
                      <a:endParaRPr lang="es-MX" sz="1400" dirty="0">
                        <a:solidFill>
                          <a:srgbClr val="000000"/>
                        </a:solidFill>
                      </a:endParaRPr>
                    </a:p>
                  </a:txBody>
                  <a:tcPr marL="91439" marR="91439"/>
                </a:tc>
              </a:tr>
              <a:tr h="232679">
                <a:tc>
                  <a:txBody>
                    <a:bodyPr/>
                    <a:lstStyle/>
                    <a:p>
                      <a:pPr lvl="2"/>
                      <a:r>
                        <a:rPr lang="es-MX" sz="1400" dirty="0" smtClean="0">
                          <a:solidFill>
                            <a:srgbClr val="000000"/>
                          </a:solidFill>
                        </a:rPr>
                        <a:t>LNA</a:t>
                      </a:r>
                      <a:endParaRPr lang="es-MX" sz="1400" dirty="0">
                        <a:solidFill>
                          <a:srgbClr val="000000"/>
                        </a:solidFill>
                      </a:endParaRPr>
                    </a:p>
                  </a:txBody>
                  <a:tcPr marL="91439" marR="91439"/>
                </a:tc>
                <a:tc>
                  <a:txBody>
                    <a:bodyPr/>
                    <a:lstStyle/>
                    <a:p>
                      <a:r>
                        <a:rPr lang="es-MX" sz="1400" dirty="0" smtClean="0">
                          <a:solidFill>
                            <a:srgbClr val="000000"/>
                          </a:solidFill>
                        </a:rPr>
                        <a:t>HEMT</a:t>
                      </a:r>
                      <a:r>
                        <a:rPr lang="es-MX" sz="1400" baseline="0" dirty="0" smtClean="0">
                          <a:solidFill>
                            <a:srgbClr val="000000"/>
                          </a:solidFill>
                        </a:rPr>
                        <a:t> </a:t>
                      </a:r>
                      <a:r>
                        <a:rPr lang="es-MX" sz="1400" baseline="0" dirty="0" err="1" smtClean="0">
                          <a:solidFill>
                            <a:srgbClr val="000000"/>
                          </a:solidFill>
                        </a:rPr>
                        <a:t>with</a:t>
                      </a:r>
                      <a:r>
                        <a:rPr lang="es-MX" sz="1400" baseline="0" dirty="0" smtClean="0">
                          <a:solidFill>
                            <a:srgbClr val="000000"/>
                          </a:solidFill>
                        </a:rPr>
                        <a:t> 1.2 dB </a:t>
                      </a:r>
                      <a:r>
                        <a:rPr lang="es-MX" sz="1400" baseline="0" dirty="0" err="1" smtClean="0">
                          <a:solidFill>
                            <a:srgbClr val="000000"/>
                          </a:solidFill>
                        </a:rPr>
                        <a:t>noise</a:t>
                      </a:r>
                      <a:r>
                        <a:rPr lang="es-MX" sz="1400" baseline="0" dirty="0" smtClean="0">
                          <a:solidFill>
                            <a:srgbClr val="000000"/>
                          </a:solidFill>
                        </a:rPr>
                        <a:t> figure</a:t>
                      </a:r>
                      <a:endParaRPr lang="es-MX" sz="1400" dirty="0">
                        <a:solidFill>
                          <a:srgbClr val="000000"/>
                        </a:solidFill>
                      </a:endParaRPr>
                    </a:p>
                  </a:txBody>
                  <a:tcPr marL="91439" marR="91439"/>
                </a:tc>
              </a:tr>
              <a:tr h="232679">
                <a:tc>
                  <a:txBody>
                    <a:bodyPr/>
                    <a:lstStyle/>
                    <a:p>
                      <a:pPr lvl="2"/>
                      <a:r>
                        <a:rPr lang="es-MX" sz="1400" dirty="0" err="1" smtClean="0">
                          <a:solidFill>
                            <a:srgbClr val="000000"/>
                          </a:solidFill>
                        </a:rPr>
                        <a:t>Redundancy</a:t>
                      </a:r>
                      <a:endParaRPr lang="es-MX" sz="1400" dirty="0">
                        <a:solidFill>
                          <a:srgbClr val="000000"/>
                        </a:solidFill>
                      </a:endParaRPr>
                    </a:p>
                  </a:txBody>
                  <a:tcPr marL="91439" marR="91439"/>
                </a:tc>
                <a:tc>
                  <a:txBody>
                    <a:bodyPr/>
                    <a:lstStyle/>
                    <a:p>
                      <a:r>
                        <a:rPr lang="es-MX" sz="1400" dirty="0" smtClean="0">
                          <a:solidFill>
                            <a:srgbClr val="000000"/>
                          </a:solidFill>
                        </a:rPr>
                        <a:t>2-for-1</a:t>
                      </a:r>
                      <a:endParaRPr lang="es-MX" sz="1400" dirty="0">
                        <a:solidFill>
                          <a:srgbClr val="000000"/>
                        </a:solidFill>
                      </a:endParaRPr>
                    </a:p>
                  </a:txBody>
                  <a:tcPr marL="91439" marR="91439"/>
                </a:tc>
              </a:tr>
              <a:tr h="157169">
                <a:tc>
                  <a:txBody>
                    <a:bodyPr/>
                    <a:lstStyle/>
                    <a:p>
                      <a:pPr lvl="2"/>
                      <a:r>
                        <a:rPr lang="es-MX" sz="1400" dirty="0" err="1" smtClean="0">
                          <a:solidFill>
                            <a:srgbClr val="000000"/>
                          </a:solidFill>
                        </a:rPr>
                        <a:t>Noise</a:t>
                      </a:r>
                      <a:r>
                        <a:rPr lang="es-MX" sz="1400" dirty="0" smtClean="0">
                          <a:solidFill>
                            <a:srgbClr val="000000"/>
                          </a:solidFill>
                        </a:rPr>
                        <a:t> figure</a:t>
                      </a:r>
                      <a:endParaRPr lang="es-MX" sz="1400" dirty="0">
                        <a:solidFill>
                          <a:srgbClr val="000000"/>
                        </a:solidFill>
                      </a:endParaRPr>
                    </a:p>
                  </a:txBody>
                  <a:tcPr marL="91439" marR="91439"/>
                </a:tc>
                <a:tc>
                  <a:txBody>
                    <a:bodyPr/>
                    <a:lstStyle/>
                    <a:p>
                      <a:r>
                        <a:rPr lang="es-MX" sz="1400" dirty="0" smtClean="0">
                          <a:solidFill>
                            <a:srgbClr val="000000"/>
                          </a:solidFill>
                        </a:rPr>
                        <a:t>&lt;2.0 dB</a:t>
                      </a:r>
                      <a:endParaRPr lang="es-MX" sz="1400" dirty="0">
                        <a:solidFill>
                          <a:srgbClr val="000000"/>
                        </a:solidFill>
                      </a:endParaRPr>
                    </a:p>
                  </a:txBody>
                  <a:tcPr marL="91439" marR="91439"/>
                </a:tc>
              </a:tr>
              <a:tr h="232679">
                <a:tc>
                  <a:txBody>
                    <a:bodyPr/>
                    <a:lstStyle/>
                    <a:p>
                      <a:pPr lvl="2"/>
                      <a:r>
                        <a:rPr lang="es-MX" sz="1400" dirty="0" err="1" smtClean="0">
                          <a:solidFill>
                            <a:srgbClr val="000000"/>
                          </a:solidFill>
                        </a:rPr>
                        <a:t>Saturation</a:t>
                      </a:r>
                      <a:r>
                        <a:rPr lang="es-MX" sz="1400" dirty="0" smtClean="0">
                          <a:solidFill>
                            <a:srgbClr val="000000"/>
                          </a:solidFill>
                        </a:rPr>
                        <a:t> flux </a:t>
                      </a:r>
                      <a:r>
                        <a:rPr lang="es-MX" sz="1400" dirty="0" err="1" smtClean="0">
                          <a:solidFill>
                            <a:srgbClr val="000000"/>
                          </a:solidFill>
                        </a:rPr>
                        <a:t>density</a:t>
                      </a:r>
                      <a:endParaRPr lang="es-MX" sz="1400" dirty="0">
                        <a:solidFill>
                          <a:srgbClr val="000000"/>
                        </a:solidFill>
                      </a:endParaRPr>
                    </a:p>
                  </a:txBody>
                  <a:tcPr marL="91439" marR="91439"/>
                </a:tc>
                <a:tc>
                  <a:txBody>
                    <a:bodyPr/>
                    <a:lstStyle/>
                    <a:p>
                      <a:r>
                        <a:rPr lang="es-MX" sz="1400" dirty="0" smtClean="0">
                          <a:solidFill>
                            <a:srgbClr val="000000"/>
                          </a:solidFill>
                        </a:rPr>
                        <a:t>-123 </a:t>
                      </a:r>
                      <a:r>
                        <a:rPr lang="es-MX" sz="1400" dirty="0" err="1" smtClean="0">
                          <a:solidFill>
                            <a:srgbClr val="000000"/>
                          </a:solidFill>
                        </a:rPr>
                        <a:t>dBW</a:t>
                      </a:r>
                      <a:r>
                        <a:rPr lang="es-MX" sz="1400" dirty="0" smtClean="0">
                          <a:solidFill>
                            <a:srgbClr val="000000"/>
                          </a:solidFill>
                        </a:rPr>
                        <a:t>/m</a:t>
                      </a:r>
                      <a:r>
                        <a:rPr lang="es-MX" sz="1400" baseline="30000" dirty="0" smtClean="0">
                          <a:solidFill>
                            <a:srgbClr val="000000"/>
                          </a:solidFill>
                        </a:rPr>
                        <a:t>2  </a:t>
                      </a:r>
                      <a:r>
                        <a:rPr lang="es-MX" sz="1400" baseline="0" dirty="0" smtClean="0">
                          <a:solidFill>
                            <a:srgbClr val="000000"/>
                          </a:solidFill>
                        </a:rPr>
                        <a:t>total</a:t>
                      </a:r>
                    </a:p>
                  </a:txBody>
                  <a:tcPr marL="91439" marR="91439"/>
                </a:tc>
              </a:tr>
              <a:tr h="232679">
                <a:tc>
                  <a:txBody>
                    <a:bodyPr/>
                    <a:lstStyle/>
                    <a:p>
                      <a:pPr lvl="1"/>
                      <a:r>
                        <a:rPr lang="es-MX" sz="1400" dirty="0" err="1" smtClean="0">
                          <a:solidFill>
                            <a:srgbClr val="000000"/>
                          </a:solidFill>
                        </a:rPr>
                        <a:t>Transmit</a:t>
                      </a:r>
                      <a:r>
                        <a:rPr lang="es-MX" sz="1400" dirty="0" smtClean="0">
                          <a:solidFill>
                            <a:srgbClr val="000000"/>
                          </a:solidFill>
                        </a:rPr>
                        <a:t> </a:t>
                      </a:r>
                      <a:r>
                        <a:rPr lang="es-MX" sz="1400" dirty="0" err="1" smtClean="0">
                          <a:solidFill>
                            <a:srgbClr val="000000"/>
                          </a:solidFill>
                        </a:rPr>
                        <a:t>section</a:t>
                      </a:r>
                      <a:endParaRPr lang="es-MX" sz="1400" dirty="0">
                        <a:solidFill>
                          <a:srgbClr val="000000"/>
                        </a:solidFill>
                      </a:endParaRPr>
                    </a:p>
                  </a:txBody>
                  <a:tcPr marL="91439" marR="91439"/>
                </a:tc>
                <a:tc>
                  <a:txBody>
                    <a:bodyPr/>
                    <a:lstStyle/>
                    <a:p>
                      <a:endParaRPr lang="es-MX" sz="1400" dirty="0">
                        <a:solidFill>
                          <a:srgbClr val="000000"/>
                        </a:solidFill>
                      </a:endParaRPr>
                    </a:p>
                  </a:txBody>
                  <a:tcPr marL="91439" marR="91439"/>
                </a:tc>
              </a:tr>
              <a:tr h="0">
                <a:tc>
                  <a:txBody>
                    <a:bodyPr/>
                    <a:lstStyle/>
                    <a:p>
                      <a:pPr lvl="2"/>
                      <a:r>
                        <a:rPr lang="es-MX" sz="1400" dirty="0" smtClean="0">
                          <a:solidFill>
                            <a:srgbClr val="000000"/>
                          </a:solidFill>
                        </a:rPr>
                        <a:t>No. of  </a:t>
                      </a:r>
                      <a:r>
                        <a:rPr lang="es-MX" sz="1400" dirty="0" err="1" smtClean="0">
                          <a:solidFill>
                            <a:srgbClr val="000000"/>
                          </a:solidFill>
                        </a:rPr>
                        <a:t>SSPAs</a:t>
                      </a:r>
                      <a:endParaRPr lang="es-MX" sz="1400" dirty="0">
                        <a:solidFill>
                          <a:srgbClr val="000000"/>
                        </a:solidFill>
                      </a:endParaRPr>
                    </a:p>
                  </a:txBody>
                  <a:tcPr marL="91439" marR="91439"/>
                </a:tc>
                <a:tc>
                  <a:txBody>
                    <a:bodyPr/>
                    <a:lstStyle/>
                    <a:p>
                      <a:r>
                        <a:rPr lang="es-MX" sz="1400" dirty="0" smtClean="0">
                          <a:solidFill>
                            <a:srgbClr val="000000"/>
                          </a:solidFill>
                        </a:rPr>
                        <a:t>6</a:t>
                      </a:r>
                      <a:r>
                        <a:rPr lang="es-MX" sz="1400" baseline="0" dirty="0" smtClean="0">
                          <a:solidFill>
                            <a:srgbClr val="000000"/>
                          </a:solidFill>
                        </a:rPr>
                        <a:t> (4 </a:t>
                      </a:r>
                      <a:r>
                        <a:rPr lang="es-MX" sz="1400" baseline="0" dirty="0" err="1" smtClean="0">
                          <a:solidFill>
                            <a:srgbClr val="000000"/>
                          </a:solidFill>
                        </a:rPr>
                        <a:t>operating</a:t>
                      </a:r>
                      <a:r>
                        <a:rPr lang="es-MX" sz="1400" baseline="0" dirty="0" smtClean="0">
                          <a:solidFill>
                            <a:srgbClr val="000000"/>
                          </a:solidFill>
                        </a:rPr>
                        <a:t>, 2 </a:t>
                      </a:r>
                      <a:r>
                        <a:rPr lang="es-MX" sz="1400" baseline="0" dirty="0" err="1" smtClean="0">
                          <a:solidFill>
                            <a:srgbClr val="000000"/>
                          </a:solidFill>
                        </a:rPr>
                        <a:t>redundant</a:t>
                      </a:r>
                      <a:r>
                        <a:rPr lang="es-MX" sz="1400" baseline="0" dirty="0" smtClean="0">
                          <a:solidFill>
                            <a:srgbClr val="000000"/>
                          </a:solidFill>
                        </a:rPr>
                        <a:t>)</a:t>
                      </a:r>
                      <a:endParaRPr lang="es-MX" sz="1400" dirty="0">
                        <a:solidFill>
                          <a:srgbClr val="000000"/>
                        </a:solidFill>
                      </a:endParaRPr>
                    </a:p>
                  </a:txBody>
                  <a:tcPr marL="91439" marR="91439"/>
                </a:tc>
              </a:tr>
              <a:tr h="234389">
                <a:tc>
                  <a:txBody>
                    <a:bodyPr/>
                    <a:lstStyle/>
                    <a:p>
                      <a:pPr lvl="2"/>
                      <a:r>
                        <a:rPr lang="es-MX" sz="1400" dirty="0" smtClean="0">
                          <a:solidFill>
                            <a:srgbClr val="000000"/>
                          </a:solidFill>
                        </a:rPr>
                        <a:t>SSPA </a:t>
                      </a:r>
                      <a:r>
                        <a:rPr lang="es-MX" sz="1400" dirty="0" err="1" smtClean="0">
                          <a:solidFill>
                            <a:srgbClr val="000000"/>
                          </a:solidFill>
                        </a:rPr>
                        <a:t>power</a:t>
                      </a:r>
                      <a:r>
                        <a:rPr lang="es-MX" sz="1400" dirty="0" smtClean="0">
                          <a:solidFill>
                            <a:srgbClr val="000000"/>
                          </a:solidFill>
                        </a:rPr>
                        <a:t> </a:t>
                      </a:r>
                      <a:r>
                        <a:rPr lang="es-MX" sz="1400" dirty="0" err="1" smtClean="0">
                          <a:solidFill>
                            <a:srgbClr val="000000"/>
                          </a:solidFill>
                        </a:rPr>
                        <a:t>level</a:t>
                      </a:r>
                      <a:endParaRPr lang="es-MX" sz="1400" dirty="0">
                        <a:solidFill>
                          <a:srgbClr val="000000"/>
                        </a:solidFill>
                      </a:endParaRPr>
                    </a:p>
                  </a:txBody>
                  <a:tcPr marL="91439" marR="91439"/>
                </a:tc>
                <a:tc>
                  <a:txBody>
                    <a:bodyPr/>
                    <a:lstStyle/>
                    <a:p>
                      <a:r>
                        <a:rPr lang="es-MX" sz="1400" dirty="0" smtClean="0">
                          <a:solidFill>
                            <a:srgbClr val="000000"/>
                          </a:solidFill>
                        </a:rPr>
                        <a:t>24 </a:t>
                      </a:r>
                      <a:r>
                        <a:rPr lang="es-MX" sz="1400" baseline="0" dirty="0" smtClean="0">
                          <a:solidFill>
                            <a:srgbClr val="000000"/>
                          </a:solidFill>
                        </a:rPr>
                        <a:t>W</a:t>
                      </a:r>
                      <a:endParaRPr lang="es-MX" sz="1400" dirty="0">
                        <a:solidFill>
                          <a:srgbClr val="000000"/>
                        </a:solidFill>
                      </a:endParaRPr>
                    </a:p>
                  </a:txBody>
                  <a:tcPr marL="91439" marR="91439"/>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Payload</a:t>
            </a:r>
            <a:r>
              <a:rPr lang="es-MX" dirty="0" smtClean="0"/>
              <a:t> </a:t>
            </a:r>
            <a:r>
              <a:rPr lang="es-MX" dirty="0" err="1" smtClean="0"/>
              <a:t>Power</a:t>
            </a:r>
            <a:r>
              <a:rPr lang="es-MX" dirty="0" smtClean="0"/>
              <a:t>, Watts</a:t>
            </a:r>
          </a:p>
        </p:txBody>
      </p:sp>
      <p:graphicFrame>
        <p:nvGraphicFramePr>
          <p:cNvPr id="437251" name="Group 3"/>
          <p:cNvGraphicFramePr>
            <a:graphicFrameLocks noGrp="1"/>
          </p:cNvGraphicFramePr>
          <p:nvPr/>
        </p:nvGraphicFramePr>
        <p:xfrm>
          <a:off x="428625" y="1214438"/>
          <a:ext cx="8501063" cy="5241925"/>
        </p:xfrm>
        <a:graphic>
          <a:graphicData uri="http://schemas.openxmlformats.org/drawingml/2006/table">
            <a:tbl>
              <a:tblPr/>
              <a:tblGrid>
                <a:gridCol w="2125663"/>
                <a:gridCol w="1062037"/>
                <a:gridCol w="1063625"/>
                <a:gridCol w="1062038"/>
                <a:gridCol w="3187700"/>
              </a:tblGrid>
              <a:tr h="5182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Unit</a:t>
                      </a:r>
                    </a:p>
                  </a:txBody>
                  <a:tcPr marT="45724" marB="45724"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Qty</a:t>
                      </a:r>
                    </a:p>
                  </a:txBody>
                  <a:tcPr marT="45724" marB="45724"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Unit power</a:t>
                      </a:r>
                    </a:p>
                  </a:txBody>
                  <a:tcPr marT="45724" marB="45724"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Power</a:t>
                      </a:r>
                    </a:p>
                  </a:txBody>
                  <a:tcPr marT="45724" marB="45724"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Comments</a:t>
                      </a:r>
                    </a:p>
                  </a:txBody>
                  <a:tcPr marT="45724" marB="45724"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C – band</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Efficiency 38.64%</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Low noise amplifier</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0.7</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1.4</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Downconverter</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14.0</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Receiver</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7</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14.0</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Channel control unit</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18</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1.3</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23.4</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SSPA</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18</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P RF:</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602.5</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4</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16.0</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6</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14.4</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8</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10.3</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Subtotal</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655.3</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Ku – band</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EPC Efficiency 91.4%</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Low noise amplifier</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3</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0.9</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2.7</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TWT efficiency 55.6%</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Downconverter</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3</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6.0</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18.0</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ULPC beacon</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5.5</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5.5</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Channel control unit</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16</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1.0</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30.4</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Linearizer</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3</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1.5</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4.5</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4842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TWTA - FSS</a:t>
                      </a:r>
                    </a:p>
                  </a:txBody>
                  <a:tcPr marL="90000" marR="90000" marT="18002" marB="18002"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15.45</a:t>
                      </a:r>
                    </a:p>
                  </a:txBody>
                  <a:tcPr marL="90000" marR="90000" marT="18002" marB="18002"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42.6</a:t>
                      </a:r>
                    </a:p>
                  </a:txBody>
                  <a:tcPr marL="90000" marR="90000" marT="18002" marB="18002"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1295.1</a:t>
                      </a:r>
                    </a:p>
                  </a:txBody>
                  <a:tcPr marL="90000" marR="90000" marT="18002" marB="18002"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Eclipse at 49.85</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Sunlight unit power at 50.4 V=1309.4</a:t>
                      </a:r>
                    </a:p>
                  </a:txBody>
                  <a:tcPr marL="90000" marR="90000" marT="18002" marB="18002"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82">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Subtotal</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1356.2</a:t>
                      </a: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2" marB="18002"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cxnSp>
        <p:nvCxnSpPr>
          <p:cNvPr id="5" name="4 Conector recto"/>
          <p:cNvCxnSpPr/>
          <p:nvPr/>
        </p:nvCxnSpPr>
        <p:spPr bwMode="auto">
          <a:xfrm>
            <a:off x="4857750" y="3952875"/>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6" name="5 Conector recto"/>
          <p:cNvCxnSpPr/>
          <p:nvPr/>
        </p:nvCxnSpPr>
        <p:spPr bwMode="auto">
          <a:xfrm>
            <a:off x="4857750" y="6189663"/>
            <a:ext cx="71437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Payload</a:t>
            </a:r>
            <a:r>
              <a:rPr lang="es-MX" dirty="0" smtClean="0"/>
              <a:t> </a:t>
            </a:r>
            <a:r>
              <a:rPr lang="es-MX" dirty="0" err="1" smtClean="0"/>
              <a:t>Power</a:t>
            </a:r>
            <a:r>
              <a:rPr lang="es-MX" dirty="0" smtClean="0"/>
              <a:t>, Watts (Cont.)</a:t>
            </a:r>
          </a:p>
        </p:txBody>
      </p:sp>
      <p:graphicFrame>
        <p:nvGraphicFramePr>
          <p:cNvPr id="439299" name="Group 3"/>
          <p:cNvGraphicFramePr>
            <a:graphicFrameLocks noGrp="1"/>
          </p:cNvGraphicFramePr>
          <p:nvPr/>
        </p:nvGraphicFramePr>
        <p:xfrm>
          <a:off x="428625" y="1741488"/>
          <a:ext cx="8501063" cy="3759200"/>
        </p:xfrm>
        <a:graphic>
          <a:graphicData uri="http://schemas.openxmlformats.org/drawingml/2006/table">
            <a:tbl>
              <a:tblPr/>
              <a:tblGrid>
                <a:gridCol w="2125663"/>
                <a:gridCol w="1062037"/>
                <a:gridCol w="1063625"/>
                <a:gridCol w="1062038"/>
                <a:gridCol w="3187700"/>
              </a:tblGrid>
              <a:tr h="5180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Unit</a:t>
                      </a:r>
                    </a:p>
                  </a:txBody>
                  <a:tcPr marT="45712" marB="45712"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Qty</a:t>
                      </a:r>
                    </a:p>
                  </a:txBody>
                  <a:tcPr marT="45712" marB="4571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Unit power</a:t>
                      </a:r>
                    </a:p>
                  </a:txBody>
                  <a:tcPr marT="45712" marB="4571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Power</a:t>
                      </a:r>
                    </a:p>
                  </a:txBody>
                  <a:tcPr marT="45712" marB="4571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Comments</a:t>
                      </a:r>
                    </a:p>
                  </a:txBody>
                  <a:tcPr marT="45712" marB="45712"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249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L – band</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Efficiency 24.1%</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Ku/IF</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5.3</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5.3</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IF/L</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10.5</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21.0</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Low noise amplifier</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1.7</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1.7</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L/IF</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7.8</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15.6</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IF/Ku</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5.2</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5.2</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Reg generator</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13.5</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13.5</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SSPA</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4</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21.6</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358.5</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Subtotal</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420.8</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Total</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Eclipse</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2432.3</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914400" marR="0" lvl="2"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Sunlight</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2442.4</a:t>
                      </a: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49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7997" marB="1799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cxnSp>
        <p:nvCxnSpPr>
          <p:cNvPr id="5" name="4 Conector recto"/>
          <p:cNvCxnSpPr/>
          <p:nvPr/>
        </p:nvCxnSpPr>
        <p:spPr bwMode="auto">
          <a:xfrm>
            <a:off x="4857750" y="4241800"/>
            <a:ext cx="71437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258888" y="0"/>
            <a:ext cx="6985000" cy="865188"/>
          </a:xfrm>
        </p:spPr>
        <p:txBody>
          <a:bodyPr/>
          <a:lstStyle/>
          <a:p>
            <a:pPr eaLnBrk="1" hangingPunct="1">
              <a:defRPr/>
            </a:pPr>
            <a:r>
              <a:rPr lang="es-MX" dirty="0"/>
              <a:t>Solidaridad </a:t>
            </a:r>
            <a:r>
              <a:rPr lang="es-MX" dirty="0" err="1"/>
              <a:t>Satellite</a:t>
            </a:r>
            <a:r>
              <a:rPr lang="es-MX" dirty="0"/>
              <a:t/>
            </a:r>
            <a:br>
              <a:rPr lang="es-MX" dirty="0"/>
            </a:br>
            <a:r>
              <a:rPr lang="es-MX" dirty="0" err="1"/>
              <a:t>Regions</a:t>
            </a:r>
            <a:r>
              <a:rPr lang="es-MX" dirty="0"/>
              <a:t> </a:t>
            </a:r>
            <a:r>
              <a:rPr lang="es-MX" dirty="0" err="1"/>
              <a:t>conectivity</a:t>
            </a:r>
            <a:endParaRPr lang="es-MX" dirty="0"/>
          </a:p>
        </p:txBody>
      </p:sp>
      <p:graphicFrame>
        <p:nvGraphicFramePr>
          <p:cNvPr id="310" name="309 Marcador de contenido"/>
          <p:cNvGraphicFramePr>
            <a:graphicFrameLocks noGrp="1"/>
          </p:cNvGraphicFramePr>
          <p:nvPr>
            <p:ph idx="4294967295"/>
          </p:nvPr>
        </p:nvGraphicFramePr>
        <p:xfrm>
          <a:off x="611188" y="1341438"/>
          <a:ext cx="7929562" cy="3883025"/>
        </p:xfrm>
        <a:graphic>
          <a:graphicData uri="http://schemas.openxmlformats.org/drawingml/2006/table">
            <a:tbl>
              <a:tblPr/>
              <a:tblGrid>
                <a:gridCol w="1057275"/>
                <a:gridCol w="1133475"/>
                <a:gridCol w="1358900"/>
                <a:gridCol w="1208087"/>
                <a:gridCol w="3171825"/>
              </a:tblGrid>
              <a:tr h="37153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smtClean="0">
                          <a:ln>
                            <a:noFill/>
                          </a:ln>
                          <a:solidFill>
                            <a:srgbClr val="EAEAEA"/>
                          </a:solidFill>
                          <a:effectLst/>
                          <a:latin typeface="Arial" charset="0"/>
                        </a:rPr>
                        <a:t>Up link</a:t>
                      </a:r>
                    </a:p>
                  </a:txBody>
                  <a:tcPr marT="45727" marB="45727" anchor="ctr" horzOverflow="overflow">
                    <a:lnL w="12700" cap="flat" cmpd="sng" algn="ctr">
                      <a:solidFill>
                        <a:schemeClr val="accent2"/>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EAEAEA"/>
                          </a:solidFill>
                          <a:effectLst/>
                          <a:latin typeface="Arial" charset="0"/>
                        </a:rPr>
                        <a:t>Band</a:t>
                      </a:r>
                    </a:p>
                  </a:txBody>
                  <a:tcPr marT="45727" marB="4572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EAEAEA"/>
                          </a:solidFill>
                          <a:effectLst/>
                          <a:latin typeface="Arial" charset="0"/>
                        </a:rPr>
                        <a:t>Down link</a:t>
                      </a:r>
                    </a:p>
                  </a:txBody>
                  <a:tcPr marT="45727" marB="4572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EAEAEA"/>
                          </a:solidFill>
                          <a:effectLst/>
                          <a:latin typeface="Arial" charset="0"/>
                        </a:rPr>
                        <a:t>Band</a:t>
                      </a:r>
                    </a:p>
                  </a:txBody>
                  <a:tcPr marT="45727" marB="4572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EAEAEA"/>
                          </a:solidFill>
                          <a:effectLst/>
                          <a:latin typeface="Arial" charset="0"/>
                        </a:rPr>
                        <a:t>Transponder</a:t>
                      </a:r>
                    </a:p>
                  </a:txBody>
                  <a:tcPr marT="45727" marB="45727" anchor="ctr" horzOverflow="overflow">
                    <a:lnL w="12700" cap="flat" cmpd="sng" algn="ctr">
                      <a:solidFill>
                        <a:srgbClr val="F4F4F4"/>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accent2"/>
                    </a:solidFill>
                  </a:tcPr>
                </a:tc>
              </a:tr>
              <a:tr h="5792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R1</a:t>
                      </a:r>
                    </a:p>
                  </a:txBody>
                  <a:tcPr marT="45727" marB="45727" horzOverflow="overflow">
                    <a:lnL w="12700" cap="flat" cmpd="sng" algn="ctr">
                      <a:solidFill>
                        <a:schemeClr val="accent2"/>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C</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R1</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C</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1N – 12N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1W – 6W</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r>
              <a:tr h="5792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R2</a:t>
                      </a:r>
                    </a:p>
                  </a:txBody>
                  <a:tcPr marT="45727" marB="45727" horzOverflow="overflow">
                    <a:lnL w="12700" cap="flat" cmpd="sng" algn="ctr">
                      <a:solidFill>
                        <a:schemeClr val="accent2"/>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C</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R3</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C</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6N, 8N, 10N, 12N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11N (UL), 12N (DL)</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r>
              <a:tr h="5792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R3</a:t>
                      </a:r>
                    </a:p>
                  </a:txBody>
                  <a:tcPr marT="45727" marB="45727" horzOverflow="overflow">
                    <a:lnL w="12700" cap="flat" cmpd="sng" algn="ctr">
                      <a:solidFill>
                        <a:schemeClr val="accent2"/>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C</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R2</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C</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smtClean="0">
                          <a:ln>
                            <a:noFill/>
                          </a:ln>
                          <a:solidFill>
                            <a:srgbClr val="000090"/>
                          </a:solidFill>
                          <a:effectLst/>
                          <a:latin typeface="Arial" charset="0"/>
                        </a:rPr>
                        <a:t>5N, 7N, 9N, 11N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smtClean="0">
                          <a:ln>
                            <a:noFill/>
                          </a:ln>
                          <a:solidFill>
                            <a:srgbClr val="000090"/>
                          </a:solidFill>
                          <a:effectLst/>
                          <a:latin typeface="Arial" charset="0"/>
                        </a:rPr>
                        <a:t>11N (DL), 12N (UL)</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r>
              <a:tr h="8230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R4</a:t>
                      </a:r>
                    </a:p>
                  </a:txBody>
                  <a:tcPr marT="45727" marB="45727" horzOverflow="overflow">
                    <a:lnL w="12700" cap="flat" cmpd="sng" algn="ctr">
                      <a:solidFill>
                        <a:schemeClr val="accent2"/>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Ku</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R6</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Ku</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Ku</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L</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1K – 16K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6K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5K – LP (UL-Ku), 5K (DL-L)</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r>
              <a:tr h="5792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R5</a:t>
                      </a:r>
                    </a:p>
                  </a:txBody>
                  <a:tcPr marT="45727" marB="45727" horzOverflow="overflow">
                    <a:lnL w="12700" cap="flat" cmpd="sng" algn="ctr">
                      <a:solidFill>
                        <a:schemeClr val="accent2"/>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Ku</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R4</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Ku</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Ku</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6K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6K (UL), 8K (DL)</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r>
              <a:tr h="37153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R6</a:t>
                      </a:r>
                    </a:p>
                  </a:txBody>
                  <a:tcPr marT="45727" marB="45727" horzOverflow="overflow">
                    <a:lnL w="12700" cap="flat" cmpd="sng" algn="ctr">
                      <a:solidFill>
                        <a:schemeClr val="accent2"/>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L</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R4</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000090"/>
                          </a:solidFill>
                          <a:effectLst/>
                          <a:latin typeface="Arial" charset="0"/>
                        </a:rPr>
                        <a:t>Ku</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smtClean="0">
                          <a:ln>
                            <a:noFill/>
                          </a:ln>
                          <a:solidFill>
                            <a:srgbClr val="000090"/>
                          </a:solidFill>
                          <a:effectLst/>
                          <a:latin typeface="Arial" charset="0"/>
                        </a:rPr>
                        <a:t>5K – LP (UL-L), 5K (DL-</a:t>
                      </a:r>
                      <a:r>
                        <a:rPr kumimoji="0" lang="es-MX" sz="1600" b="0" i="0" u="none" strike="noStrike" cap="none" normalizeH="0" baseline="0" dirty="0" err="1" smtClean="0">
                          <a:ln>
                            <a:noFill/>
                          </a:ln>
                          <a:solidFill>
                            <a:srgbClr val="000090"/>
                          </a:solidFill>
                          <a:effectLst/>
                          <a:latin typeface="Arial" charset="0"/>
                        </a:rPr>
                        <a:t>Ku</a:t>
                      </a:r>
                      <a:r>
                        <a:rPr kumimoji="0" lang="es-MX" sz="1600" b="0" i="0" u="none" strike="noStrike" cap="none" normalizeH="0" baseline="0" dirty="0" smtClean="0">
                          <a:ln>
                            <a:noFill/>
                          </a:ln>
                          <a:solidFill>
                            <a:srgbClr val="000090"/>
                          </a:solidFill>
                          <a:effectLst/>
                          <a:latin typeface="Arial" charset="0"/>
                        </a:rPr>
                        <a:t>)</a:t>
                      </a:r>
                    </a:p>
                  </a:txBody>
                  <a:tcPr marT="45727" marB="45727" horzOverflow="overflow">
                    <a:lnL w="12700" cap="flat" cmpd="sng" algn="ctr">
                      <a:solidFill>
                        <a:srgbClr val="1F1F5E"/>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r>
            </a:tbl>
          </a:graphicData>
        </a:graphic>
      </p:graphicFrame>
      <p:sp>
        <p:nvSpPr>
          <p:cNvPr id="69689" name="3 CuadroTexto"/>
          <p:cNvSpPr txBox="1">
            <a:spLocks noChangeArrowheads="1"/>
          </p:cNvSpPr>
          <p:nvPr/>
        </p:nvSpPr>
        <p:spPr bwMode="auto">
          <a:xfrm>
            <a:off x="857250" y="5500688"/>
            <a:ext cx="5572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600" b="0">
                <a:solidFill>
                  <a:srgbClr val="1F1F5E"/>
                </a:solidFill>
              </a:rPr>
              <a:t>*    Band L is used for mobil terminals-satellite links.</a:t>
            </a:r>
          </a:p>
          <a:p>
            <a:pPr eaLnBrk="1" hangingPunct="1"/>
            <a:r>
              <a:rPr lang="es-MX" sz="1600" b="0">
                <a:solidFill>
                  <a:srgbClr val="1F1F5E"/>
                </a:solidFill>
              </a:rPr>
              <a:t>     Ku band is used for Hub-Satellite links</a:t>
            </a:r>
          </a:p>
        </p:txBody>
      </p:sp>
      <p:sp>
        <p:nvSpPr>
          <p:cNvPr id="5" name="4 CuadroTexto"/>
          <p:cNvSpPr txBox="1"/>
          <p:nvPr/>
        </p:nvSpPr>
        <p:spPr>
          <a:xfrm>
            <a:off x="7286625" y="5381625"/>
            <a:ext cx="1071563" cy="261938"/>
          </a:xfrm>
          <a:prstGeom prst="rect">
            <a:avLst/>
          </a:prstGeom>
          <a:noFill/>
        </p:spPr>
        <p:txBody>
          <a:bodyPr>
            <a:spAutoFit/>
          </a:bodyPr>
          <a:lstStyle/>
          <a:p>
            <a:pPr>
              <a:defRPr/>
            </a:pPr>
            <a:r>
              <a:rPr lang="es-MX" sz="1100" b="0" dirty="0">
                <a:solidFill>
                  <a:schemeClr val="accent6"/>
                </a:solidFill>
              </a:rPr>
              <a:t>LP: </a:t>
            </a:r>
            <a:r>
              <a:rPr lang="es-MX" sz="1100" b="0" dirty="0" err="1">
                <a:solidFill>
                  <a:schemeClr val="accent6"/>
                </a:solidFill>
              </a:rPr>
              <a:t>Low</a:t>
            </a:r>
            <a:r>
              <a:rPr lang="es-MX" sz="1100" b="0" dirty="0">
                <a:solidFill>
                  <a:schemeClr val="accent6"/>
                </a:solidFill>
              </a:rPr>
              <a:t> </a:t>
            </a:r>
            <a:r>
              <a:rPr lang="es-MX" sz="1100" b="0" dirty="0" err="1">
                <a:solidFill>
                  <a:schemeClr val="accent6"/>
                </a:solidFill>
              </a:rPr>
              <a:t>part</a:t>
            </a:r>
            <a:endParaRPr lang="es-MX" sz="1100" b="0" dirty="0">
              <a:solidFill>
                <a:schemeClr val="accent6"/>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48318"/>
            <a:ext cx="2880320" cy="6377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0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smtClean="0"/>
              <a:t>Solidaridad </a:t>
            </a:r>
            <a:r>
              <a:rPr lang="es-MX" dirty="0" err="1" smtClean="0"/>
              <a:t>Satellites</a:t>
            </a:r>
            <a:r>
              <a:rPr lang="es-MX" dirty="0" smtClean="0"/>
              <a:t/>
            </a:r>
            <a:br>
              <a:rPr lang="es-MX" dirty="0" smtClean="0"/>
            </a:br>
            <a:r>
              <a:rPr lang="es-MX" dirty="0" err="1" smtClean="0"/>
              <a:t>Transponders</a:t>
            </a:r>
            <a:r>
              <a:rPr lang="es-MX" dirty="0" smtClean="0"/>
              <a:t> </a:t>
            </a:r>
            <a:r>
              <a:rPr lang="es-MX" dirty="0" err="1" smtClean="0"/>
              <a:t>Characteristics</a:t>
            </a:r>
            <a:endParaRPr lang="es-MX" dirty="0" smtClean="0"/>
          </a:p>
        </p:txBody>
      </p:sp>
      <p:graphicFrame>
        <p:nvGraphicFramePr>
          <p:cNvPr id="4" name="3 Marcador de contenido"/>
          <p:cNvGraphicFramePr>
            <a:graphicFrameLocks noGrp="1"/>
          </p:cNvGraphicFramePr>
          <p:nvPr>
            <p:ph idx="4294967295"/>
          </p:nvPr>
        </p:nvGraphicFramePr>
        <p:xfrm>
          <a:off x="395288" y="1412875"/>
          <a:ext cx="8401050" cy="3963988"/>
        </p:xfrm>
        <a:graphic>
          <a:graphicData uri="http://schemas.openxmlformats.org/drawingml/2006/table">
            <a:tbl>
              <a:tblPr/>
              <a:tblGrid>
                <a:gridCol w="773113"/>
                <a:gridCol w="1385887"/>
                <a:gridCol w="812800"/>
                <a:gridCol w="1285875"/>
                <a:gridCol w="1500188"/>
                <a:gridCol w="1571625"/>
                <a:gridCol w="1071562"/>
              </a:tblGrid>
              <a:tr h="568234">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smtClean="0">
                          <a:ln>
                            <a:noFill/>
                          </a:ln>
                          <a:solidFill>
                            <a:srgbClr val="EAEAEA"/>
                          </a:solidFill>
                          <a:effectLst/>
                          <a:latin typeface="Arial" charset="0"/>
                        </a:rPr>
                        <a:t>Band</a:t>
                      </a:r>
                    </a:p>
                  </a:txBody>
                  <a:tcPr marT="45713" marB="45713" anchor="ctr" horzOverflow="overflow">
                    <a:lnL w="12700" cap="flat" cmpd="sng" algn="ctr">
                      <a:solidFill>
                        <a:schemeClr val="accent2"/>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EAEAEA"/>
                          </a:solidFill>
                          <a:effectLst/>
                          <a:latin typeface="Arial" charset="0"/>
                        </a:rPr>
                        <a:t>Transponders</a:t>
                      </a:r>
                    </a:p>
                  </a:txBody>
                  <a:tcPr marT="45713" marB="45713"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EAEAEA"/>
                          </a:solidFill>
                          <a:effectLst/>
                          <a:latin typeface="Arial" charset="0"/>
                        </a:rPr>
                        <a:t>BW</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EAEAEA"/>
                          </a:solidFill>
                          <a:effectLst/>
                          <a:latin typeface="Arial" charset="0"/>
                        </a:rPr>
                        <a:t>(MHz)</a:t>
                      </a:r>
                    </a:p>
                  </a:txBody>
                  <a:tcPr marT="45713" marB="45713"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EAEAEA"/>
                          </a:solidFill>
                          <a:effectLst/>
                          <a:latin typeface="Arial" charset="0"/>
                        </a:rPr>
                        <a:t>Coverage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EAEAEA"/>
                          </a:solidFill>
                          <a:effectLst/>
                          <a:latin typeface="Arial" charset="0"/>
                        </a:rPr>
                        <a:t>(Region)</a:t>
                      </a:r>
                    </a:p>
                  </a:txBody>
                  <a:tcPr marT="45713" marB="45713"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EAEAEA"/>
                          </a:solidFill>
                          <a:effectLst/>
                          <a:latin typeface="Arial" charset="0"/>
                        </a:rPr>
                        <a:t>Polarization</a:t>
                      </a:r>
                    </a:p>
                  </a:txBody>
                  <a:tcPr marT="45713" marB="45713" anchor="ctr" horzOverflow="overflow">
                    <a:lnL w="12700" cap="flat" cmpd="sng" algn="ctr">
                      <a:solidFill>
                        <a:srgbClr val="F4F4F4"/>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hMerge="1">
                  <a:txBody>
                    <a:bodyPr/>
                    <a:lstStyle/>
                    <a:p>
                      <a:endParaRPr lang="es-ES"/>
                    </a:p>
                  </a:txBody>
                  <a:tcPr/>
                </a:tc>
                <a:tc hMerge="1">
                  <a:txBody>
                    <a:bodyPr/>
                    <a:lstStyle/>
                    <a:p>
                      <a:endParaRPr lang="es-ES"/>
                    </a:p>
                  </a:txBody>
                  <a:tcPr/>
                </a:tc>
              </a:tr>
              <a:tr h="744419">
                <a:tc vMerge="1">
                  <a:txBody>
                    <a:bodyPr/>
                    <a:lstStyle/>
                    <a:p>
                      <a:endParaRPr lang="es-ES"/>
                    </a:p>
                  </a:txBody>
                  <a:tcPr/>
                </a:tc>
                <a:tc vMerge="1">
                  <a:txBody>
                    <a:bodyPr/>
                    <a:lstStyle/>
                    <a:p>
                      <a:endParaRPr lang="es-ES"/>
                    </a:p>
                  </a:txBody>
                  <a:tcPr/>
                </a:tc>
                <a:tc vMerge="1">
                  <a:txBody>
                    <a:bodyPr/>
                    <a:lstStyle/>
                    <a:p>
                      <a:endParaRPr lang="es-ES"/>
                    </a:p>
                  </a:txBody>
                  <a:tcPr/>
                </a:tc>
                <a:tc vMerge="1">
                  <a:txBody>
                    <a:bodyPr/>
                    <a:lstStyle/>
                    <a:p>
                      <a:endParaRPr lang="es-E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F4F4F4"/>
                          </a:solidFill>
                          <a:effectLst/>
                          <a:latin typeface="Arial" charset="0"/>
                        </a:rPr>
                        <a:t>Uplink</a:t>
                      </a:r>
                    </a:p>
                  </a:txBody>
                  <a:tcPr marT="45713" marB="45713"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rgbClr val="23236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smtClean="0">
                          <a:ln>
                            <a:noFill/>
                          </a:ln>
                          <a:solidFill>
                            <a:srgbClr val="F4F4F4"/>
                          </a:solidFill>
                          <a:effectLst/>
                          <a:latin typeface="Arial" charset="0"/>
                        </a:rPr>
                        <a:t>Downlink</a:t>
                      </a:r>
                    </a:p>
                  </a:txBody>
                  <a:tcPr marT="45713" marB="45713"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rgbClr val="23236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200" b="0" i="0" u="none" strike="noStrike" cap="none" normalizeH="0" baseline="0" smtClean="0">
                          <a:ln>
                            <a:noFill/>
                          </a:ln>
                          <a:solidFill>
                            <a:srgbClr val="F4F4F4"/>
                          </a:solidFill>
                          <a:effectLst/>
                          <a:latin typeface="Arial" charset="0"/>
                        </a:rPr>
                        <a:t>Transponder</a:t>
                      </a:r>
                    </a:p>
                  </a:txBody>
                  <a:tcPr marT="45713" marB="45713" anchor="ctr" horzOverflow="overflow">
                    <a:lnL w="12700" cap="flat" cmpd="sng" algn="ctr">
                      <a:solidFill>
                        <a:srgbClr val="F4F4F4"/>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rgbClr val="232369"/>
                    </a:solidFill>
                  </a:tcPr>
                </a:tc>
              </a:tr>
              <a:tr h="883778">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C</a:t>
                      </a:r>
                    </a:p>
                  </a:txBody>
                  <a:tcPr marL="137160" marR="137160" marT="137138" marB="137138" horzOverflow="overflow">
                    <a:lnL w="12700" cap="flat" cmpd="sng" algn="ctr">
                      <a:solidFill>
                        <a:schemeClr val="accent2"/>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12</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6</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36</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72</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R1, R2, R3</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R1</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Horizontal</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Vertical</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Vertical</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Horizontal</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All</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All</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r>
              <a:tr h="883778">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Ku</a:t>
                      </a:r>
                    </a:p>
                  </a:txBody>
                  <a:tcPr marL="137160" marR="137160" marT="137138" marB="137138" horzOverflow="overflow">
                    <a:lnL w="12700" cap="flat" cmpd="sng" algn="ctr">
                      <a:solidFill>
                        <a:schemeClr val="accent2"/>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16</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54</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R4, R5</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dirty="0" smtClean="0">
                          <a:ln>
                            <a:noFill/>
                          </a:ln>
                          <a:solidFill>
                            <a:srgbClr val="000090"/>
                          </a:solidFill>
                          <a:effectLst/>
                          <a:latin typeface="Arial" charset="0"/>
                        </a:rPr>
                        <a:t>Vertical</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dirty="0" smtClean="0">
                          <a:ln>
                            <a:noFill/>
                          </a:ln>
                          <a:solidFill>
                            <a:srgbClr val="000090"/>
                          </a:solidFill>
                          <a:effectLst/>
                          <a:latin typeface="Arial" charset="0"/>
                        </a:rPr>
                        <a:t>Horizontal</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Horizontal</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Vertical</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1K – 8K</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9K – 16K</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solidFill>
                      <a:schemeClr val="tx1"/>
                    </a:solidFill>
                  </a:tcPr>
                </a:tc>
              </a:tr>
              <a:tr h="883778">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L*</a:t>
                      </a:r>
                    </a:p>
                  </a:txBody>
                  <a:tcPr marL="137160" marR="137160" marT="137138" marB="137138" horzOverflow="overflow">
                    <a:lnL w="12700" cap="flat" cmpd="sng" algn="ctr">
                      <a:solidFill>
                        <a:schemeClr val="accent2"/>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1</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15</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R6</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Vertical (Ku)</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Right Circular</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Right Circular</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smtClean="0">
                          <a:ln>
                            <a:noFill/>
                          </a:ln>
                          <a:solidFill>
                            <a:srgbClr val="000090"/>
                          </a:solidFill>
                          <a:effectLst/>
                          <a:latin typeface="Arial" charset="0"/>
                        </a:rPr>
                        <a:t>Horizontal (Ku)</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dirty="0" smtClean="0">
                          <a:ln>
                            <a:noFill/>
                          </a:ln>
                          <a:solidFill>
                            <a:srgbClr val="000090"/>
                          </a:solidFill>
                          <a:effectLst/>
                          <a:latin typeface="Arial" charset="0"/>
                        </a:rPr>
                        <a:t>5K</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s-MX" sz="1500" b="0" i="0" u="none" strike="noStrike" cap="none" normalizeH="0" baseline="0" dirty="0" smtClean="0">
                          <a:ln>
                            <a:noFill/>
                          </a:ln>
                          <a:solidFill>
                            <a:srgbClr val="000090"/>
                          </a:solidFill>
                          <a:effectLst/>
                          <a:latin typeface="Arial" charset="0"/>
                        </a:rPr>
                        <a:t>5K</a:t>
                      </a:r>
                    </a:p>
                  </a:txBody>
                  <a:tcPr marL="137160" marR="137160" marT="137138" marB="137138" horzOverflow="overflow">
                    <a:lnL w="12700" cap="flat" cmpd="sng" algn="ctr">
                      <a:solidFill>
                        <a:srgbClr val="1F1F5E"/>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tx1"/>
                    </a:solidFill>
                  </a:tcPr>
                </a:tc>
              </a:tr>
            </a:tbl>
          </a:graphicData>
        </a:graphic>
      </p:graphicFrame>
      <p:sp>
        <p:nvSpPr>
          <p:cNvPr id="5" name="4 CuadroTexto"/>
          <p:cNvSpPr txBox="1"/>
          <p:nvPr/>
        </p:nvSpPr>
        <p:spPr>
          <a:xfrm>
            <a:off x="928688" y="5500688"/>
            <a:ext cx="6072187" cy="584200"/>
          </a:xfrm>
          <a:prstGeom prst="rect">
            <a:avLst/>
          </a:prstGeom>
          <a:noFill/>
        </p:spPr>
        <p:txBody>
          <a:bodyPr>
            <a:spAutoFit/>
          </a:bodyPr>
          <a:lstStyle/>
          <a:p>
            <a:pPr>
              <a:defRPr/>
            </a:pPr>
            <a:r>
              <a:rPr lang="es-MX" sz="1600" b="0" dirty="0">
                <a:solidFill>
                  <a:schemeClr val="accent6"/>
                </a:solidFill>
              </a:rPr>
              <a:t>BW = </a:t>
            </a:r>
            <a:r>
              <a:rPr lang="es-MX" sz="1600" b="0" dirty="0" err="1">
                <a:solidFill>
                  <a:schemeClr val="accent6"/>
                </a:solidFill>
              </a:rPr>
              <a:t>Bandwith</a:t>
            </a:r>
            <a:endParaRPr lang="es-MX" sz="1600" b="0" dirty="0">
              <a:solidFill>
                <a:schemeClr val="accent6"/>
              </a:solidFill>
            </a:endParaRPr>
          </a:p>
          <a:p>
            <a:pPr>
              <a:defRPr/>
            </a:pPr>
            <a:r>
              <a:rPr lang="es-MX" sz="1600" b="0" dirty="0">
                <a:solidFill>
                  <a:schemeClr val="accent6"/>
                </a:solidFill>
              </a:rPr>
              <a:t>*    </a:t>
            </a:r>
            <a:r>
              <a:rPr lang="es-MX" sz="1600" b="0" dirty="0" err="1">
                <a:solidFill>
                  <a:schemeClr val="accent6"/>
                </a:solidFill>
              </a:rPr>
              <a:t>For</a:t>
            </a:r>
            <a:r>
              <a:rPr lang="es-MX" sz="1600" b="0" dirty="0">
                <a:solidFill>
                  <a:schemeClr val="accent6"/>
                </a:solidFill>
              </a:rPr>
              <a:t> L band </a:t>
            </a:r>
            <a:r>
              <a:rPr lang="es-MX" sz="1600" b="0" dirty="0" err="1">
                <a:solidFill>
                  <a:schemeClr val="accent6"/>
                </a:solidFill>
              </a:rPr>
              <a:t>traffic</a:t>
            </a:r>
            <a:r>
              <a:rPr lang="es-MX" sz="1600" b="0" dirty="0">
                <a:solidFill>
                  <a:schemeClr val="accent6"/>
                </a:solidFill>
              </a:rPr>
              <a:t>, </a:t>
            </a:r>
            <a:r>
              <a:rPr lang="es-MX" sz="1600" b="0" dirty="0" err="1">
                <a:solidFill>
                  <a:schemeClr val="accent6"/>
                </a:solidFill>
              </a:rPr>
              <a:t>transponder</a:t>
            </a:r>
            <a:r>
              <a:rPr lang="es-MX" sz="1600" b="0" dirty="0">
                <a:solidFill>
                  <a:schemeClr val="accent6"/>
                </a:solidFill>
              </a:rPr>
              <a:t> 5K (</a:t>
            </a:r>
            <a:r>
              <a:rPr lang="es-MX" sz="1600" b="0" dirty="0" err="1">
                <a:solidFill>
                  <a:schemeClr val="accent6"/>
                </a:solidFill>
              </a:rPr>
              <a:t>low</a:t>
            </a:r>
            <a:r>
              <a:rPr lang="es-MX" sz="1600" b="0" dirty="0">
                <a:solidFill>
                  <a:schemeClr val="accent6"/>
                </a:solidFill>
              </a:rPr>
              <a:t> </a:t>
            </a:r>
            <a:r>
              <a:rPr lang="es-MX" sz="1600" b="0" dirty="0" err="1">
                <a:solidFill>
                  <a:schemeClr val="accent6"/>
                </a:solidFill>
              </a:rPr>
              <a:t>part</a:t>
            </a:r>
            <a:r>
              <a:rPr lang="es-MX" sz="1600" b="0" dirty="0">
                <a:solidFill>
                  <a:schemeClr val="accent6"/>
                </a:solidFill>
              </a:rPr>
              <a:t>) </a:t>
            </a:r>
            <a:r>
              <a:rPr lang="es-MX" sz="1600" b="0" dirty="0" err="1">
                <a:solidFill>
                  <a:schemeClr val="accent6"/>
                </a:solidFill>
              </a:rPr>
              <a:t>is</a:t>
            </a:r>
            <a:r>
              <a:rPr lang="es-MX" sz="1600" b="0" dirty="0">
                <a:solidFill>
                  <a:schemeClr val="accent6"/>
                </a:solidFill>
              </a:rPr>
              <a:t> </a:t>
            </a:r>
            <a:r>
              <a:rPr lang="es-MX" sz="1600" b="0" dirty="0" err="1">
                <a:solidFill>
                  <a:schemeClr val="accent6"/>
                </a:solidFill>
              </a:rPr>
              <a:t>used</a:t>
            </a:r>
            <a:endParaRPr lang="es-MX" sz="1600" b="0" dirty="0">
              <a:solidFill>
                <a:schemeClr val="accent6"/>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a:t>Solidaridad </a:t>
            </a:r>
            <a:r>
              <a:rPr lang="es-MX" dirty="0" err="1"/>
              <a:t>Satellite</a:t>
            </a:r>
            <a:r>
              <a:rPr lang="es-MX" dirty="0"/>
              <a:t> </a:t>
            </a:r>
            <a:r>
              <a:rPr lang="es-MX" dirty="0" err="1"/>
              <a:t>Layout</a:t>
            </a:r>
            <a:endParaRPr lang="es-MX" dirty="0"/>
          </a:p>
        </p:txBody>
      </p:sp>
      <p:grpSp>
        <p:nvGrpSpPr>
          <p:cNvPr id="71683" name="44 Grupo"/>
          <p:cNvGrpSpPr>
            <a:grpSpLocks/>
          </p:cNvGrpSpPr>
          <p:nvPr/>
        </p:nvGrpSpPr>
        <p:grpSpPr bwMode="auto">
          <a:xfrm>
            <a:off x="1485900" y="1274763"/>
            <a:ext cx="6586538" cy="5218112"/>
            <a:chOff x="1485900" y="1274763"/>
            <a:chExt cx="6586538" cy="5218112"/>
          </a:xfrm>
        </p:grpSpPr>
        <p:grpSp>
          <p:nvGrpSpPr>
            <p:cNvPr id="71686" name="43 Grupo"/>
            <p:cNvGrpSpPr>
              <a:grpSpLocks/>
            </p:cNvGrpSpPr>
            <p:nvPr/>
          </p:nvGrpSpPr>
          <p:grpSpPr bwMode="auto">
            <a:xfrm>
              <a:off x="2357438" y="1274763"/>
              <a:ext cx="4859337" cy="1228725"/>
              <a:chOff x="2357438" y="1274763"/>
              <a:chExt cx="4859337" cy="1228725"/>
            </a:xfrm>
          </p:grpSpPr>
          <p:sp>
            <p:nvSpPr>
              <p:cNvPr id="6" name="5 Trapecio"/>
              <p:cNvSpPr/>
              <p:nvPr/>
            </p:nvSpPr>
            <p:spPr bwMode="auto">
              <a:xfrm flipV="1">
                <a:off x="2357438" y="1285875"/>
                <a:ext cx="4859337" cy="431800"/>
              </a:xfrm>
              <a:prstGeom prst="trapezoid">
                <a:avLst>
                  <a:gd name="adj" fmla="val 9149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dirty="0">
                  <a:solidFill>
                    <a:schemeClr val="tx1"/>
                  </a:solidFill>
                  <a:effectLst>
                    <a:outerShdw blurRad="38100" dist="38100" dir="2700000" algn="tl">
                      <a:srgbClr val="000000">
                        <a:alpha val="43137"/>
                      </a:srgbClr>
                    </a:outerShdw>
                  </a:effectLst>
                </a:endParaRPr>
              </a:p>
            </p:txBody>
          </p:sp>
          <p:sp>
            <p:nvSpPr>
              <p:cNvPr id="7" name="6 CuadroTexto"/>
              <p:cNvSpPr txBox="1"/>
              <p:nvPr/>
            </p:nvSpPr>
            <p:spPr>
              <a:xfrm>
                <a:off x="3408363" y="1274763"/>
                <a:ext cx="2643187" cy="431800"/>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MX" sz="1100" b="0" dirty="0"/>
                  <a:t>C SSPA R2/R1 V TRANSMIT</a:t>
                </a:r>
              </a:p>
              <a:p>
                <a:pPr algn="ctr">
                  <a:defRPr/>
                </a:pPr>
                <a:r>
                  <a:rPr lang="es-MX" sz="1100" b="0" dirty="0"/>
                  <a:t>16/12</a:t>
                </a:r>
              </a:p>
            </p:txBody>
          </p:sp>
          <p:sp>
            <p:nvSpPr>
              <p:cNvPr id="8" name="7 Trapecio"/>
              <p:cNvSpPr/>
              <p:nvPr/>
            </p:nvSpPr>
            <p:spPr bwMode="auto">
              <a:xfrm flipV="1">
                <a:off x="2754313" y="1714500"/>
                <a:ext cx="4068762" cy="431800"/>
              </a:xfrm>
              <a:prstGeom prst="trapezoid">
                <a:avLst>
                  <a:gd name="adj" fmla="val 9149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dirty="0">
                  <a:solidFill>
                    <a:schemeClr val="tx1"/>
                  </a:solidFill>
                  <a:effectLst>
                    <a:outerShdw blurRad="38100" dist="38100" dir="2700000" algn="tl">
                      <a:srgbClr val="000000">
                        <a:alpha val="43137"/>
                      </a:srgbClr>
                    </a:outerShdw>
                  </a:effectLst>
                </a:endParaRPr>
              </a:p>
            </p:txBody>
          </p:sp>
          <p:sp>
            <p:nvSpPr>
              <p:cNvPr id="9" name="8 CuadroTexto"/>
              <p:cNvSpPr txBox="1"/>
              <p:nvPr/>
            </p:nvSpPr>
            <p:spPr>
              <a:xfrm>
                <a:off x="3409950" y="1703388"/>
                <a:ext cx="2643188" cy="431800"/>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MX" sz="1100" b="0" dirty="0"/>
                  <a:t>TWT R4 H TRANSMIT</a:t>
                </a:r>
              </a:p>
              <a:p>
                <a:pPr algn="ctr">
                  <a:defRPr/>
                </a:pPr>
                <a:r>
                  <a:rPr lang="es-MX" sz="1100" b="0" dirty="0"/>
                  <a:t>10 IN 20/16</a:t>
                </a:r>
              </a:p>
            </p:txBody>
          </p:sp>
          <p:sp>
            <p:nvSpPr>
              <p:cNvPr id="10" name="9 Trapecio"/>
              <p:cNvSpPr/>
              <p:nvPr/>
            </p:nvSpPr>
            <p:spPr bwMode="auto">
              <a:xfrm flipV="1">
                <a:off x="3143250" y="2143125"/>
                <a:ext cx="3286125" cy="360363"/>
              </a:xfrm>
              <a:prstGeom prst="trapezoid">
                <a:avLst>
                  <a:gd name="adj" fmla="val 9149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dirty="0">
                  <a:solidFill>
                    <a:schemeClr val="tx1"/>
                  </a:solidFill>
                  <a:effectLst>
                    <a:outerShdw blurRad="38100" dist="38100" dir="2700000" algn="tl">
                      <a:srgbClr val="000000">
                        <a:alpha val="43137"/>
                      </a:srgbClr>
                    </a:outerShdw>
                  </a:effectLst>
                </a:endParaRPr>
              </a:p>
            </p:txBody>
          </p:sp>
          <p:sp>
            <p:nvSpPr>
              <p:cNvPr id="11" name="10 CuadroTexto"/>
              <p:cNvSpPr txBox="1"/>
              <p:nvPr/>
            </p:nvSpPr>
            <p:spPr>
              <a:xfrm>
                <a:off x="3459163" y="2184400"/>
                <a:ext cx="2500312" cy="261938"/>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MX" sz="1100" b="0" dirty="0"/>
                  <a:t>EPC</a:t>
                </a:r>
              </a:p>
            </p:txBody>
          </p:sp>
        </p:grpSp>
        <p:sp>
          <p:nvSpPr>
            <p:cNvPr id="21" name="20 Elipse"/>
            <p:cNvSpPr/>
            <p:nvPr/>
          </p:nvSpPr>
          <p:spPr bwMode="auto">
            <a:xfrm>
              <a:off x="6345238" y="2857500"/>
              <a:ext cx="1727200" cy="190817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s-MX" sz="1400" b="0" dirty="0">
                  <a:solidFill>
                    <a:schemeClr val="bg1"/>
                  </a:solidFill>
                </a:rPr>
                <a:t>WEST</a:t>
              </a:r>
            </a:p>
            <a:p>
              <a:pPr algn="ctr">
                <a:defRPr/>
              </a:pPr>
              <a:r>
                <a:rPr lang="es-MX" sz="1400" b="0" dirty="0">
                  <a:solidFill>
                    <a:schemeClr val="bg1"/>
                  </a:solidFill>
                </a:rPr>
                <a:t>X-WING</a:t>
              </a:r>
            </a:p>
          </p:txBody>
        </p:sp>
        <p:sp>
          <p:nvSpPr>
            <p:cNvPr id="22" name="21 Elipse"/>
            <p:cNvSpPr/>
            <p:nvPr/>
          </p:nvSpPr>
          <p:spPr bwMode="auto">
            <a:xfrm>
              <a:off x="1485900" y="2857500"/>
              <a:ext cx="1728788" cy="190817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s-MX" sz="1400" b="0" dirty="0">
                  <a:solidFill>
                    <a:schemeClr val="bg1"/>
                  </a:solidFill>
                </a:rPr>
                <a:t>EAST</a:t>
              </a:r>
            </a:p>
            <a:p>
              <a:pPr algn="ctr">
                <a:defRPr/>
              </a:pPr>
              <a:r>
                <a:rPr lang="es-MX" sz="1400" b="0" dirty="0">
                  <a:solidFill>
                    <a:schemeClr val="bg1"/>
                  </a:solidFill>
                </a:rPr>
                <a:t>X-WING</a:t>
              </a:r>
            </a:p>
          </p:txBody>
        </p:sp>
        <p:grpSp>
          <p:nvGrpSpPr>
            <p:cNvPr id="71689" name="37 Grupo"/>
            <p:cNvGrpSpPr>
              <a:grpSpLocks/>
            </p:cNvGrpSpPr>
            <p:nvPr/>
          </p:nvGrpSpPr>
          <p:grpSpPr bwMode="auto">
            <a:xfrm>
              <a:off x="3429000" y="2643188"/>
              <a:ext cx="2714625" cy="2484437"/>
              <a:chOff x="3429000" y="2643188"/>
              <a:chExt cx="2714625" cy="2484437"/>
            </a:xfrm>
          </p:grpSpPr>
          <p:sp>
            <p:nvSpPr>
              <p:cNvPr id="12" name="11 Rectángulo"/>
              <p:cNvSpPr/>
              <p:nvPr/>
            </p:nvSpPr>
            <p:spPr bwMode="auto">
              <a:xfrm>
                <a:off x="3481388" y="2643188"/>
                <a:ext cx="2628900" cy="248443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7" name="16 Rectángulo"/>
              <p:cNvSpPr/>
              <p:nvPr/>
            </p:nvSpPr>
            <p:spPr bwMode="auto">
              <a:xfrm>
                <a:off x="3925888" y="3143250"/>
                <a:ext cx="360362" cy="360363"/>
              </a:xfrm>
              <a:prstGeom prst="rect">
                <a:avLst/>
              </a:prstGeom>
              <a:solidFill>
                <a:srgbClr val="FBFBFB"/>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400" b="0" dirty="0">
                    <a:solidFill>
                      <a:schemeClr val="accent6"/>
                    </a:solidFill>
                  </a:rPr>
                  <a:t>H</a:t>
                </a:r>
              </a:p>
            </p:txBody>
          </p:sp>
          <p:sp>
            <p:nvSpPr>
              <p:cNvPr id="18" name="17 Rectángulo"/>
              <p:cNvSpPr/>
              <p:nvPr/>
            </p:nvSpPr>
            <p:spPr bwMode="auto">
              <a:xfrm>
                <a:off x="5283200" y="3143250"/>
                <a:ext cx="360363" cy="360363"/>
              </a:xfrm>
              <a:prstGeom prst="rect">
                <a:avLst/>
              </a:prstGeom>
              <a:solidFill>
                <a:srgbClr val="FBFBFB"/>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400" b="0">
                    <a:solidFill>
                      <a:srgbClr val="1F1F5E"/>
                    </a:solidFill>
                  </a:rPr>
                  <a:t>v</a:t>
                </a:r>
              </a:p>
            </p:txBody>
          </p:sp>
          <p:sp>
            <p:nvSpPr>
              <p:cNvPr id="19" name="18 Rectángulo"/>
              <p:cNvSpPr/>
              <p:nvPr/>
            </p:nvSpPr>
            <p:spPr bwMode="auto">
              <a:xfrm>
                <a:off x="3929063" y="4283075"/>
                <a:ext cx="360362" cy="360363"/>
              </a:xfrm>
              <a:prstGeom prst="rect">
                <a:avLst/>
              </a:prstGeom>
              <a:solidFill>
                <a:srgbClr val="FBFBFB"/>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400" b="0">
                    <a:solidFill>
                      <a:srgbClr val="1F1F5E"/>
                    </a:solidFill>
                  </a:rPr>
                  <a:t>v</a:t>
                </a:r>
              </a:p>
            </p:txBody>
          </p:sp>
          <p:sp>
            <p:nvSpPr>
              <p:cNvPr id="20" name="19 Rectángulo"/>
              <p:cNvSpPr/>
              <p:nvPr/>
            </p:nvSpPr>
            <p:spPr bwMode="auto">
              <a:xfrm>
                <a:off x="5286375" y="4286250"/>
                <a:ext cx="360363" cy="360363"/>
              </a:xfrm>
              <a:prstGeom prst="rect">
                <a:avLst/>
              </a:prstGeom>
              <a:solidFill>
                <a:srgbClr val="FBFBFB"/>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400" b="0" dirty="0">
                    <a:solidFill>
                      <a:schemeClr val="accent6"/>
                    </a:solidFill>
                  </a:rPr>
                  <a:t>H</a:t>
                </a:r>
              </a:p>
            </p:txBody>
          </p:sp>
          <p:sp>
            <p:nvSpPr>
              <p:cNvPr id="23" name="22 CuadroTexto"/>
              <p:cNvSpPr txBox="1"/>
              <p:nvPr/>
            </p:nvSpPr>
            <p:spPr>
              <a:xfrm>
                <a:off x="3500438" y="2714625"/>
                <a:ext cx="1428750" cy="400050"/>
              </a:xfrm>
              <a:prstGeom prst="rect">
                <a:avLst/>
              </a:prstGeom>
              <a:noFill/>
            </p:spPr>
            <p:txBody>
              <a:bodyPr>
                <a:spAutoFit/>
              </a:bodyPr>
              <a:lstStyle/>
              <a:p>
                <a:pPr>
                  <a:defRPr/>
                </a:pPr>
                <a:r>
                  <a:rPr lang="es-MX" sz="1000" b="0" dirty="0">
                    <a:solidFill>
                      <a:schemeClr val="accent6"/>
                    </a:solidFill>
                  </a:rPr>
                  <a:t>KU R4</a:t>
                </a:r>
              </a:p>
              <a:p>
                <a:pPr>
                  <a:defRPr/>
                </a:pPr>
                <a:r>
                  <a:rPr lang="es-MX" sz="1000" b="0" dirty="0">
                    <a:solidFill>
                      <a:schemeClr val="accent6"/>
                    </a:solidFill>
                  </a:rPr>
                  <a:t>RECEIVE/TRANSMIT</a:t>
                </a:r>
              </a:p>
            </p:txBody>
          </p:sp>
          <p:sp>
            <p:nvSpPr>
              <p:cNvPr id="24" name="23 CuadroTexto"/>
              <p:cNvSpPr txBox="1"/>
              <p:nvPr/>
            </p:nvSpPr>
            <p:spPr>
              <a:xfrm>
                <a:off x="3429000" y="3857625"/>
                <a:ext cx="1428750" cy="400050"/>
              </a:xfrm>
              <a:prstGeom prst="rect">
                <a:avLst/>
              </a:prstGeom>
              <a:noFill/>
            </p:spPr>
            <p:txBody>
              <a:bodyPr>
                <a:spAutoFit/>
              </a:bodyPr>
              <a:lstStyle/>
              <a:p>
                <a:pPr>
                  <a:defRPr/>
                </a:pPr>
                <a:r>
                  <a:rPr lang="es-MX" sz="1000" b="0" dirty="0">
                    <a:solidFill>
                      <a:schemeClr val="accent6"/>
                    </a:solidFill>
                  </a:rPr>
                  <a:t>KU R4</a:t>
                </a:r>
              </a:p>
              <a:p>
                <a:pPr>
                  <a:defRPr/>
                </a:pPr>
                <a:r>
                  <a:rPr lang="es-MX" sz="1000" b="0" dirty="0">
                    <a:solidFill>
                      <a:schemeClr val="accent6"/>
                    </a:solidFill>
                  </a:rPr>
                  <a:t>RECEIVE/TRANSMIT</a:t>
                </a:r>
              </a:p>
            </p:txBody>
          </p:sp>
          <p:sp>
            <p:nvSpPr>
              <p:cNvPr id="25" name="24 CuadroTexto"/>
              <p:cNvSpPr txBox="1"/>
              <p:nvPr/>
            </p:nvSpPr>
            <p:spPr>
              <a:xfrm>
                <a:off x="3429000" y="3540125"/>
                <a:ext cx="1357313" cy="246063"/>
              </a:xfrm>
              <a:prstGeom prst="rect">
                <a:avLst/>
              </a:prstGeom>
              <a:noFill/>
            </p:spPr>
            <p:txBody>
              <a:bodyPr>
                <a:spAutoFit/>
              </a:bodyPr>
              <a:lstStyle/>
              <a:p>
                <a:pPr algn="ctr">
                  <a:defRPr/>
                </a:pPr>
                <a:r>
                  <a:rPr lang="es-MX" sz="1000" b="0" dirty="0">
                    <a:solidFill>
                      <a:schemeClr val="accent6"/>
                    </a:solidFill>
                  </a:rPr>
                  <a:t>KU R5 TRANSMIT</a:t>
                </a:r>
              </a:p>
            </p:txBody>
          </p:sp>
          <p:sp>
            <p:nvSpPr>
              <p:cNvPr id="26" name="25 CuadroTexto"/>
              <p:cNvSpPr txBox="1"/>
              <p:nvPr/>
            </p:nvSpPr>
            <p:spPr>
              <a:xfrm>
                <a:off x="3429000" y="4683125"/>
                <a:ext cx="1357313" cy="400050"/>
              </a:xfrm>
              <a:prstGeom prst="rect">
                <a:avLst/>
              </a:prstGeom>
              <a:noFill/>
            </p:spPr>
            <p:txBody>
              <a:bodyPr>
                <a:spAutoFit/>
              </a:bodyPr>
              <a:lstStyle/>
              <a:p>
                <a:pPr algn="ctr">
                  <a:defRPr/>
                </a:pPr>
                <a:r>
                  <a:rPr lang="es-MX" sz="1000" b="0" dirty="0">
                    <a:solidFill>
                      <a:schemeClr val="accent6"/>
                    </a:solidFill>
                  </a:rPr>
                  <a:t>KU R5 RECEIVE</a:t>
                </a:r>
              </a:p>
              <a:p>
                <a:pPr algn="ctr">
                  <a:defRPr/>
                </a:pPr>
                <a:r>
                  <a:rPr lang="es-MX" sz="1000" b="0" dirty="0">
                    <a:solidFill>
                      <a:schemeClr val="accent6"/>
                    </a:solidFill>
                  </a:rPr>
                  <a:t>C R3 TRANSMIT</a:t>
                </a:r>
              </a:p>
            </p:txBody>
          </p:sp>
          <p:sp>
            <p:nvSpPr>
              <p:cNvPr id="27" name="26 CuadroTexto"/>
              <p:cNvSpPr txBox="1"/>
              <p:nvPr/>
            </p:nvSpPr>
            <p:spPr>
              <a:xfrm>
                <a:off x="4786313" y="2714625"/>
                <a:ext cx="1357312" cy="400050"/>
              </a:xfrm>
              <a:prstGeom prst="rect">
                <a:avLst/>
              </a:prstGeom>
              <a:noFill/>
            </p:spPr>
            <p:txBody>
              <a:bodyPr>
                <a:spAutoFit/>
              </a:bodyPr>
              <a:lstStyle/>
              <a:p>
                <a:pPr algn="ctr">
                  <a:defRPr/>
                </a:pPr>
                <a:r>
                  <a:rPr lang="es-MX" sz="1000" b="0" dirty="0">
                    <a:solidFill>
                      <a:schemeClr val="accent6"/>
                    </a:solidFill>
                  </a:rPr>
                  <a:t>C R2/R1 TRANSMIT</a:t>
                </a:r>
              </a:p>
              <a:p>
                <a:pPr algn="ctr">
                  <a:defRPr/>
                </a:pPr>
                <a:r>
                  <a:rPr lang="es-MX" sz="1000" b="0" dirty="0">
                    <a:solidFill>
                      <a:schemeClr val="accent6"/>
                    </a:solidFill>
                  </a:rPr>
                  <a:t>C R1 WB RECEIVE</a:t>
                </a:r>
              </a:p>
            </p:txBody>
          </p:sp>
          <p:sp>
            <p:nvSpPr>
              <p:cNvPr id="28" name="27 CuadroTexto"/>
              <p:cNvSpPr txBox="1"/>
              <p:nvPr/>
            </p:nvSpPr>
            <p:spPr>
              <a:xfrm>
                <a:off x="4786313" y="3540125"/>
                <a:ext cx="1357312" cy="246063"/>
              </a:xfrm>
              <a:prstGeom prst="rect">
                <a:avLst/>
              </a:prstGeom>
              <a:noFill/>
            </p:spPr>
            <p:txBody>
              <a:bodyPr>
                <a:spAutoFit/>
              </a:bodyPr>
              <a:lstStyle/>
              <a:p>
                <a:pPr algn="ctr">
                  <a:defRPr/>
                </a:pPr>
                <a:r>
                  <a:rPr lang="es-MX" sz="1000" b="0" dirty="0">
                    <a:solidFill>
                      <a:schemeClr val="accent6"/>
                    </a:solidFill>
                  </a:rPr>
                  <a:t>C R3 TRANSMIT</a:t>
                </a:r>
              </a:p>
            </p:txBody>
          </p:sp>
          <p:sp>
            <p:nvSpPr>
              <p:cNvPr id="29" name="28 CuadroTexto"/>
              <p:cNvSpPr txBox="1"/>
              <p:nvPr/>
            </p:nvSpPr>
            <p:spPr>
              <a:xfrm>
                <a:off x="4786313" y="3968750"/>
                <a:ext cx="1357312" cy="246063"/>
              </a:xfrm>
              <a:prstGeom prst="rect">
                <a:avLst/>
              </a:prstGeom>
              <a:noFill/>
            </p:spPr>
            <p:txBody>
              <a:bodyPr>
                <a:spAutoFit/>
              </a:bodyPr>
              <a:lstStyle/>
              <a:p>
                <a:pPr algn="ctr">
                  <a:defRPr/>
                </a:pPr>
                <a:r>
                  <a:rPr lang="es-MX" sz="1000" b="0" dirty="0">
                    <a:solidFill>
                      <a:schemeClr val="accent6"/>
                    </a:solidFill>
                  </a:rPr>
                  <a:t>C R3 RECEIVE</a:t>
                </a:r>
              </a:p>
            </p:txBody>
          </p:sp>
          <p:sp>
            <p:nvSpPr>
              <p:cNvPr id="30" name="29 CuadroTexto"/>
              <p:cNvSpPr txBox="1"/>
              <p:nvPr/>
            </p:nvSpPr>
            <p:spPr>
              <a:xfrm>
                <a:off x="4714875" y="4672013"/>
                <a:ext cx="1428750" cy="400050"/>
              </a:xfrm>
              <a:prstGeom prst="rect">
                <a:avLst/>
              </a:prstGeom>
              <a:noFill/>
            </p:spPr>
            <p:txBody>
              <a:bodyPr>
                <a:spAutoFit/>
              </a:bodyPr>
              <a:lstStyle/>
              <a:p>
                <a:pPr algn="ctr">
                  <a:defRPr/>
                </a:pPr>
                <a:r>
                  <a:rPr lang="es-MX" sz="1000" b="0" dirty="0">
                    <a:solidFill>
                      <a:schemeClr val="accent6"/>
                    </a:solidFill>
                  </a:rPr>
                  <a:t>C R2/R1 RECEIVE</a:t>
                </a:r>
              </a:p>
              <a:p>
                <a:pPr algn="ctr">
                  <a:defRPr/>
                </a:pPr>
                <a:r>
                  <a:rPr lang="es-MX" sz="1000" b="0" dirty="0">
                    <a:solidFill>
                      <a:schemeClr val="accent6"/>
                    </a:solidFill>
                  </a:rPr>
                  <a:t>C R1 WB TRANSMIT</a:t>
                </a:r>
              </a:p>
            </p:txBody>
          </p:sp>
        </p:grpSp>
        <p:grpSp>
          <p:nvGrpSpPr>
            <p:cNvPr id="71690" name="36 Grupo"/>
            <p:cNvGrpSpPr>
              <a:grpSpLocks/>
            </p:cNvGrpSpPr>
            <p:nvPr/>
          </p:nvGrpSpPr>
          <p:grpSpPr bwMode="auto">
            <a:xfrm>
              <a:off x="2368550" y="5273675"/>
              <a:ext cx="4859338" cy="1219200"/>
              <a:chOff x="2368550" y="5273675"/>
              <a:chExt cx="4859338" cy="1219200"/>
            </a:xfrm>
          </p:grpSpPr>
          <p:grpSp>
            <p:nvGrpSpPr>
              <p:cNvPr id="71691" name="36 Grupo"/>
              <p:cNvGrpSpPr>
                <a:grpSpLocks/>
              </p:cNvGrpSpPr>
              <p:nvPr/>
            </p:nvGrpSpPr>
            <p:grpSpPr bwMode="auto">
              <a:xfrm>
                <a:off x="2368550" y="5273675"/>
                <a:ext cx="4859338" cy="1219200"/>
                <a:chOff x="2367932" y="5273068"/>
                <a:chExt cx="4860000" cy="1219674"/>
              </a:xfrm>
            </p:grpSpPr>
            <p:sp>
              <p:nvSpPr>
                <p:cNvPr id="31" name="30 Trapecio"/>
                <p:cNvSpPr/>
                <p:nvPr/>
              </p:nvSpPr>
              <p:spPr bwMode="auto">
                <a:xfrm>
                  <a:off x="2367932" y="6057598"/>
                  <a:ext cx="4860000" cy="431968"/>
                </a:xfrm>
                <a:prstGeom prst="trapezoid">
                  <a:avLst>
                    <a:gd name="adj" fmla="val 9149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dirty="0">
                    <a:solidFill>
                      <a:schemeClr val="tx1"/>
                    </a:solidFill>
                    <a:effectLst>
                      <a:outerShdw blurRad="38100" dist="38100" dir="2700000" algn="tl">
                        <a:srgbClr val="000000">
                          <a:alpha val="43137"/>
                        </a:srgbClr>
                      </a:outerShdw>
                    </a:effectLst>
                  </a:endParaRPr>
                </a:p>
              </p:txBody>
            </p:sp>
            <p:sp>
              <p:nvSpPr>
                <p:cNvPr id="32" name="31 Trapecio"/>
                <p:cNvSpPr/>
                <p:nvPr/>
              </p:nvSpPr>
              <p:spPr bwMode="auto">
                <a:xfrm>
                  <a:off x="2764861" y="5630395"/>
                  <a:ext cx="4067729" cy="431968"/>
                </a:xfrm>
                <a:prstGeom prst="trapezoid">
                  <a:avLst>
                    <a:gd name="adj" fmla="val 9149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dirty="0">
                    <a:solidFill>
                      <a:schemeClr val="tx1"/>
                    </a:solidFill>
                    <a:effectLst>
                      <a:outerShdw blurRad="38100" dist="38100" dir="2700000" algn="tl">
                        <a:srgbClr val="000000">
                          <a:alpha val="43137"/>
                        </a:srgbClr>
                      </a:outerShdw>
                    </a:effectLst>
                  </a:endParaRPr>
                </a:p>
              </p:txBody>
            </p:sp>
            <p:sp>
              <p:nvSpPr>
                <p:cNvPr id="33" name="32 Trapecio"/>
                <p:cNvSpPr/>
                <p:nvPr/>
              </p:nvSpPr>
              <p:spPr bwMode="auto">
                <a:xfrm>
                  <a:off x="3153852" y="5273068"/>
                  <a:ext cx="3286573" cy="360503"/>
                </a:xfrm>
                <a:prstGeom prst="trapezoid">
                  <a:avLst>
                    <a:gd name="adj" fmla="val 9149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dirty="0">
                    <a:solidFill>
                      <a:schemeClr val="tx1"/>
                    </a:solidFill>
                    <a:effectLst>
                      <a:outerShdw blurRad="38100" dist="38100" dir="2700000" algn="tl">
                        <a:srgbClr val="000000">
                          <a:alpha val="43137"/>
                        </a:srgbClr>
                      </a:outerShdw>
                    </a:effectLst>
                  </a:endParaRPr>
                </a:p>
              </p:txBody>
            </p:sp>
            <p:sp>
              <p:nvSpPr>
                <p:cNvPr id="36" name="35 Rectángulo"/>
                <p:cNvSpPr/>
                <p:nvPr/>
              </p:nvSpPr>
              <p:spPr bwMode="auto">
                <a:xfrm>
                  <a:off x="3499974" y="5277833"/>
                  <a:ext cx="1286050" cy="121490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sp>
            <p:nvSpPr>
              <p:cNvPr id="39" name="38 Triángulo rectángulo"/>
              <p:cNvSpPr/>
              <p:nvPr/>
            </p:nvSpPr>
            <p:spPr bwMode="auto">
              <a:xfrm flipH="1">
                <a:off x="2401888" y="5299075"/>
                <a:ext cx="1143000" cy="1177925"/>
              </a:xfrm>
              <a:prstGeom prst="rtTriangl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40" name="39 CuadroTexto"/>
              <p:cNvSpPr txBox="1"/>
              <p:nvPr/>
            </p:nvSpPr>
            <p:spPr>
              <a:xfrm>
                <a:off x="4945063" y="5318125"/>
                <a:ext cx="1071562" cy="261938"/>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MX" sz="1100" b="0" dirty="0"/>
                  <a:t>EPC</a:t>
                </a:r>
              </a:p>
            </p:txBody>
          </p:sp>
          <p:sp>
            <p:nvSpPr>
              <p:cNvPr id="41" name="40 CuadroTexto"/>
              <p:cNvSpPr txBox="1"/>
              <p:nvPr/>
            </p:nvSpPr>
            <p:spPr>
              <a:xfrm>
                <a:off x="4603750" y="5619750"/>
                <a:ext cx="2071688" cy="430213"/>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MX" sz="1100" b="0">
                    <a:solidFill>
                      <a:srgbClr val="000090"/>
                    </a:solidFill>
                  </a:rPr>
                  <a:t>TWT R4 V TRANSMIT</a:t>
                </a:r>
              </a:p>
              <a:p>
                <a:pPr algn="ctr">
                  <a:defRPr/>
                </a:pPr>
                <a:r>
                  <a:rPr lang="es-MX" sz="1100" b="0">
                    <a:solidFill>
                      <a:srgbClr val="000090"/>
                    </a:solidFill>
                  </a:rPr>
                  <a:t>10 IN 20/16</a:t>
                </a:r>
              </a:p>
            </p:txBody>
          </p:sp>
          <p:sp>
            <p:nvSpPr>
              <p:cNvPr id="42" name="41 CuadroTexto"/>
              <p:cNvSpPr txBox="1"/>
              <p:nvPr/>
            </p:nvSpPr>
            <p:spPr>
              <a:xfrm>
                <a:off x="4786313" y="6054725"/>
                <a:ext cx="1643062" cy="431800"/>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MX" sz="1100" b="0" dirty="0"/>
                  <a:t>C SSPAS</a:t>
                </a:r>
              </a:p>
              <a:p>
                <a:pPr algn="ctr">
                  <a:defRPr/>
                </a:pPr>
                <a:r>
                  <a:rPr lang="es-MX" sz="1100" b="0" dirty="0"/>
                  <a:t>R1 H 8/6</a:t>
                </a:r>
              </a:p>
            </p:txBody>
          </p:sp>
          <p:sp>
            <p:nvSpPr>
              <p:cNvPr id="43" name="42 CuadroTexto"/>
              <p:cNvSpPr txBox="1"/>
              <p:nvPr/>
            </p:nvSpPr>
            <p:spPr>
              <a:xfrm>
                <a:off x="3357563" y="5572125"/>
                <a:ext cx="1214437" cy="60007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MX" sz="1100" b="0" dirty="0"/>
                  <a:t>L – BAND</a:t>
                </a:r>
              </a:p>
              <a:p>
                <a:pPr algn="ctr">
                  <a:defRPr/>
                </a:pPr>
                <a:r>
                  <a:rPr lang="es-MX" sz="1100" b="0" dirty="0"/>
                  <a:t>SSPA</a:t>
                </a:r>
              </a:p>
              <a:p>
                <a:pPr algn="ctr">
                  <a:defRPr/>
                </a:pPr>
                <a:r>
                  <a:rPr lang="es-MX" sz="1100" b="0" dirty="0"/>
                  <a:t>6/4</a:t>
                </a:r>
              </a:p>
            </p:txBody>
          </p:sp>
          <p:sp>
            <p:nvSpPr>
              <p:cNvPr id="34" name="33 Triángulo rectángulo"/>
              <p:cNvSpPr/>
              <p:nvPr/>
            </p:nvSpPr>
            <p:spPr bwMode="auto">
              <a:xfrm flipH="1">
                <a:off x="2530475" y="5292725"/>
                <a:ext cx="982663" cy="1177925"/>
              </a:xfrm>
              <a:prstGeom prst="rtTriangl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35" name="34 Franja diagonal"/>
              <p:cNvSpPr/>
              <p:nvPr/>
            </p:nvSpPr>
            <p:spPr bwMode="auto">
              <a:xfrm rot="9180000">
                <a:off x="2516188" y="5522913"/>
                <a:ext cx="1141412" cy="415925"/>
              </a:xfrm>
              <a:prstGeom prst="diagStripe">
                <a:avLst>
                  <a:gd name="adj" fmla="val 81229"/>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MX" b="0">
                  <a:effectLst>
                    <a:outerShdw blurRad="38100" dist="38100" dir="2700000" algn="tl">
                      <a:srgbClr val="000000">
                        <a:alpha val="43137"/>
                      </a:srgbClr>
                    </a:outerShdw>
                  </a:effectLst>
                </a:endParaRPr>
              </a:p>
            </p:txBody>
          </p:sp>
        </p:grpSp>
      </p:grpSp>
      <p:sp>
        <p:nvSpPr>
          <p:cNvPr id="79912" name="Text Box 40"/>
          <p:cNvSpPr txBox="1">
            <a:spLocks noChangeArrowheads="1"/>
          </p:cNvSpPr>
          <p:nvPr/>
        </p:nvSpPr>
        <p:spPr bwMode="auto">
          <a:xfrm>
            <a:off x="4067175" y="1052513"/>
            <a:ext cx="1343025" cy="244475"/>
          </a:xfrm>
          <a:prstGeom prst="rect">
            <a:avLst/>
          </a:prstGeom>
          <a:noFill/>
          <a:ln w="9525">
            <a:noFill/>
            <a:miter lim="800000"/>
            <a:headEnd/>
            <a:tailEnd/>
          </a:ln>
          <a:effectLst/>
        </p:spPr>
        <p:txBody>
          <a:bodyPr wrap="none">
            <a:spAutoFit/>
          </a:bodyPr>
          <a:lstStyle/>
          <a:p>
            <a:pPr>
              <a:defRPr/>
            </a:pPr>
            <a:r>
              <a:rPr lang="es-ES" sz="1000">
                <a:solidFill>
                  <a:srgbClr val="000000"/>
                </a:solidFill>
                <a:effectLst>
                  <a:outerShdw blurRad="38100" dist="38100" dir="2700000" algn="tl">
                    <a:srgbClr val="C0C0C0"/>
                  </a:outerShdw>
                </a:effectLst>
              </a:rPr>
              <a:t>NORTH RADIATOR</a:t>
            </a:r>
          </a:p>
        </p:txBody>
      </p:sp>
      <p:sp>
        <p:nvSpPr>
          <p:cNvPr id="79913" name="Text Box 41"/>
          <p:cNvSpPr txBox="1">
            <a:spLocks noChangeArrowheads="1"/>
          </p:cNvSpPr>
          <p:nvPr/>
        </p:nvSpPr>
        <p:spPr bwMode="auto">
          <a:xfrm>
            <a:off x="4119563" y="6499225"/>
            <a:ext cx="1335087" cy="244475"/>
          </a:xfrm>
          <a:prstGeom prst="rect">
            <a:avLst/>
          </a:prstGeom>
          <a:noFill/>
          <a:ln w="9525">
            <a:noFill/>
            <a:miter lim="800000"/>
            <a:headEnd/>
            <a:tailEnd/>
          </a:ln>
          <a:effectLst/>
        </p:spPr>
        <p:txBody>
          <a:bodyPr wrap="none">
            <a:spAutoFit/>
          </a:bodyPr>
          <a:lstStyle/>
          <a:p>
            <a:pPr>
              <a:defRPr/>
            </a:pPr>
            <a:r>
              <a:rPr lang="es-ES" sz="1000">
                <a:solidFill>
                  <a:srgbClr val="000000"/>
                </a:solidFill>
                <a:effectLst>
                  <a:outerShdw blurRad="38100" dist="38100" dir="2700000" algn="tl">
                    <a:srgbClr val="C0C0C0"/>
                  </a:outerShdw>
                </a:effectLst>
              </a:rPr>
              <a:t>SOUTH RADIATOR</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Escanear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196975"/>
            <a:ext cx="7234238"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451" name="Rectangle 3"/>
          <p:cNvSpPr>
            <a:spLocks noGrp="1" noChangeArrowheads="1"/>
          </p:cNvSpPr>
          <p:nvPr>
            <p:ph type="title"/>
          </p:nvPr>
        </p:nvSpPr>
        <p:spPr>
          <a:xfrm>
            <a:off x="1403350" y="188913"/>
            <a:ext cx="6985000" cy="865187"/>
          </a:xfrm>
        </p:spPr>
        <p:txBody>
          <a:bodyPr/>
          <a:lstStyle/>
          <a:p>
            <a:pPr eaLnBrk="1" hangingPunct="1">
              <a:defRPr/>
            </a:pPr>
            <a:r>
              <a:rPr lang="es-MX" smtClean="0"/>
              <a:t>Solidaridad Repeater Layout </a:t>
            </a:r>
            <a:endParaRPr lang="es-ES" smtClean="0"/>
          </a:p>
        </p:txBody>
      </p:sp>
      <p:sp>
        <p:nvSpPr>
          <p:cNvPr id="488452" name="Text Box 4"/>
          <p:cNvSpPr txBox="1">
            <a:spLocks noChangeArrowheads="1"/>
          </p:cNvSpPr>
          <p:nvPr/>
        </p:nvSpPr>
        <p:spPr bwMode="auto">
          <a:xfrm>
            <a:off x="179388" y="3284538"/>
            <a:ext cx="793750" cy="641350"/>
          </a:xfrm>
          <a:prstGeom prst="rect">
            <a:avLst/>
          </a:prstGeom>
          <a:noFill/>
          <a:ln w="9525">
            <a:noFill/>
            <a:miter lim="800000"/>
            <a:headEnd/>
            <a:tailEnd/>
          </a:ln>
          <a:effectLst/>
        </p:spPr>
        <p:txBody>
          <a:bodyPr wrap="none">
            <a:spAutoFit/>
          </a:bodyPr>
          <a:lstStyle/>
          <a:p>
            <a:pPr>
              <a:defRPr/>
            </a:pPr>
            <a:r>
              <a:rPr lang="es-ES">
                <a:solidFill>
                  <a:srgbClr val="000000"/>
                </a:solidFill>
                <a:effectLst>
                  <a:outerShdw blurRad="38100" dist="38100" dir="2700000" algn="tl">
                    <a:srgbClr val="C0C0C0"/>
                  </a:outerShdw>
                </a:effectLst>
              </a:rPr>
              <a:t>North</a:t>
            </a:r>
          </a:p>
          <a:p>
            <a:pPr>
              <a:defRPr/>
            </a:pPr>
            <a:r>
              <a:rPr lang="es-ES">
                <a:solidFill>
                  <a:srgbClr val="000000"/>
                </a:solidFill>
                <a:effectLst>
                  <a:outerShdw blurRad="38100" dist="38100" dir="2700000" algn="tl">
                    <a:srgbClr val="C0C0C0"/>
                  </a:outerShdw>
                </a:effectLst>
              </a:rPr>
              <a:t>Panel</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331913" y="188913"/>
            <a:ext cx="6985000" cy="865187"/>
          </a:xfrm>
        </p:spPr>
        <p:txBody>
          <a:bodyPr/>
          <a:lstStyle/>
          <a:p>
            <a:pPr eaLnBrk="1" hangingPunct="1">
              <a:defRPr/>
            </a:pPr>
            <a:r>
              <a:rPr lang="es-MX" dirty="0" smtClean="0"/>
              <a:t>C – Band Block </a:t>
            </a:r>
            <a:r>
              <a:rPr lang="es-MX" dirty="0" err="1" smtClean="0"/>
              <a:t>Diagram</a:t>
            </a:r>
            <a:endParaRPr lang="es-MX" dirty="0" smtClean="0"/>
          </a:p>
        </p:txBody>
      </p:sp>
      <p:grpSp>
        <p:nvGrpSpPr>
          <p:cNvPr id="73731" name="42 Grupo"/>
          <p:cNvGrpSpPr>
            <a:grpSpLocks/>
          </p:cNvGrpSpPr>
          <p:nvPr/>
        </p:nvGrpSpPr>
        <p:grpSpPr bwMode="auto">
          <a:xfrm>
            <a:off x="96838" y="1571625"/>
            <a:ext cx="9332912" cy="3857625"/>
            <a:chOff x="168244" y="1571612"/>
            <a:chExt cx="9333010" cy="3857652"/>
          </a:xfrm>
        </p:grpSpPr>
        <p:sp>
          <p:nvSpPr>
            <p:cNvPr id="4" name="3 Rectángulo"/>
            <p:cNvSpPr/>
            <p:nvPr/>
          </p:nvSpPr>
          <p:spPr bwMode="auto">
            <a:xfrm>
              <a:off x="1142976" y="1857364"/>
              <a:ext cx="1359521" cy="35719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a:solidFill>
                    <a:schemeClr val="tx1"/>
                  </a:solidFill>
                  <a:effectLst>
                    <a:outerShdw blurRad="38100" dist="38100" dir="2700000" algn="tl">
                      <a:srgbClr val="C0C0C0"/>
                    </a:outerShdw>
                  </a:effectLst>
                </a:rPr>
                <a:t>Low noise signal amplification and frequency translation</a:t>
              </a:r>
            </a:p>
          </p:txBody>
        </p:sp>
        <p:sp>
          <p:nvSpPr>
            <p:cNvPr id="5" name="4 Rectángulo"/>
            <p:cNvSpPr/>
            <p:nvPr/>
          </p:nvSpPr>
          <p:spPr bwMode="auto">
            <a:xfrm>
              <a:off x="2931125" y="1857364"/>
              <a:ext cx="1370216"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Transponder</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Channelization</a:t>
              </a:r>
              <a:endParaRPr lang="es-MX" sz="1400" b="0" dirty="0">
                <a:effectLst>
                  <a:outerShdw blurRad="38100" dist="38100" dir="2700000" algn="tl">
                    <a:srgbClr val="000000">
                      <a:alpha val="43137"/>
                    </a:srgbClr>
                  </a:outerShdw>
                </a:effectLst>
              </a:endParaRPr>
            </a:p>
            <a:p>
              <a:pPr algn="ctr">
                <a:defRPr/>
              </a:pPr>
              <a:r>
                <a:rPr lang="es-MX" sz="1400" b="0" dirty="0">
                  <a:effectLst>
                    <a:outerShdw blurRad="38100" dist="38100" dir="2700000" algn="tl">
                      <a:srgbClr val="000000">
                        <a:alpha val="43137"/>
                      </a:srgbClr>
                    </a:outerShdw>
                  </a:effectLst>
                </a:rPr>
                <a:t>(</a:t>
              </a:r>
              <a:r>
                <a:rPr lang="es-MX" sz="1400" b="0" dirty="0" err="1">
                  <a:effectLst>
                    <a:outerShdw blurRad="38100" dist="38100" dir="2700000" algn="tl">
                      <a:srgbClr val="000000">
                        <a:alpha val="43137"/>
                      </a:srgbClr>
                    </a:outerShdw>
                  </a:effectLst>
                </a:rPr>
                <a:t>Wide</a:t>
              </a:r>
              <a:r>
                <a:rPr lang="es-MX" sz="1400" b="0" dirty="0">
                  <a:effectLst>
                    <a:outerShdw blurRad="38100" dist="38100" dir="2700000" algn="tl">
                      <a:srgbClr val="000000">
                        <a:alpha val="43137"/>
                      </a:srgbClr>
                    </a:outerShdw>
                  </a:effectLst>
                </a:rPr>
                <a:t> Band)</a:t>
              </a:r>
            </a:p>
          </p:txBody>
        </p:sp>
        <p:sp>
          <p:nvSpPr>
            <p:cNvPr id="6" name="5 Rectángulo"/>
            <p:cNvSpPr/>
            <p:nvPr/>
          </p:nvSpPr>
          <p:spPr bwMode="auto">
            <a:xfrm>
              <a:off x="2931125" y="4169264"/>
              <a:ext cx="1370216"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Transponder</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Channelization</a:t>
              </a:r>
              <a:endParaRPr lang="es-MX" sz="1400" b="0" dirty="0">
                <a:effectLst>
                  <a:outerShdw blurRad="38100" dist="38100" dir="2700000" algn="tl">
                    <a:srgbClr val="000000">
                      <a:alpha val="43137"/>
                    </a:srgbClr>
                  </a:outerShdw>
                </a:effectLst>
              </a:endParaRPr>
            </a:p>
            <a:p>
              <a:pPr algn="ctr">
                <a:defRPr/>
              </a:pPr>
              <a:r>
                <a:rPr lang="es-MX" sz="1400" b="0" dirty="0">
                  <a:effectLst>
                    <a:outerShdw blurRad="38100" dist="38100" dir="2700000" algn="tl">
                      <a:srgbClr val="000000">
                        <a:alpha val="43137"/>
                      </a:srgbClr>
                    </a:outerShdw>
                  </a:effectLst>
                </a:rPr>
                <a:t>(</a:t>
              </a:r>
              <a:r>
                <a:rPr lang="es-MX" sz="1400" b="0" dirty="0" err="1">
                  <a:effectLst>
                    <a:outerShdw blurRad="38100" dist="38100" dir="2700000" algn="tl">
                      <a:srgbClr val="000000">
                        <a:alpha val="43137"/>
                      </a:srgbClr>
                    </a:outerShdw>
                  </a:effectLst>
                </a:rPr>
                <a:t>Narrow</a:t>
              </a:r>
              <a:r>
                <a:rPr lang="es-MX" sz="1400" b="0" dirty="0">
                  <a:effectLst>
                    <a:outerShdw blurRad="38100" dist="38100" dir="2700000" algn="tl">
                      <a:srgbClr val="000000">
                        <a:alpha val="43137"/>
                      </a:srgbClr>
                    </a:outerShdw>
                  </a:effectLst>
                </a:rPr>
                <a:t> Band)</a:t>
              </a:r>
            </a:p>
          </p:txBody>
        </p:sp>
        <p:sp>
          <p:nvSpPr>
            <p:cNvPr id="7" name="6 Rectángulo"/>
            <p:cNvSpPr/>
            <p:nvPr/>
          </p:nvSpPr>
          <p:spPr bwMode="auto">
            <a:xfrm>
              <a:off x="4691675" y="1857364"/>
              <a:ext cx="1500198"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Commandable</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step</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attenuation</a:t>
              </a:r>
              <a:r>
                <a:rPr lang="es-MX" sz="1400" b="0" dirty="0">
                  <a:effectLst>
                    <a:outerShdw blurRad="38100" dist="38100" dir="2700000" algn="tl">
                      <a:srgbClr val="000000">
                        <a:alpha val="43137"/>
                      </a:srgbClr>
                    </a:outerShdw>
                  </a:effectLst>
                </a:rPr>
                <a:t> and </a:t>
              </a:r>
              <a:r>
                <a:rPr lang="es-MX" sz="1400" b="0" dirty="0" err="1">
                  <a:effectLst>
                    <a:outerShdw blurRad="38100" dist="38100" dir="2700000" algn="tl">
                      <a:srgbClr val="000000">
                        <a:alpha val="43137"/>
                      </a:srgbClr>
                    </a:outerShdw>
                  </a:effectLst>
                </a:rPr>
                <a:t>high</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power</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amplification</a:t>
              </a:r>
              <a:endParaRPr lang="es-MX" sz="1400" b="0" dirty="0">
                <a:effectLst>
                  <a:outerShdw blurRad="38100" dist="38100" dir="2700000" algn="tl">
                    <a:srgbClr val="000000">
                      <a:alpha val="43137"/>
                    </a:srgbClr>
                  </a:outerShdw>
                </a:effectLst>
              </a:endParaRPr>
            </a:p>
          </p:txBody>
        </p:sp>
        <p:sp>
          <p:nvSpPr>
            <p:cNvPr id="8" name="7 Rectángulo"/>
            <p:cNvSpPr/>
            <p:nvPr/>
          </p:nvSpPr>
          <p:spPr bwMode="auto">
            <a:xfrm>
              <a:off x="4691675" y="4169264"/>
              <a:ext cx="1500198"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Commandable</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step</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attenuation</a:t>
              </a:r>
              <a:r>
                <a:rPr lang="es-MX" sz="1400" b="0" dirty="0">
                  <a:effectLst>
                    <a:outerShdw blurRad="38100" dist="38100" dir="2700000" algn="tl">
                      <a:srgbClr val="000000">
                        <a:alpha val="43137"/>
                      </a:srgbClr>
                    </a:outerShdw>
                  </a:effectLst>
                </a:rPr>
                <a:t> and </a:t>
              </a:r>
              <a:r>
                <a:rPr lang="es-MX" sz="1400" b="0" dirty="0" err="1">
                  <a:effectLst>
                    <a:outerShdw blurRad="38100" dist="38100" dir="2700000" algn="tl">
                      <a:srgbClr val="000000">
                        <a:alpha val="43137"/>
                      </a:srgbClr>
                    </a:outerShdw>
                  </a:effectLst>
                </a:rPr>
                <a:t>high</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power</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amplification</a:t>
              </a:r>
              <a:endParaRPr lang="es-MX" sz="1400" b="0" dirty="0">
                <a:effectLst>
                  <a:outerShdw blurRad="38100" dist="38100" dir="2700000" algn="tl">
                    <a:srgbClr val="000000">
                      <a:alpha val="43137"/>
                    </a:srgbClr>
                  </a:outerShdw>
                </a:effectLst>
              </a:endParaRPr>
            </a:p>
          </p:txBody>
        </p:sp>
        <p:sp>
          <p:nvSpPr>
            <p:cNvPr id="9" name="8 Rectángulo"/>
            <p:cNvSpPr/>
            <p:nvPr/>
          </p:nvSpPr>
          <p:spPr bwMode="auto">
            <a:xfrm>
              <a:off x="6605408" y="1857364"/>
              <a:ext cx="1370216"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a:effectLst>
                    <a:outerShdw blurRad="38100" dist="38100" dir="2700000" algn="tl">
                      <a:srgbClr val="000000">
                        <a:alpha val="43137"/>
                      </a:srgbClr>
                    </a:outerShdw>
                  </a:effectLst>
                </a:rPr>
                <a:t>Output </a:t>
              </a:r>
              <a:r>
                <a:rPr lang="es-MX" sz="1400" b="0" dirty="0" err="1">
                  <a:effectLst>
                    <a:outerShdw blurRad="38100" dist="38100" dir="2700000" algn="tl">
                      <a:srgbClr val="000000">
                        <a:alpha val="43137"/>
                      </a:srgbClr>
                    </a:outerShdw>
                  </a:effectLst>
                </a:rPr>
                <a:t>Channelization</a:t>
              </a:r>
              <a:r>
                <a:rPr lang="es-MX" sz="1400" b="0" dirty="0">
                  <a:effectLst>
                    <a:outerShdw blurRad="38100" dist="38100" dir="2700000" algn="tl">
                      <a:srgbClr val="000000">
                        <a:alpha val="43137"/>
                      </a:srgbClr>
                    </a:outerShdw>
                  </a:effectLst>
                </a:rPr>
                <a:t> and </a:t>
              </a:r>
              <a:r>
                <a:rPr lang="es-MX" sz="1400" b="0" dirty="0" err="1">
                  <a:effectLst>
                    <a:outerShdw blurRad="38100" dist="38100" dir="2700000" algn="tl">
                      <a:srgbClr val="000000">
                        <a:alpha val="43137"/>
                      </a:srgbClr>
                    </a:outerShdw>
                  </a:effectLst>
                </a:rPr>
                <a:t>filtering</a:t>
              </a:r>
              <a:endParaRPr lang="es-MX" sz="1400" b="0" dirty="0">
                <a:effectLst>
                  <a:outerShdw blurRad="38100" dist="38100" dir="2700000" algn="tl">
                    <a:srgbClr val="000000">
                      <a:alpha val="43137"/>
                    </a:srgbClr>
                  </a:outerShdw>
                </a:effectLst>
              </a:endParaRPr>
            </a:p>
          </p:txBody>
        </p:sp>
        <p:sp>
          <p:nvSpPr>
            <p:cNvPr id="10" name="9 Rectángulo"/>
            <p:cNvSpPr/>
            <p:nvPr/>
          </p:nvSpPr>
          <p:spPr bwMode="auto">
            <a:xfrm>
              <a:off x="6605408" y="4169264"/>
              <a:ext cx="1370216"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a:effectLst>
                    <a:outerShdw blurRad="38100" dist="38100" dir="2700000" algn="tl">
                      <a:srgbClr val="000000">
                        <a:alpha val="43137"/>
                      </a:srgbClr>
                    </a:outerShdw>
                  </a:effectLst>
                </a:rPr>
                <a:t>Output </a:t>
              </a:r>
              <a:r>
                <a:rPr lang="es-MX" sz="1400" b="0" dirty="0" err="1">
                  <a:effectLst>
                    <a:outerShdw blurRad="38100" dist="38100" dir="2700000" algn="tl">
                      <a:srgbClr val="000000">
                        <a:alpha val="43137"/>
                      </a:srgbClr>
                    </a:outerShdw>
                  </a:effectLst>
                </a:rPr>
                <a:t>Channelization</a:t>
              </a:r>
              <a:r>
                <a:rPr lang="es-MX" sz="1400" b="0" dirty="0">
                  <a:effectLst>
                    <a:outerShdw blurRad="38100" dist="38100" dir="2700000" algn="tl">
                      <a:srgbClr val="000000">
                        <a:alpha val="43137"/>
                      </a:srgbClr>
                    </a:outerShdw>
                  </a:effectLst>
                </a:rPr>
                <a:t> and </a:t>
              </a:r>
              <a:r>
                <a:rPr lang="es-MX" sz="1400" b="0" dirty="0" err="1">
                  <a:effectLst>
                    <a:outerShdw blurRad="38100" dist="38100" dir="2700000" algn="tl">
                      <a:srgbClr val="000000">
                        <a:alpha val="43137"/>
                      </a:srgbClr>
                    </a:outerShdw>
                  </a:effectLst>
                </a:rPr>
                <a:t>filtering</a:t>
              </a:r>
              <a:endParaRPr lang="es-MX" sz="1400" b="0" dirty="0">
                <a:effectLst>
                  <a:outerShdw blurRad="38100" dist="38100" dir="2700000" algn="tl">
                    <a:srgbClr val="000000">
                      <a:alpha val="43137"/>
                    </a:srgbClr>
                  </a:outerShdw>
                </a:effectLst>
              </a:endParaRPr>
            </a:p>
          </p:txBody>
        </p:sp>
        <p:cxnSp>
          <p:nvCxnSpPr>
            <p:cNvPr id="12" name="11 Conector recto de flecha"/>
            <p:cNvCxnSpPr/>
            <p:nvPr/>
          </p:nvCxnSpPr>
          <p:spPr bwMode="auto">
            <a:xfrm flipV="1">
              <a:off x="603224" y="3286124"/>
              <a:ext cx="539756"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3" name="12 Conector recto de flecha"/>
            <p:cNvCxnSpPr/>
            <p:nvPr/>
          </p:nvCxnSpPr>
          <p:spPr bwMode="auto">
            <a:xfrm flipV="1">
              <a:off x="603224" y="2428868"/>
              <a:ext cx="539756"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4" name="13 Conector recto de flecha"/>
            <p:cNvCxnSpPr/>
            <p:nvPr/>
          </p:nvCxnSpPr>
          <p:spPr bwMode="auto">
            <a:xfrm flipV="1">
              <a:off x="603224" y="4857760"/>
              <a:ext cx="539756"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6" name="15 Conector recto de flecha"/>
            <p:cNvCxnSpPr/>
            <p:nvPr/>
          </p:nvCxnSpPr>
          <p:spPr bwMode="auto">
            <a:xfrm>
              <a:off x="2500305" y="2500307"/>
              <a:ext cx="430218"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7" name="16 Conector recto de flecha"/>
            <p:cNvCxnSpPr/>
            <p:nvPr/>
          </p:nvCxnSpPr>
          <p:spPr bwMode="auto">
            <a:xfrm>
              <a:off x="2500305" y="4786323"/>
              <a:ext cx="430218"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8" name="17 Conector recto de flecha"/>
            <p:cNvCxnSpPr/>
            <p:nvPr/>
          </p:nvCxnSpPr>
          <p:spPr bwMode="auto">
            <a:xfrm>
              <a:off x="4286262" y="2500307"/>
              <a:ext cx="430217"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9" name="18 Conector recto de flecha"/>
            <p:cNvCxnSpPr/>
            <p:nvPr/>
          </p:nvCxnSpPr>
          <p:spPr bwMode="auto">
            <a:xfrm>
              <a:off x="4286262" y="4786323"/>
              <a:ext cx="430217"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20" name="19 Conector recto de flecha"/>
            <p:cNvCxnSpPr/>
            <p:nvPr/>
          </p:nvCxnSpPr>
          <p:spPr bwMode="auto">
            <a:xfrm>
              <a:off x="6169057" y="2500307"/>
              <a:ext cx="430217"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21" name="20 Conector recto de flecha"/>
            <p:cNvCxnSpPr/>
            <p:nvPr/>
          </p:nvCxnSpPr>
          <p:spPr bwMode="auto">
            <a:xfrm>
              <a:off x="6169057" y="4786323"/>
              <a:ext cx="430217"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22" name="21 Arco"/>
            <p:cNvSpPr/>
            <p:nvPr/>
          </p:nvSpPr>
          <p:spPr bwMode="auto">
            <a:xfrm>
              <a:off x="8572557" y="3101973"/>
              <a:ext cx="928697" cy="1143008"/>
            </a:xfrm>
            <a:prstGeom prst="arc">
              <a:avLst>
                <a:gd name="adj1" fmla="val 6193922"/>
                <a:gd name="adj2" fmla="val 15172976"/>
              </a:avLst>
            </a:prstGeom>
            <a:ln>
              <a:headEnd type="none" w="med" len="med"/>
              <a:tailEnd type="none" w="lg" len="lg"/>
            </a:ln>
          </p:spPr>
          <p:style>
            <a:lnRef idx="3">
              <a:schemeClr val="accent6"/>
            </a:lnRef>
            <a:fillRef idx="0">
              <a:schemeClr val="accent6"/>
            </a:fillRef>
            <a:effectRef idx="2">
              <a:schemeClr val="accent6"/>
            </a:effectRef>
            <a:fontRef idx="minor">
              <a:schemeClr val="tx1"/>
            </a:fontRef>
          </p:style>
          <p:txBody>
            <a:bodyPr anchor="ctr"/>
            <a:lstStyle/>
            <a:p>
              <a:pPr algn="ctr">
                <a:defRPr/>
              </a:pPr>
              <a:endParaRPr lang="es-MX" b="0" dirty="0">
                <a:effectLst>
                  <a:outerShdw blurRad="38100" dist="38100" dir="2700000" algn="tl">
                    <a:srgbClr val="000000">
                      <a:alpha val="43137"/>
                    </a:srgbClr>
                  </a:outerShdw>
                </a:effectLst>
              </a:endParaRPr>
            </a:p>
          </p:txBody>
        </p:sp>
        <p:cxnSp>
          <p:nvCxnSpPr>
            <p:cNvPr id="26" name="25 Conector angular"/>
            <p:cNvCxnSpPr/>
            <p:nvPr/>
          </p:nvCxnSpPr>
          <p:spPr bwMode="auto">
            <a:xfrm flipV="1">
              <a:off x="7975651" y="3954467"/>
              <a:ext cx="647707" cy="863606"/>
            </a:xfrm>
            <a:prstGeom prst="bentConnector3">
              <a:avLst>
                <a:gd name="adj1" fmla="val 50000"/>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30" name="29 CuadroTexto"/>
            <p:cNvSpPr txBox="1"/>
            <p:nvPr/>
          </p:nvSpPr>
          <p:spPr>
            <a:xfrm>
              <a:off x="168244" y="4252919"/>
              <a:ext cx="1000136" cy="646117"/>
            </a:xfrm>
            <a:prstGeom prst="rect">
              <a:avLst/>
            </a:prstGeom>
            <a:noFill/>
          </p:spPr>
          <p:txBody>
            <a:bodyPr>
              <a:spAutoFit/>
            </a:bodyPr>
            <a:lstStyle/>
            <a:p>
              <a:pPr algn="ctr">
                <a:defRPr/>
              </a:pPr>
              <a:r>
                <a:rPr lang="es-MX" sz="1200" b="0" dirty="0">
                  <a:solidFill>
                    <a:schemeClr val="accent6"/>
                  </a:solidFill>
                </a:rPr>
                <a:t>Vertical  </a:t>
              </a:r>
              <a:r>
                <a:rPr lang="es-MX" sz="1200" b="0" dirty="0" err="1">
                  <a:solidFill>
                    <a:schemeClr val="accent6"/>
                  </a:solidFill>
                </a:rPr>
                <a:t>Receive</a:t>
              </a:r>
              <a:r>
                <a:rPr lang="es-MX" sz="1200" b="0" dirty="0">
                  <a:solidFill>
                    <a:schemeClr val="accent6"/>
                  </a:solidFill>
                </a:rPr>
                <a:t> </a:t>
              </a:r>
            </a:p>
            <a:p>
              <a:pPr algn="ctr">
                <a:defRPr/>
              </a:pPr>
              <a:r>
                <a:rPr lang="es-MX" sz="1200" b="0" dirty="0">
                  <a:solidFill>
                    <a:schemeClr val="accent6"/>
                  </a:solidFill>
                </a:rPr>
                <a:t>R1</a:t>
              </a:r>
            </a:p>
          </p:txBody>
        </p:sp>
        <p:cxnSp>
          <p:nvCxnSpPr>
            <p:cNvPr id="34" name="33 Conector recto de flecha"/>
            <p:cNvCxnSpPr/>
            <p:nvPr/>
          </p:nvCxnSpPr>
          <p:spPr bwMode="auto">
            <a:xfrm flipV="1">
              <a:off x="571473" y="4000504"/>
              <a:ext cx="539756"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35" name="34 CuadroTexto"/>
            <p:cNvSpPr txBox="1"/>
            <p:nvPr/>
          </p:nvSpPr>
          <p:spPr>
            <a:xfrm>
              <a:off x="168244" y="1824027"/>
              <a:ext cx="1000136" cy="646117"/>
            </a:xfrm>
            <a:prstGeom prst="rect">
              <a:avLst/>
            </a:prstGeom>
            <a:noFill/>
          </p:spPr>
          <p:txBody>
            <a:bodyPr>
              <a:spAutoFit/>
            </a:bodyPr>
            <a:lstStyle/>
            <a:p>
              <a:pPr algn="ctr">
                <a:defRPr/>
              </a:pPr>
              <a:r>
                <a:rPr lang="es-MX" sz="1200" b="0" dirty="0">
                  <a:solidFill>
                    <a:schemeClr val="accent6"/>
                  </a:solidFill>
                </a:rPr>
                <a:t>Horizontal  </a:t>
              </a:r>
              <a:r>
                <a:rPr lang="es-MX" sz="1200" b="0" dirty="0" err="1">
                  <a:solidFill>
                    <a:schemeClr val="accent6"/>
                  </a:solidFill>
                </a:rPr>
                <a:t>Receive</a:t>
              </a:r>
              <a:r>
                <a:rPr lang="es-MX" sz="1200" b="0" dirty="0">
                  <a:solidFill>
                    <a:schemeClr val="accent6"/>
                  </a:solidFill>
                </a:rPr>
                <a:t> </a:t>
              </a:r>
            </a:p>
            <a:p>
              <a:pPr algn="ctr">
                <a:defRPr/>
              </a:pPr>
              <a:r>
                <a:rPr lang="es-MX" sz="1200" b="0" dirty="0">
                  <a:solidFill>
                    <a:schemeClr val="accent6"/>
                  </a:solidFill>
                </a:rPr>
                <a:t>R1</a:t>
              </a:r>
            </a:p>
          </p:txBody>
        </p:sp>
        <p:sp>
          <p:nvSpPr>
            <p:cNvPr id="36" name="35 CuadroTexto"/>
            <p:cNvSpPr txBox="1"/>
            <p:nvPr/>
          </p:nvSpPr>
          <p:spPr>
            <a:xfrm>
              <a:off x="168244" y="2681283"/>
              <a:ext cx="1000136" cy="646117"/>
            </a:xfrm>
            <a:prstGeom prst="rect">
              <a:avLst/>
            </a:prstGeom>
            <a:noFill/>
          </p:spPr>
          <p:txBody>
            <a:bodyPr>
              <a:spAutoFit/>
            </a:bodyPr>
            <a:lstStyle/>
            <a:p>
              <a:pPr algn="ctr">
                <a:defRPr/>
              </a:pPr>
              <a:r>
                <a:rPr lang="es-MX" sz="1200" b="0" dirty="0">
                  <a:solidFill>
                    <a:schemeClr val="accent6"/>
                  </a:solidFill>
                </a:rPr>
                <a:t>Horizontal  </a:t>
              </a:r>
              <a:r>
                <a:rPr lang="es-MX" sz="1200" b="0" dirty="0" err="1">
                  <a:solidFill>
                    <a:schemeClr val="accent6"/>
                  </a:solidFill>
                </a:rPr>
                <a:t>Receive</a:t>
              </a:r>
              <a:r>
                <a:rPr lang="es-MX" sz="1200" b="0" dirty="0">
                  <a:solidFill>
                    <a:schemeClr val="accent6"/>
                  </a:solidFill>
                </a:rPr>
                <a:t> </a:t>
              </a:r>
            </a:p>
            <a:p>
              <a:pPr algn="ctr">
                <a:defRPr/>
              </a:pPr>
              <a:r>
                <a:rPr lang="es-MX" sz="1200" b="0" dirty="0">
                  <a:solidFill>
                    <a:schemeClr val="accent6"/>
                  </a:solidFill>
                </a:rPr>
                <a:t>R2</a:t>
              </a:r>
            </a:p>
          </p:txBody>
        </p:sp>
        <p:sp>
          <p:nvSpPr>
            <p:cNvPr id="37" name="36 CuadroTexto"/>
            <p:cNvSpPr txBox="1"/>
            <p:nvPr/>
          </p:nvSpPr>
          <p:spPr>
            <a:xfrm>
              <a:off x="168244" y="3392488"/>
              <a:ext cx="1000136" cy="646117"/>
            </a:xfrm>
            <a:prstGeom prst="rect">
              <a:avLst/>
            </a:prstGeom>
            <a:noFill/>
          </p:spPr>
          <p:txBody>
            <a:bodyPr>
              <a:spAutoFit/>
            </a:bodyPr>
            <a:lstStyle/>
            <a:p>
              <a:pPr algn="ctr">
                <a:defRPr/>
              </a:pPr>
              <a:r>
                <a:rPr lang="es-MX" sz="1200" b="0" dirty="0">
                  <a:solidFill>
                    <a:schemeClr val="accent6"/>
                  </a:solidFill>
                </a:rPr>
                <a:t>Horizontal  </a:t>
              </a:r>
              <a:r>
                <a:rPr lang="es-MX" sz="1200" b="0" dirty="0" err="1">
                  <a:solidFill>
                    <a:schemeClr val="accent6"/>
                  </a:solidFill>
                </a:rPr>
                <a:t>Receive</a:t>
              </a:r>
              <a:r>
                <a:rPr lang="es-MX" sz="1200" b="0" dirty="0">
                  <a:solidFill>
                    <a:schemeClr val="accent6"/>
                  </a:solidFill>
                </a:rPr>
                <a:t> </a:t>
              </a:r>
            </a:p>
            <a:p>
              <a:pPr algn="ctr">
                <a:defRPr/>
              </a:pPr>
              <a:r>
                <a:rPr lang="es-MX" sz="1200" b="0" dirty="0">
                  <a:solidFill>
                    <a:schemeClr val="accent6"/>
                  </a:solidFill>
                </a:rPr>
                <a:t>R3</a:t>
              </a:r>
            </a:p>
          </p:txBody>
        </p:sp>
        <p:sp>
          <p:nvSpPr>
            <p:cNvPr id="38" name="37 Arco"/>
            <p:cNvSpPr/>
            <p:nvPr/>
          </p:nvSpPr>
          <p:spPr bwMode="auto">
            <a:xfrm>
              <a:off x="8572557" y="1571612"/>
              <a:ext cx="928697" cy="1143008"/>
            </a:xfrm>
            <a:prstGeom prst="arc">
              <a:avLst>
                <a:gd name="adj1" fmla="val 6193922"/>
                <a:gd name="adj2" fmla="val 15172976"/>
              </a:avLst>
            </a:prstGeom>
            <a:ln>
              <a:headEnd type="none" w="med" len="med"/>
              <a:tailEnd type="none" w="lg" len="lg"/>
            </a:ln>
          </p:spPr>
          <p:style>
            <a:lnRef idx="3">
              <a:schemeClr val="accent6"/>
            </a:lnRef>
            <a:fillRef idx="0">
              <a:schemeClr val="accent6"/>
            </a:fillRef>
            <a:effectRef idx="2">
              <a:schemeClr val="accent6"/>
            </a:effectRef>
            <a:fontRef idx="minor">
              <a:schemeClr val="tx1"/>
            </a:fontRef>
          </p:style>
          <p:txBody>
            <a:bodyPr anchor="ctr"/>
            <a:lstStyle/>
            <a:p>
              <a:pPr algn="ctr">
                <a:defRPr/>
              </a:pPr>
              <a:endParaRPr lang="es-MX" b="0" dirty="0">
                <a:effectLst>
                  <a:outerShdw blurRad="38100" dist="38100" dir="2700000" algn="tl">
                    <a:srgbClr val="000000">
                      <a:alpha val="43137"/>
                    </a:srgbClr>
                  </a:outerShdw>
                </a:effectLst>
              </a:endParaRPr>
            </a:p>
          </p:txBody>
        </p:sp>
        <p:cxnSp>
          <p:nvCxnSpPr>
            <p:cNvPr id="40" name="39 Conector recto de flecha"/>
            <p:cNvCxnSpPr/>
            <p:nvPr/>
          </p:nvCxnSpPr>
          <p:spPr bwMode="auto">
            <a:xfrm>
              <a:off x="7955013" y="2143116"/>
              <a:ext cx="611194" cy="1588"/>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42" name="41 Conector angular"/>
            <p:cNvCxnSpPr/>
            <p:nvPr/>
          </p:nvCxnSpPr>
          <p:spPr bwMode="auto">
            <a:xfrm>
              <a:off x="7967713" y="2786059"/>
              <a:ext cx="647707" cy="714380"/>
            </a:xfrm>
            <a:prstGeom prst="bentConnector3">
              <a:avLst>
                <a:gd name="adj1" fmla="val 50000"/>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grpSp>
      <p:sp>
        <p:nvSpPr>
          <p:cNvPr id="370732" name="Text Box 44"/>
          <p:cNvSpPr txBox="1">
            <a:spLocks noChangeArrowheads="1"/>
          </p:cNvSpPr>
          <p:nvPr/>
        </p:nvSpPr>
        <p:spPr bwMode="auto">
          <a:xfrm>
            <a:off x="7885113" y="1773238"/>
            <a:ext cx="590550" cy="274637"/>
          </a:xfrm>
          <a:prstGeom prst="rect">
            <a:avLst/>
          </a:prstGeom>
          <a:noFill/>
          <a:ln w="9525">
            <a:noFill/>
            <a:miter lim="800000"/>
            <a:headEnd/>
            <a:tailEnd/>
          </a:ln>
          <a:effectLst/>
        </p:spPr>
        <p:txBody>
          <a:bodyPr wrap="none">
            <a:spAutoFit/>
          </a:bodyPr>
          <a:lstStyle/>
          <a:p>
            <a:pPr>
              <a:defRPr/>
            </a:pPr>
            <a:r>
              <a:rPr lang="es-ES" sz="1200" b="0">
                <a:solidFill>
                  <a:srgbClr val="000000"/>
                </a:solidFill>
                <a:effectLst>
                  <a:outerShdw blurRad="38100" dist="38100" dir="2700000" algn="tl">
                    <a:srgbClr val="C0C0C0"/>
                  </a:outerShdw>
                </a:effectLst>
              </a:rPr>
              <a:t>Tx R3</a:t>
            </a:r>
          </a:p>
        </p:txBody>
      </p:sp>
      <p:sp>
        <p:nvSpPr>
          <p:cNvPr id="370733" name="Text Box 45"/>
          <p:cNvSpPr txBox="1">
            <a:spLocks noChangeArrowheads="1"/>
          </p:cNvSpPr>
          <p:nvPr/>
        </p:nvSpPr>
        <p:spPr bwMode="auto">
          <a:xfrm>
            <a:off x="7524750" y="3573463"/>
            <a:ext cx="790575" cy="276225"/>
          </a:xfrm>
          <a:prstGeom prst="rect">
            <a:avLst/>
          </a:prstGeom>
          <a:noFill/>
          <a:ln w="9525">
            <a:noFill/>
            <a:miter lim="800000"/>
            <a:headEnd/>
            <a:tailEnd/>
          </a:ln>
          <a:effectLst/>
        </p:spPr>
        <p:txBody>
          <a:bodyPr wrap="none">
            <a:spAutoFit/>
          </a:bodyPr>
          <a:lstStyle/>
          <a:p>
            <a:pPr>
              <a:defRPr/>
            </a:pPr>
            <a:r>
              <a:rPr lang="es-ES" sz="1200" b="0" dirty="0" err="1">
                <a:solidFill>
                  <a:srgbClr val="000000"/>
                </a:solidFill>
                <a:effectLst>
                  <a:outerShdw blurRad="38100" dist="38100" dir="2700000" algn="tl">
                    <a:srgbClr val="C0C0C0"/>
                  </a:outerShdw>
                </a:effectLst>
              </a:rPr>
              <a:t>Tx</a:t>
            </a:r>
            <a:r>
              <a:rPr lang="es-ES" sz="1200" b="0" dirty="0">
                <a:solidFill>
                  <a:srgbClr val="000000"/>
                </a:solidFill>
                <a:effectLst>
                  <a:outerShdw blurRad="38100" dist="38100" dir="2700000" algn="tl">
                    <a:srgbClr val="C0C0C0"/>
                  </a:outerShdw>
                </a:effectLst>
              </a:rPr>
              <a:t> R1R2</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03350" y="188913"/>
            <a:ext cx="6985000" cy="865187"/>
          </a:xfrm>
        </p:spPr>
        <p:txBody>
          <a:bodyPr/>
          <a:lstStyle/>
          <a:p>
            <a:pPr eaLnBrk="1" hangingPunct="1">
              <a:defRPr/>
            </a:pPr>
            <a:r>
              <a:rPr lang="es-MX" dirty="0" smtClean="0"/>
              <a:t>C-Band </a:t>
            </a:r>
            <a:r>
              <a:rPr lang="es-MX" dirty="0" err="1" smtClean="0"/>
              <a:t>Frequency</a:t>
            </a:r>
            <a:r>
              <a:rPr lang="es-MX" dirty="0" smtClean="0"/>
              <a:t> Plan</a:t>
            </a:r>
          </a:p>
        </p:txBody>
      </p:sp>
      <p:grpSp>
        <p:nvGrpSpPr>
          <p:cNvPr id="74755" name="237 Grupo"/>
          <p:cNvGrpSpPr>
            <a:grpSpLocks/>
          </p:cNvGrpSpPr>
          <p:nvPr/>
        </p:nvGrpSpPr>
        <p:grpSpPr bwMode="auto">
          <a:xfrm>
            <a:off x="0" y="1071563"/>
            <a:ext cx="9144000" cy="2830512"/>
            <a:chOff x="-32" y="1071546"/>
            <a:chExt cx="9144032" cy="2830218"/>
          </a:xfrm>
        </p:grpSpPr>
        <p:sp>
          <p:nvSpPr>
            <p:cNvPr id="111" name="110 CuadroTexto"/>
            <p:cNvSpPr txBox="1"/>
            <p:nvPr/>
          </p:nvSpPr>
          <p:spPr>
            <a:xfrm>
              <a:off x="6962767" y="1071546"/>
              <a:ext cx="719141" cy="246036"/>
            </a:xfrm>
            <a:prstGeom prst="rect">
              <a:avLst/>
            </a:prstGeom>
            <a:noFill/>
          </p:spPr>
          <p:txBody>
            <a:bodyPr>
              <a:spAutoFit/>
            </a:bodyPr>
            <a:lstStyle/>
            <a:p>
              <a:pPr algn="ctr">
                <a:defRPr/>
              </a:pPr>
              <a:r>
                <a:rPr lang="es-MX" sz="1000" b="0" dirty="0">
                  <a:solidFill>
                    <a:schemeClr val="accent6"/>
                  </a:solidFill>
                </a:rPr>
                <a:t>R2 + R3</a:t>
              </a:r>
            </a:p>
          </p:txBody>
        </p:sp>
        <p:grpSp>
          <p:nvGrpSpPr>
            <p:cNvPr id="74852" name="236 Grupo"/>
            <p:cNvGrpSpPr>
              <a:grpSpLocks/>
            </p:cNvGrpSpPr>
            <p:nvPr/>
          </p:nvGrpSpPr>
          <p:grpSpPr bwMode="auto">
            <a:xfrm>
              <a:off x="-32" y="1284174"/>
              <a:ext cx="9144032" cy="2617590"/>
              <a:chOff x="-32" y="1349162"/>
              <a:chExt cx="9144032" cy="2617590"/>
            </a:xfrm>
          </p:grpSpPr>
          <p:sp>
            <p:nvSpPr>
              <p:cNvPr id="74853" name="129 CuadroTexto"/>
              <p:cNvSpPr txBox="1">
                <a:spLocks noChangeArrowheads="1"/>
              </p:cNvSpPr>
              <p:nvPr/>
            </p:nvSpPr>
            <p:spPr bwMode="auto">
              <a:xfrm>
                <a:off x="8358214" y="2071678"/>
                <a:ext cx="78578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Horizontal</a:t>
                </a:r>
              </a:p>
            </p:txBody>
          </p:sp>
          <p:grpSp>
            <p:nvGrpSpPr>
              <p:cNvPr id="74854" name="137 Grupo"/>
              <p:cNvGrpSpPr>
                <a:grpSpLocks/>
              </p:cNvGrpSpPr>
              <p:nvPr/>
            </p:nvGrpSpPr>
            <p:grpSpPr bwMode="auto">
              <a:xfrm>
                <a:off x="-32" y="1349162"/>
                <a:ext cx="9001188" cy="2617590"/>
                <a:chOff x="-32" y="1349162"/>
                <a:chExt cx="9001188" cy="2617590"/>
              </a:xfrm>
            </p:grpSpPr>
            <p:cxnSp>
              <p:nvCxnSpPr>
                <p:cNvPr id="74855" name="4 Conector recto"/>
                <p:cNvCxnSpPr>
                  <a:cxnSpLocks noChangeShapeType="1"/>
                </p:cNvCxnSpPr>
                <p:nvPr/>
              </p:nvCxnSpPr>
              <p:spPr bwMode="auto">
                <a:xfrm flipV="1">
                  <a:off x="581090" y="2857501"/>
                  <a:ext cx="7920000" cy="0"/>
                </a:xfrm>
                <a:prstGeom prst="line">
                  <a:avLst/>
                </a:prstGeom>
                <a:noFill/>
                <a:ln w="19050" algn="ctr">
                  <a:solidFill>
                    <a:schemeClr val="accent2"/>
                  </a:solidFill>
                  <a:round/>
                  <a:headEnd/>
                  <a:tailEnd/>
                </a:ln>
                <a:extLst>
                  <a:ext uri="{909E8E84-426E-40DD-AFC4-6F175D3DCCD1}">
                    <a14:hiddenFill xmlns:a14="http://schemas.microsoft.com/office/drawing/2010/main">
                      <a:noFill/>
                    </a14:hiddenFill>
                  </a:ext>
                </a:extLst>
              </p:spPr>
            </p:cxnSp>
            <p:sp>
              <p:nvSpPr>
                <p:cNvPr id="7" name="6 Rectángulo"/>
                <p:cNvSpPr/>
                <p:nvPr/>
              </p:nvSpPr>
              <p:spPr bwMode="auto">
                <a:xfrm>
                  <a:off x="1062010"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1N</a:t>
                  </a:r>
                </a:p>
              </p:txBody>
            </p:sp>
            <p:sp>
              <p:nvSpPr>
                <p:cNvPr id="8" name="7 Rectángulo"/>
                <p:cNvSpPr/>
                <p:nvPr/>
              </p:nvSpPr>
              <p:spPr bwMode="auto">
                <a:xfrm>
                  <a:off x="1633512"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2N</a:t>
                  </a:r>
                </a:p>
              </p:txBody>
            </p:sp>
            <p:sp>
              <p:nvSpPr>
                <p:cNvPr id="9" name="8 Rectángulo"/>
                <p:cNvSpPr/>
                <p:nvPr/>
              </p:nvSpPr>
              <p:spPr bwMode="auto">
                <a:xfrm>
                  <a:off x="2205014"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3N</a:t>
                  </a:r>
                </a:p>
              </p:txBody>
            </p:sp>
            <p:sp>
              <p:nvSpPr>
                <p:cNvPr id="10" name="9 Rectángulo"/>
                <p:cNvSpPr/>
                <p:nvPr/>
              </p:nvSpPr>
              <p:spPr bwMode="auto">
                <a:xfrm>
                  <a:off x="2776516"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4N</a:t>
                  </a:r>
                </a:p>
              </p:txBody>
            </p:sp>
            <p:sp>
              <p:nvSpPr>
                <p:cNvPr id="11" name="10 Rectángulo"/>
                <p:cNvSpPr/>
                <p:nvPr/>
              </p:nvSpPr>
              <p:spPr bwMode="auto">
                <a:xfrm>
                  <a:off x="3348018"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5N</a:t>
                  </a:r>
                </a:p>
              </p:txBody>
            </p:sp>
            <p:sp>
              <p:nvSpPr>
                <p:cNvPr id="12" name="11 Rectángulo"/>
                <p:cNvSpPr/>
                <p:nvPr/>
              </p:nvSpPr>
              <p:spPr bwMode="auto">
                <a:xfrm>
                  <a:off x="3919520"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6N</a:t>
                  </a:r>
                </a:p>
              </p:txBody>
            </p:sp>
            <p:sp>
              <p:nvSpPr>
                <p:cNvPr id="13" name="12 Rectángulo"/>
                <p:cNvSpPr/>
                <p:nvPr/>
              </p:nvSpPr>
              <p:spPr bwMode="auto">
                <a:xfrm>
                  <a:off x="4491022"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7N</a:t>
                  </a:r>
                </a:p>
              </p:txBody>
            </p:sp>
            <p:sp>
              <p:nvSpPr>
                <p:cNvPr id="14" name="13 Rectángulo"/>
                <p:cNvSpPr/>
                <p:nvPr/>
              </p:nvSpPr>
              <p:spPr bwMode="auto">
                <a:xfrm>
                  <a:off x="5062524"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8N</a:t>
                  </a:r>
                </a:p>
              </p:txBody>
            </p:sp>
            <p:sp>
              <p:nvSpPr>
                <p:cNvPr id="15" name="14 Rectángulo"/>
                <p:cNvSpPr/>
                <p:nvPr/>
              </p:nvSpPr>
              <p:spPr bwMode="auto">
                <a:xfrm>
                  <a:off x="5634026"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9N</a:t>
                  </a:r>
                </a:p>
              </p:txBody>
            </p:sp>
            <p:sp>
              <p:nvSpPr>
                <p:cNvPr id="16" name="15 Rectángulo"/>
                <p:cNvSpPr/>
                <p:nvPr/>
              </p:nvSpPr>
              <p:spPr bwMode="auto">
                <a:xfrm>
                  <a:off x="6205528"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10N</a:t>
                  </a:r>
                </a:p>
              </p:txBody>
            </p:sp>
            <p:sp>
              <p:nvSpPr>
                <p:cNvPr id="17" name="16 Rectángulo"/>
                <p:cNvSpPr/>
                <p:nvPr/>
              </p:nvSpPr>
              <p:spPr bwMode="auto">
                <a:xfrm>
                  <a:off x="6777030"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11N</a:t>
                  </a:r>
                </a:p>
              </p:txBody>
            </p:sp>
            <p:sp>
              <p:nvSpPr>
                <p:cNvPr id="18" name="17 Rectángulo"/>
                <p:cNvSpPr/>
                <p:nvPr/>
              </p:nvSpPr>
              <p:spPr bwMode="auto">
                <a:xfrm>
                  <a:off x="7348532" y="2246081"/>
                  <a:ext cx="503239" cy="61112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12N</a:t>
                  </a:r>
                </a:p>
              </p:txBody>
            </p:sp>
            <p:sp>
              <p:nvSpPr>
                <p:cNvPr id="19" name="18 Rectángulo"/>
                <p:cNvSpPr/>
                <p:nvPr/>
              </p:nvSpPr>
              <p:spPr bwMode="auto">
                <a:xfrm>
                  <a:off x="1322361" y="2857205"/>
                  <a:ext cx="1028704" cy="61271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1W</a:t>
                  </a:r>
                </a:p>
              </p:txBody>
            </p:sp>
            <p:sp>
              <p:nvSpPr>
                <p:cNvPr id="22" name="21 Rectángulo"/>
                <p:cNvSpPr/>
                <p:nvPr/>
              </p:nvSpPr>
              <p:spPr bwMode="auto">
                <a:xfrm>
                  <a:off x="2493940" y="2857205"/>
                  <a:ext cx="1028704" cy="61271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2W</a:t>
                  </a:r>
                </a:p>
              </p:txBody>
            </p:sp>
            <p:sp>
              <p:nvSpPr>
                <p:cNvPr id="23" name="22 Rectángulo"/>
                <p:cNvSpPr/>
                <p:nvPr/>
              </p:nvSpPr>
              <p:spPr bwMode="auto">
                <a:xfrm>
                  <a:off x="3636944" y="2857205"/>
                  <a:ext cx="1028704" cy="61271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3W</a:t>
                  </a:r>
                </a:p>
              </p:txBody>
            </p:sp>
            <p:sp>
              <p:nvSpPr>
                <p:cNvPr id="24" name="23 Rectángulo"/>
                <p:cNvSpPr/>
                <p:nvPr/>
              </p:nvSpPr>
              <p:spPr bwMode="auto">
                <a:xfrm>
                  <a:off x="4779948" y="2857205"/>
                  <a:ext cx="1028704" cy="61271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4W</a:t>
                  </a:r>
                </a:p>
              </p:txBody>
            </p:sp>
            <p:sp>
              <p:nvSpPr>
                <p:cNvPr id="25" name="24 Rectángulo"/>
                <p:cNvSpPr/>
                <p:nvPr/>
              </p:nvSpPr>
              <p:spPr bwMode="auto">
                <a:xfrm>
                  <a:off x="5922952" y="2857205"/>
                  <a:ext cx="1028704" cy="61271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5W</a:t>
                  </a:r>
                </a:p>
              </p:txBody>
            </p:sp>
            <p:sp>
              <p:nvSpPr>
                <p:cNvPr id="26" name="25 Rectángulo"/>
                <p:cNvSpPr/>
                <p:nvPr/>
              </p:nvSpPr>
              <p:spPr bwMode="auto">
                <a:xfrm>
                  <a:off x="7108818" y="2857205"/>
                  <a:ext cx="1028704" cy="61271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6W</a:t>
                  </a:r>
                </a:p>
              </p:txBody>
            </p:sp>
            <p:sp>
              <p:nvSpPr>
                <p:cNvPr id="27" name="26 CuadroTexto"/>
                <p:cNvSpPr txBox="1"/>
                <p:nvPr/>
              </p:nvSpPr>
              <p:spPr>
                <a:xfrm>
                  <a:off x="1065185" y="2039727"/>
                  <a:ext cx="500064" cy="246037"/>
                </a:xfrm>
                <a:prstGeom prst="rect">
                  <a:avLst/>
                </a:prstGeom>
                <a:noFill/>
              </p:spPr>
              <p:txBody>
                <a:bodyPr>
                  <a:spAutoFit/>
                </a:bodyPr>
                <a:lstStyle/>
                <a:p>
                  <a:pPr algn="ctr">
                    <a:defRPr/>
                  </a:pPr>
                  <a:r>
                    <a:rPr lang="es-MX" sz="1000" b="0" dirty="0">
                      <a:solidFill>
                        <a:schemeClr val="accent6"/>
                      </a:solidFill>
                    </a:rPr>
                    <a:t>5945</a:t>
                  </a:r>
                </a:p>
              </p:txBody>
            </p:sp>
            <p:sp>
              <p:nvSpPr>
                <p:cNvPr id="28" name="27 CuadroTexto"/>
                <p:cNvSpPr txBox="1"/>
                <p:nvPr/>
              </p:nvSpPr>
              <p:spPr>
                <a:xfrm>
                  <a:off x="1636687" y="2039727"/>
                  <a:ext cx="500064" cy="246037"/>
                </a:xfrm>
                <a:prstGeom prst="rect">
                  <a:avLst/>
                </a:prstGeom>
                <a:noFill/>
              </p:spPr>
              <p:txBody>
                <a:bodyPr>
                  <a:spAutoFit/>
                </a:bodyPr>
                <a:lstStyle/>
                <a:p>
                  <a:pPr algn="ctr">
                    <a:defRPr/>
                  </a:pPr>
                  <a:r>
                    <a:rPr lang="es-MX" sz="1000" b="0" dirty="0">
                      <a:solidFill>
                        <a:schemeClr val="accent6"/>
                      </a:solidFill>
                    </a:rPr>
                    <a:t>5985</a:t>
                  </a:r>
                </a:p>
              </p:txBody>
            </p:sp>
            <p:sp>
              <p:nvSpPr>
                <p:cNvPr id="29" name="28 CuadroTexto"/>
                <p:cNvSpPr txBox="1"/>
                <p:nvPr/>
              </p:nvSpPr>
              <p:spPr>
                <a:xfrm>
                  <a:off x="2208189" y="2039727"/>
                  <a:ext cx="500064" cy="246037"/>
                </a:xfrm>
                <a:prstGeom prst="rect">
                  <a:avLst/>
                </a:prstGeom>
                <a:noFill/>
              </p:spPr>
              <p:txBody>
                <a:bodyPr>
                  <a:spAutoFit/>
                </a:bodyPr>
                <a:lstStyle/>
                <a:p>
                  <a:pPr algn="ctr">
                    <a:defRPr/>
                  </a:pPr>
                  <a:r>
                    <a:rPr lang="es-MX" sz="1000" b="0" dirty="0">
                      <a:solidFill>
                        <a:schemeClr val="accent6"/>
                      </a:solidFill>
                    </a:rPr>
                    <a:t>6025</a:t>
                  </a:r>
                </a:p>
              </p:txBody>
            </p:sp>
            <p:sp>
              <p:nvSpPr>
                <p:cNvPr id="30" name="29 CuadroTexto"/>
                <p:cNvSpPr txBox="1"/>
                <p:nvPr/>
              </p:nvSpPr>
              <p:spPr>
                <a:xfrm>
                  <a:off x="2779691" y="2039727"/>
                  <a:ext cx="500064" cy="246037"/>
                </a:xfrm>
                <a:prstGeom prst="rect">
                  <a:avLst/>
                </a:prstGeom>
                <a:noFill/>
              </p:spPr>
              <p:txBody>
                <a:bodyPr>
                  <a:spAutoFit/>
                </a:bodyPr>
                <a:lstStyle/>
                <a:p>
                  <a:pPr algn="ctr">
                    <a:defRPr/>
                  </a:pPr>
                  <a:r>
                    <a:rPr lang="es-MX" sz="1000" b="0" dirty="0">
                      <a:solidFill>
                        <a:schemeClr val="accent6"/>
                      </a:solidFill>
                    </a:rPr>
                    <a:t>6065</a:t>
                  </a:r>
                </a:p>
              </p:txBody>
            </p:sp>
            <p:sp>
              <p:nvSpPr>
                <p:cNvPr id="31" name="30 CuadroTexto"/>
                <p:cNvSpPr txBox="1"/>
                <p:nvPr/>
              </p:nvSpPr>
              <p:spPr>
                <a:xfrm>
                  <a:off x="3351193" y="2039727"/>
                  <a:ext cx="500064" cy="246037"/>
                </a:xfrm>
                <a:prstGeom prst="rect">
                  <a:avLst/>
                </a:prstGeom>
                <a:noFill/>
              </p:spPr>
              <p:txBody>
                <a:bodyPr>
                  <a:spAutoFit/>
                </a:bodyPr>
                <a:lstStyle/>
                <a:p>
                  <a:pPr algn="ctr">
                    <a:defRPr/>
                  </a:pPr>
                  <a:r>
                    <a:rPr lang="es-MX" sz="1000" b="0" dirty="0">
                      <a:solidFill>
                        <a:schemeClr val="accent6"/>
                      </a:solidFill>
                    </a:rPr>
                    <a:t>6105</a:t>
                  </a:r>
                </a:p>
              </p:txBody>
            </p:sp>
            <p:sp>
              <p:nvSpPr>
                <p:cNvPr id="32" name="31 CuadroTexto"/>
                <p:cNvSpPr txBox="1"/>
                <p:nvPr/>
              </p:nvSpPr>
              <p:spPr>
                <a:xfrm>
                  <a:off x="3922695" y="2039727"/>
                  <a:ext cx="500064" cy="246037"/>
                </a:xfrm>
                <a:prstGeom prst="rect">
                  <a:avLst/>
                </a:prstGeom>
                <a:noFill/>
              </p:spPr>
              <p:txBody>
                <a:bodyPr>
                  <a:spAutoFit/>
                </a:bodyPr>
                <a:lstStyle/>
                <a:p>
                  <a:pPr algn="ctr">
                    <a:defRPr/>
                  </a:pPr>
                  <a:r>
                    <a:rPr lang="es-MX" sz="1000" b="0" dirty="0">
                      <a:solidFill>
                        <a:schemeClr val="accent6"/>
                      </a:solidFill>
                    </a:rPr>
                    <a:t>6145</a:t>
                  </a:r>
                </a:p>
              </p:txBody>
            </p:sp>
            <p:sp>
              <p:nvSpPr>
                <p:cNvPr id="33" name="32 CuadroTexto"/>
                <p:cNvSpPr txBox="1"/>
                <p:nvPr/>
              </p:nvSpPr>
              <p:spPr>
                <a:xfrm>
                  <a:off x="4494197" y="2039727"/>
                  <a:ext cx="500064" cy="246037"/>
                </a:xfrm>
                <a:prstGeom prst="rect">
                  <a:avLst/>
                </a:prstGeom>
                <a:noFill/>
              </p:spPr>
              <p:txBody>
                <a:bodyPr>
                  <a:spAutoFit/>
                </a:bodyPr>
                <a:lstStyle/>
                <a:p>
                  <a:pPr algn="ctr">
                    <a:defRPr/>
                  </a:pPr>
                  <a:r>
                    <a:rPr lang="es-MX" sz="1000" b="0" dirty="0">
                      <a:solidFill>
                        <a:schemeClr val="accent6"/>
                      </a:solidFill>
                    </a:rPr>
                    <a:t>6185</a:t>
                  </a:r>
                </a:p>
              </p:txBody>
            </p:sp>
            <p:sp>
              <p:nvSpPr>
                <p:cNvPr id="34" name="33 CuadroTexto"/>
                <p:cNvSpPr txBox="1"/>
                <p:nvPr/>
              </p:nvSpPr>
              <p:spPr>
                <a:xfrm>
                  <a:off x="5065699" y="2039727"/>
                  <a:ext cx="500064" cy="246037"/>
                </a:xfrm>
                <a:prstGeom prst="rect">
                  <a:avLst/>
                </a:prstGeom>
                <a:noFill/>
              </p:spPr>
              <p:txBody>
                <a:bodyPr>
                  <a:spAutoFit/>
                </a:bodyPr>
                <a:lstStyle/>
                <a:p>
                  <a:pPr algn="ctr">
                    <a:defRPr/>
                  </a:pPr>
                  <a:r>
                    <a:rPr lang="es-MX" sz="1000" b="0" dirty="0">
                      <a:solidFill>
                        <a:schemeClr val="accent6"/>
                      </a:solidFill>
                    </a:rPr>
                    <a:t>6225</a:t>
                  </a:r>
                </a:p>
              </p:txBody>
            </p:sp>
            <p:sp>
              <p:nvSpPr>
                <p:cNvPr id="35" name="34 CuadroTexto"/>
                <p:cNvSpPr txBox="1"/>
                <p:nvPr/>
              </p:nvSpPr>
              <p:spPr>
                <a:xfrm>
                  <a:off x="5637201" y="2039727"/>
                  <a:ext cx="500064" cy="246037"/>
                </a:xfrm>
                <a:prstGeom prst="rect">
                  <a:avLst/>
                </a:prstGeom>
                <a:noFill/>
              </p:spPr>
              <p:txBody>
                <a:bodyPr>
                  <a:spAutoFit/>
                </a:bodyPr>
                <a:lstStyle/>
                <a:p>
                  <a:pPr algn="ctr">
                    <a:defRPr/>
                  </a:pPr>
                  <a:r>
                    <a:rPr lang="es-MX" sz="1000" b="0" dirty="0">
                      <a:solidFill>
                        <a:schemeClr val="accent6"/>
                      </a:solidFill>
                    </a:rPr>
                    <a:t>6265</a:t>
                  </a:r>
                </a:p>
              </p:txBody>
            </p:sp>
            <p:sp>
              <p:nvSpPr>
                <p:cNvPr id="36" name="35 CuadroTexto"/>
                <p:cNvSpPr txBox="1"/>
                <p:nvPr/>
              </p:nvSpPr>
              <p:spPr>
                <a:xfrm>
                  <a:off x="6208703" y="2039727"/>
                  <a:ext cx="500064" cy="246037"/>
                </a:xfrm>
                <a:prstGeom prst="rect">
                  <a:avLst/>
                </a:prstGeom>
                <a:noFill/>
              </p:spPr>
              <p:txBody>
                <a:bodyPr>
                  <a:spAutoFit/>
                </a:bodyPr>
                <a:lstStyle/>
                <a:p>
                  <a:pPr algn="ctr">
                    <a:defRPr/>
                  </a:pPr>
                  <a:r>
                    <a:rPr lang="es-MX" sz="1000" b="0" dirty="0">
                      <a:solidFill>
                        <a:schemeClr val="accent6"/>
                      </a:solidFill>
                    </a:rPr>
                    <a:t>6305</a:t>
                  </a:r>
                </a:p>
              </p:txBody>
            </p:sp>
            <p:sp>
              <p:nvSpPr>
                <p:cNvPr id="37" name="36 CuadroTexto"/>
                <p:cNvSpPr txBox="1"/>
                <p:nvPr/>
              </p:nvSpPr>
              <p:spPr>
                <a:xfrm>
                  <a:off x="6780205" y="2039727"/>
                  <a:ext cx="500064" cy="246037"/>
                </a:xfrm>
                <a:prstGeom prst="rect">
                  <a:avLst/>
                </a:prstGeom>
                <a:noFill/>
              </p:spPr>
              <p:txBody>
                <a:bodyPr>
                  <a:spAutoFit/>
                </a:bodyPr>
                <a:lstStyle/>
                <a:p>
                  <a:pPr algn="ctr">
                    <a:defRPr/>
                  </a:pPr>
                  <a:r>
                    <a:rPr lang="es-MX" sz="1000" b="0" dirty="0">
                      <a:solidFill>
                        <a:schemeClr val="accent6"/>
                      </a:solidFill>
                    </a:rPr>
                    <a:t>6345</a:t>
                  </a:r>
                </a:p>
              </p:txBody>
            </p:sp>
            <p:sp>
              <p:nvSpPr>
                <p:cNvPr id="38" name="37 CuadroTexto"/>
                <p:cNvSpPr txBox="1"/>
                <p:nvPr/>
              </p:nvSpPr>
              <p:spPr>
                <a:xfrm>
                  <a:off x="7351707" y="2039727"/>
                  <a:ext cx="500064" cy="246037"/>
                </a:xfrm>
                <a:prstGeom prst="rect">
                  <a:avLst/>
                </a:prstGeom>
                <a:noFill/>
              </p:spPr>
              <p:txBody>
                <a:bodyPr>
                  <a:spAutoFit/>
                </a:bodyPr>
                <a:lstStyle/>
                <a:p>
                  <a:pPr algn="ctr">
                    <a:defRPr/>
                  </a:pPr>
                  <a:r>
                    <a:rPr lang="es-MX" sz="1000" b="0" dirty="0">
                      <a:solidFill>
                        <a:schemeClr val="accent6"/>
                      </a:solidFill>
                    </a:rPr>
                    <a:t>6383</a:t>
                  </a:r>
                </a:p>
              </p:txBody>
            </p:sp>
            <p:sp>
              <p:nvSpPr>
                <p:cNvPr id="39" name="38 CuadroTexto"/>
                <p:cNvSpPr txBox="1"/>
                <p:nvPr/>
              </p:nvSpPr>
              <p:spPr>
                <a:xfrm>
                  <a:off x="1636687" y="3468329"/>
                  <a:ext cx="500064" cy="246037"/>
                </a:xfrm>
                <a:prstGeom prst="rect">
                  <a:avLst/>
                </a:prstGeom>
                <a:noFill/>
              </p:spPr>
              <p:txBody>
                <a:bodyPr>
                  <a:spAutoFit/>
                </a:bodyPr>
                <a:lstStyle/>
                <a:p>
                  <a:pPr algn="ctr">
                    <a:defRPr/>
                  </a:pPr>
                  <a:r>
                    <a:rPr lang="es-MX" sz="1000" b="0" dirty="0">
                      <a:solidFill>
                        <a:schemeClr val="accent6"/>
                      </a:solidFill>
                    </a:rPr>
                    <a:t>5985</a:t>
                  </a:r>
                </a:p>
              </p:txBody>
            </p:sp>
            <p:sp>
              <p:nvSpPr>
                <p:cNvPr id="40" name="39 CuadroTexto"/>
                <p:cNvSpPr txBox="1"/>
                <p:nvPr/>
              </p:nvSpPr>
              <p:spPr>
                <a:xfrm>
                  <a:off x="2779691" y="3468329"/>
                  <a:ext cx="500064" cy="246037"/>
                </a:xfrm>
                <a:prstGeom prst="rect">
                  <a:avLst/>
                </a:prstGeom>
                <a:noFill/>
              </p:spPr>
              <p:txBody>
                <a:bodyPr>
                  <a:spAutoFit/>
                </a:bodyPr>
                <a:lstStyle/>
                <a:p>
                  <a:pPr algn="ctr">
                    <a:defRPr/>
                  </a:pPr>
                  <a:r>
                    <a:rPr lang="es-MX" sz="1000" b="0" dirty="0">
                      <a:solidFill>
                        <a:schemeClr val="accent6"/>
                      </a:solidFill>
                    </a:rPr>
                    <a:t>6065</a:t>
                  </a:r>
                </a:p>
              </p:txBody>
            </p:sp>
            <p:sp>
              <p:nvSpPr>
                <p:cNvPr id="41" name="40 CuadroTexto"/>
                <p:cNvSpPr txBox="1"/>
                <p:nvPr/>
              </p:nvSpPr>
              <p:spPr>
                <a:xfrm>
                  <a:off x="3922695" y="3468329"/>
                  <a:ext cx="500064" cy="246037"/>
                </a:xfrm>
                <a:prstGeom prst="rect">
                  <a:avLst/>
                </a:prstGeom>
                <a:noFill/>
              </p:spPr>
              <p:txBody>
                <a:bodyPr>
                  <a:spAutoFit/>
                </a:bodyPr>
                <a:lstStyle/>
                <a:p>
                  <a:pPr algn="ctr">
                    <a:defRPr/>
                  </a:pPr>
                  <a:r>
                    <a:rPr lang="es-MX" sz="1000" b="0" dirty="0">
                      <a:solidFill>
                        <a:schemeClr val="accent6"/>
                      </a:solidFill>
                    </a:rPr>
                    <a:t>6145</a:t>
                  </a:r>
                </a:p>
              </p:txBody>
            </p:sp>
            <p:sp>
              <p:nvSpPr>
                <p:cNvPr id="42" name="41 CuadroTexto"/>
                <p:cNvSpPr txBox="1"/>
                <p:nvPr/>
              </p:nvSpPr>
              <p:spPr>
                <a:xfrm>
                  <a:off x="5065699" y="3468329"/>
                  <a:ext cx="500064" cy="246037"/>
                </a:xfrm>
                <a:prstGeom prst="rect">
                  <a:avLst/>
                </a:prstGeom>
                <a:noFill/>
              </p:spPr>
              <p:txBody>
                <a:bodyPr>
                  <a:spAutoFit/>
                </a:bodyPr>
                <a:lstStyle/>
                <a:p>
                  <a:pPr algn="ctr">
                    <a:defRPr/>
                  </a:pPr>
                  <a:r>
                    <a:rPr lang="es-MX" sz="1000" b="0" dirty="0">
                      <a:solidFill>
                        <a:schemeClr val="accent6"/>
                      </a:solidFill>
                    </a:rPr>
                    <a:t>6225</a:t>
                  </a:r>
                </a:p>
              </p:txBody>
            </p:sp>
            <p:sp>
              <p:nvSpPr>
                <p:cNvPr id="43" name="42 CuadroTexto"/>
                <p:cNvSpPr txBox="1"/>
                <p:nvPr/>
              </p:nvSpPr>
              <p:spPr>
                <a:xfrm>
                  <a:off x="6208703" y="3468329"/>
                  <a:ext cx="500064" cy="246037"/>
                </a:xfrm>
                <a:prstGeom prst="rect">
                  <a:avLst/>
                </a:prstGeom>
                <a:noFill/>
              </p:spPr>
              <p:txBody>
                <a:bodyPr>
                  <a:spAutoFit/>
                </a:bodyPr>
                <a:lstStyle/>
                <a:p>
                  <a:pPr algn="ctr">
                    <a:defRPr/>
                  </a:pPr>
                  <a:r>
                    <a:rPr lang="es-MX" sz="1000" b="0" dirty="0">
                      <a:solidFill>
                        <a:schemeClr val="accent6"/>
                      </a:solidFill>
                    </a:rPr>
                    <a:t>6305</a:t>
                  </a:r>
                </a:p>
              </p:txBody>
            </p:sp>
            <p:sp>
              <p:nvSpPr>
                <p:cNvPr id="44" name="43 CuadroTexto"/>
                <p:cNvSpPr txBox="1"/>
                <p:nvPr/>
              </p:nvSpPr>
              <p:spPr>
                <a:xfrm>
                  <a:off x="7423144" y="3468329"/>
                  <a:ext cx="500065" cy="246037"/>
                </a:xfrm>
                <a:prstGeom prst="rect">
                  <a:avLst/>
                </a:prstGeom>
                <a:noFill/>
              </p:spPr>
              <p:txBody>
                <a:bodyPr>
                  <a:spAutoFit/>
                </a:bodyPr>
                <a:lstStyle/>
                <a:p>
                  <a:pPr algn="ctr">
                    <a:defRPr/>
                  </a:pPr>
                  <a:r>
                    <a:rPr lang="es-MX" sz="1000" b="0" dirty="0">
                      <a:solidFill>
                        <a:schemeClr val="accent6"/>
                      </a:solidFill>
                    </a:rPr>
                    <a:t>6385</a:t>
                  </a:r>
                </a:p>
              </p:txBody>
            </p:sp>
            <p:cxnSp>
              <p:nvCxnSpPr>
                <p:cNvPr id="74892" name="45 Conector recto de flecha"/>
                <p:cNvCxnSpPr>
                  <a:cxnSpLocks noChangeShapeType="1"/>
                </p:cNvCxnSpPr>
                <p:nvPr/>
              </p:nvCxnSpPr>
              <p:spPr bwMode="auto">
                <a:xfrm rot="5400000">
                  <a:off x="829803" y="3163496"/>
                  <a:ext cx="612000" cy="1588"/>
                </a:xfrm>
                <a:prstGeom prst="straightConnector1">
                  <a:avLst/>
                </a:prstGeom>
                <a:noFill/>
                <a:ln w="317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74893" name="47 Conector recto de flecha"/>
                <p:cNvCxnSpPr>
                  <a:cxnSpLocks noChangeShapeType="1"/>
                </p:cNvCxnSpPr>
                <p:nvPr/>
              </p:nvCxnSpPr>
              <p:spPr bwMode="auto">
                <a:xfrm rot="5400000" flipH="1" flipV="1">
                  <a:off x="7760083" y="2550702"/>
                  <a:ext cx="612000" cy="1588"/>
                </a:xfrm>
                <a:prstGeom prst="straightConnector1">
                  <a:avLst/>
                </a:prstGeom>
                <a:noFill/>
                <a:ln w="317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50" name="49 Conector recto"/>
                <p:cNvCxnSpPr/>
                <p:nvPr/>
              </p:nvCxnSpPr>
              <p:spPr bwMode="auto">
                <a:xfrm rot="16200000" flipV="1">
                  <a:off x="1004865" y="2052426"/>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1" name="50 Conector recto"/>
                <p:cNvCxnSpPr/>
                <p:nvPr/>
              </p:nvCxnSpPr>
              <p:spPr bwMode="auto">
                <a:xfrm rot="16200000" flipV="1">
                  <a:off x="1511279" y="2052426"/>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3" name="52 Conector recto"/>
                <p:cNvCxnSpPr/>
                <p:nvPr/>
              </p:nvCxnSpPr>
              <p:spPr bwMode="auto">
                <a:xfrm>
                  <a:off x="1058835" y="2006394"/>
                  <a:ext cx="503239"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4" name="53 Conector recto"/>
                <p:cNvCxnSpPr/>
                <p:nvPr/>
              </p:nvCxnSpPr>
              <p:spPr bwMode="auto">
                <a:xfrm rot="16200000" flipV="1">
                  <a:off x="939777" y="2052426"/>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5" name="54 Conector recto"/>
                <p:cNvCxnSpPr/>
                <p:nvPr/>
              </p:nvCxnSpPr>
              <p:spPr bwMode="auto">
                <a:xfrm rot="16200000" flipV="1">
                  <a:off x="1582717" y="2052426"/>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7" name="56 Conector recto"/>
                <p:cNvCxnSpPr/>
                <p:nvPr/>
              </p:nvCxnSpPr>
              <p:spPr bwMode="auto">
                <a:xfrm>
                  <a:off x="1630337" y="2000044"/>
                  <a:ext cx="250826"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8" name="57 Conector recto"/>
                <p:cNvCxnSpPr/>
                <p:nvPr/>
              </p:nvCxnSpPr>
              <p:spPr bwMode="auto">
                <a:xfrm>
                  <a:off x="747684" y="2000044"/>
                  <a:ext cx="252413"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9" name="58 CuadroTexto"/>
                <p:cNvSpPr txBox="1"/>
                <p:nvPr/>
              </p:nvSpPr>
              <p:spPr>
                <a:xfrm>
                  <a:off x="922309" y="1785754"/>
                  <a:ext cx="214313" cy="246037"/>
                </a:xfrm>
                <a:prstGeom prst="rect">
                  <a:avLst/>
                </a:prstGeom>
                <a:noFill/>
              </p:spPr>
              <p:txBody>
                <a:bodyPr>
                  <a:spAutoFit/>
                </a:bodyPr>
                <a:lstStyle/>
                <a:p>
                  <a:pPr algn="ctr">
                    <a:defRPr/>
                  </a:pPr>
                  <a:r>
                    <a:rPr lang="es-MX" sz="1000" b="0" dirty="0">
                      <a:solidFill>
                        <a:schemeClr val="accent6"/>
                      </a:solidFill>
                    </a:rPr>
                    <a:t>2</a:t>
                  </a:r>
                </a:p>
              </p:txBody>
            </p:sp>
            <p:sp>
              <p:nvSpPr>
                <p:cNvPr id="60" name="59 CuadroTexto"/>
                <p:cNvSpPr txBox="1"/>
                <p:nvPr/>
              </p:nvSpPr>
              <p:spPr>
                <a:xfrm>
                  <a:off x="1136622" y="1785754"/>
                  <a:ext cx="357189" cy="246037"/>
                </a:xfrm>
                <a:prstGeom prst="rect">
                  <a:avLst/>
                </a:prstGeom>
                <a:noFill/>
              </p:spPr>
              <p:txBody>
                <a:bodyPr>
                  <a:spAutoFit/>
                </a:bodyPr>
                <a:lstStyle/>
                <a:p>
                  <a:pPr algn="ctr">
                    <a:defRPr/>
                  </a:pPr>
                  <a:r>
                    <a:rPr lang="es-MX" sz="1000" b="0" dirty="0">
                      <a:solidFill>
                        <a:schemeClr val="accent6"/>
                      </a:solidFill>
                    </a:rPr>
                    <a:t>36</a:t>
                  </a:r>
                </a:p>
              </p:txBody>
            </p:sp>
            <p:sp>
              <p:nvSpPr>
                <p:cNvPr id="61" name="60 CuadroTexto"/>
                <p:cNvSpPr txBox="1"/>
                <p:nvPr/>
              </p:nvSpPr>
              <p:spPr>
                <a:xfrm>
                  <a:off x="1493811" y="1785754"/>
                  <a:ext cx="214313" cy="246037"/>
                </a:xfrm>
                <a:prstGeom prst="rect">
                  <a:avLst/>
                </a:prstGeom>
                <a:noFill/>
              </p:spPr>
              <p:txBody>
                <a:bodyPr>
                  <a:spAutoFit/>
                </a:bodyPr>
                <a:lstStyle/>
                <a:p>
                  <a:pPr algn="ctr">
                    <a:defRPr/>
                  </a:pPr>
                  <a:r>
                    <a:rPr lang="es-MX" sz="1000" b="0" dirty="0">
                      <a:solidFill>
                        <a:schemeClr val="accent6"/>
                      </a:solidFill>
                    </a:rPr>
                    <a:t>4</a:t>
                  </a:r>
                </a:p>
              </p:txBody>
            </p:sp>
            <p:cxnSp>
              <p:nvCxnSpPr>
                <p:cNvPr id="65" name="64 Conector recto"/>
                <p:cNvCxnSpPr/>
                <p:nvPr/>
              </p:nvCxnSpPr>
              <p:spPr bwMode="auto">
                <a:xfrm rot="16200000" flipV="1">
                  <a:off x="7796215" y="2088935"/>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6" name="65 Conector recto"/>
                <p:cNvCxnSpPr/>
                <p:nvPr/>
              </p:nvCxnSpPr>
              <p:spPr bwMode="auto">
                <a:xfrm rot="16200000" flipV="1">
                  <a:off x="8123241" y="2088935"/>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7" name="66 Conector recto"/>
                <p:cNvCxnSpPr/>
                <p:nvPr/>
              </p:nvCxnSpPr>
              <p:spPr bwMode="auto">
                <a:xfrm>
                  <a:off x="8170860" y="2038140"/>
                  <a:ext cx="180976"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8" name="67 Conector recto"/>
                <p:cNvCxnSpPr/>
                <p:nvPr/>
              </p:nvCxnSpPr>
              <p:spPr bwMode="auto">
                <a:xfrm>
                  <a:off x="7678733" y="2038140"/>
                  <a:ext cx="179388"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69" name="68 CuadroTexto"/>
                <p:cNvSpPr txBox="1"/>
                <p:nvPr/>
              </p:nvSpPr>
              <p:spPr>
                <a:xfrm>
                  <a:off x="7851771" y="1823850"/>
                  <a:ext cx="357189" cy="246037"/>
                </a:xfrm>
                <a:prstGeom prst="rect">
                  <a:avLst/>
                </a:prstGeom>
                <a:noFill/>
              </p:spPr>
              <p:txBody>
                <a:bodyPr>
                  <a:spAutoFit/>
                </a:bodyPr>
                <a:lstStyle/>
                <a:p>
                  <a:pPr algn="ctr">
                    <a:defRPr/>
                  </a:pPr>
                  <a:r>
                    <a:rPr lang="es-MX" sz="1000" b="0" dirty="0">
                      <a:solidFill>
                        <a:schemeClr val="accent6"/>
                      </a:solidFill>
                    </a:rPr>
                    <a:t>22</a:t>
                  </a:r>
                </a:p>
              </p:txBody>
            </p:sp>
            <p:sp>
              <p:nvSpPr>
                <p:cNvPr id="70" name="69 CuadroTexto"/>
                <p:cNvSpPr txBox="1"/>
                <p:nvPr/>
              </p:nvSpPr>
              <p:spPr>
                <a:xfrm>
                  <a:off x="8072435" y="2254018"/>
                  <a:ext cx="714378" cy="553979"/>
                </a:xfrm>
                <a:prstGeom prst="rect">
                  <a:avLst/>
                </a:prstGeom>
                <a:noFill/>
              </p:spPr>
              <p:txBody>
                <a:bodyPr>
                  <a:spAutoFit/>
                </a:bodyPr>
                <a:lstStyle/>
                <a:p>
                  <a:pPr>
                    <a:defRPr/>
                  </a:pPr>
                  <a:r>
                    <a:rPr lang="es-MX" sz="1000" b="0" dirty="0">
                      <a:solidFill>
                        <a:schemeClr val="accent6"/>
                      </a:solidFill>
                    </a:rPr>
                    <a:t>CMD Transfer </a:t>
                  </a:r>
                  <a:r>
                    <a:rPr lang="es-MX" sz="1000" b="0" dirty="0" err="1">
                      <a:solidFill>
                        <a:schemeClr val="accent6"/>
                      </a:solidFill>
                    </a:rPr>
                    <a:t>orbit</a:t>
                  </a:r>
                  <a:endParaRPr lang="es-MX" sz="1000" b="0" dirty="0">
                    <a:solidFill>
                      <a:schemeClr val="accent6"/>
                    </a:solidFill>
                  </a:endParaRPr>
                </a:p>
              </p:txBody>
            </p:sp>
            <p:sp>
              <p:nvSpPr>
                <p:cNvPr id="71" name="70 CuadroTexto"/>
                <p:cNvSpPr txBox="1"/>
                <p:nvPr/>
              </p:nvSpPr>
              <p:spPr>
                <a:xfrm>
                  <a:off x="571470" y="2946096"/>
                  <a:ext cx="571502" cy="553979"/>
                </a:xfrm>
                <a:prstGeom prst="rect">
                  <a:avLst/>
                </a:prstGeom>
                <a:noFill/>
              </p:spPr>
              <p:txBody>
                <a:bodyPr>
                  <a:spAutoFit/>
                </a:bodyPr>
                <a:lstStyle/>
                <a:p>
                  <a:pPr>
                    <a:defRPr/>
                  </a:pPr>
                  <a:r>
                    <a:rPr lang="es-MX" sz="1000" b="0" dirty="0">
                      <a:solidFill>
                        <a:schemeClr val="accent6"/>
                      </a:solidFill>
                    </a:rPr>
                    <a:t>CMD </a:t>
                  </a:r>
                  <a:r>
                    <a:rPr lang="es-MX" sz="1000" b="0" dirty="0" err="1">
                      <a:solidFill>
                        <a:schemeClr val="accent6"/>
                      </a:solidFill>
                    </a:rPr>
                    <a:t>on</a:t>
                  </a:r>
                  <a:r>
                    <a:rPr lang="es-MX" sz="1000" b="0" dirty="0">
                      <a:solidFill>
                        <a:schemeClr val="accent6"/>
                      </a:solidFill>
                    </a:rPr>
                    <a:t> </a:t>
                  </a:r>
                  <a:r>
                    <a:rPr lang="es-MX" sz="1000" b="0" dirty="0" err="1">
                      <a:solidFill>
                        <a:schemeClr val="accent6"/>
                      </a:solidFill>
                    </a:rPr>
                    <a:t>station</a:t>
                  </a:r>
                  <a:endParaRPr lang="es-MX" sz="1000" b="0" dirty="0">
                    <a:solidFill>
                      <a:schemeClr val="accent6"/>
                    </a:solidFill>
                  </a:endParaRPr>
                </a:p>
              </p:txBody>
            </p:sp>
            <p:sp>
              <p:nvSpPr>
                <p:cNvPr id="72" name="71 CuadroTexto"/>
                <p:cNvSpPr txBox="1"/>
                <p:nvPr/>
              </p:nvSpPr>
              <p:spPr>
                <a:xfrm>
                  <a:off x="-32" y="2857205"/>
                  <a:ext cx="714378" cy="246036"/>
                </a:xfrm>
                <a:prstGeom prst="rect">
                  <a:avLst/>
                </a:prstGeom>
                <a:noFill/>
              </p:spPr>
              <p:txBody>
                <a:bodyPr>
                  <a:spAutoFit/>
                </a:bodyPr>
                <a:lstStyle/>
                <a:p>
                  <a:pPr>
                    <a:defRPr/>
                  </a:pPr>
                  <a:r>
                    <a:rPr lang="es-MX" sz="1000" b="0" dirty="0">
                      <a:solidFill>
                        <a:schemeClr val="accent6"/>
                      </a:solidFill>
                    </a:rPr>
                    <a:t>UPLINK</a:t>
                  </a:r>
                </a:p>
              </p:txBody>
            </p:sp>
            <p:cxnSp>
              <p:nvCxnSpPr>
                <p:cNvPr id="74" name="73 Conector recto"/>
                <p:cNvCxnSpPr/>
                <p:nvPr/>
              </p:nvCxnSpPr>
              <p:spPr bwMode="auto">
                <a:xfrm>
                  <a:off x="2797153" y="1630195"/>
                  <a:ext cx="4824430"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6" name="75 Conector recto de flecha"/>
                <p:cNvCxnSpPr/>
                <p:nvPr/>
              </p:nvCxnSpPr>
              <p:spPr bwMode="auto">
                <a:xfrm rot="16200000" flipH="1">
                  <a:off x="7431101" y="1809564"/>
                  <a:ext cx="358738"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78" name="77 Conector recto de flecha"/>
                <p:cNvCxnSpPr/>
                <p:nvPr/>
              </p:nvCxnSpPr>
              <p:spPr bwMode="auto">
                <a:xfrm rot="5400000">
                  <a:off x="6854837" y="1809564"/>
                  <a:ext cx="358738"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80" name="79 Conector recto de flecha"/>
                <p:cNvCxnSpPr/>
                <p:nvPr/>
              </p:nvCxnSpPr>
              <p:spPr bwMode="auto">
                <a:xfrm rot="16200000" flipH="1">
                  <a:off x="6297622" y="1809564"/>
                  <a:ext cx="358738"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82" name="81 Conector recto de flecha"/>
                <p:cNvCxnSpPr/>
                <p:nvPr/>
              </p:nvCxnSpPr>
              <p:spPr bwMode="auto">
                <a:xfrm rot="5400000">
                  <a:off x="5716595" y="1809564"/>
                  <a:ext cx="358738"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84" name="83 Conector recto de flecha"/>
                <p:cNvCxnSpPr/>
                <p:nvPr/>
              </p:nvCxnSpPr>
              <p:spPr bwMode="auto">
                <a:xfrm rot="5400000">
                  <a:off x="5140331" y="1809564"/>
                  <a:ext cx="358738"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86" name="85 Conector recto de flecha"/>
                <p:cNvCxnSpPr/>
                <p:nvPr/>
              </p:nvCxnSpPr>
              <p:spPr bwMode="auto">
                <a:xfrm rot="5400000">
                  <a:off x="4568035" y="1819882"/>
                  <a:ext cx="360326"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88" name="87 Conector recto de flecha"/>
                <p:cNvCxnSpPr/>
                <p:nvPr/>
              </p:nvCxnSpPr>
              <p:spPr bwMode="auto">
                <a:xfrm rot="5400000">
                  <a:off x="3996533" y="1819882"/>
                  <a:ext cx="360326"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90" name="89 Conector recto de flecha"/>
                <p:cNvCxnSpPr/>
                <p:nvPr/>
              </p:nvCxnSpPr>
              <p:spPr bwMode="auto">
                <a:xfrm rot="5400000">
                  <a:off x="3425824" y="1809564"/>
                  <a:ext cx="358738"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74921" name="105 CuadroTexto"/>
                <p:cNvSpPr txBox="1">
                  <a:spLocks noChangeArrowheads="1"/>
                </p:cNvSpPr>
                <p:nvPr/>
              </p:nvSpPr>
              <p:spPr bwMode="auto">
                <a:xfrm>
                  <a:off x="500034" y="1428736"/>
                  <a:ext cx="2428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Individually switchable to receive from R1, R2, or  R3 </a:t>
                  </a:r>
                </a:p>
              </p:txBody>
            </p:sp>
            <p:cxnSp>
              <p:nvCxnSpPr>
                <p:cNvPr id="107" name="106 Conector recto de flecha"/>
                <p:cNvCxnSpPr/>
                <p:nvPr/>
              </p:nvCxnSpPr>
              <p:spPr bwMode="auto">
                <a:xfrm rot="16200000" flipH="1">
                  <a:off x="7491419" y="1458763"/>
                  <a:ext cx="215878"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08" name="107 Conector recto de flecha"/>
                <p:cNvCxnSpPr/>
                <p:nvPr/>
              </p:nvCxnSpPr>
              <p:spPr bwMode="auto">
                <a:xfrm rot="5400000">
                  <a:off x="6926267" y="1457176"/>
                  <a:ext cx="215878"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10" name="109 Conector recto"/>
                <p:cNvCxnSpPr/>
                <p:nvPr/>
              </p:nvCxnSpPr>
              <p:spPr bwMode="auto">
                <a:xfrm>
                  <a:off x="7031031" y="1349237"/>
                  <a:ext cx="576264"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2" name="111 Conector recto"/>
                <p:cNvCxnSpPr/>
                <p:nvPr/>
              </p:nvCxnSpPr>
              <p:spPr bwMode="auto">
                <a:xfrm rot="5400000">
                  <a:off x="1255691" y="3660397"/>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3" name="112 Conector recto"/>
                <p:cNvCxnSpPr/>
                <p:nvPr/>
              </p:nvCxnSpPr>
              <p:spPr bwMode="auto">
                <a:xfrm rot="5400000">
                  <a:off x="2303445" y="3660397"/>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4" name="113 Conector recto"/>
                <p:cNvCxnSpPr/>
                <p:nvPr/>
              </p:nvCxnSpPr>
              <p:spPr bwMode="auto">
                <a:xfrm flipV="1">
                  <a:off x="1309661" y="3703254"/>
                  <a:ext cx="1044579"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5" name="114 Conector recto"/>
                <p:cNvCxnSpPr/>
                <p:nvPr/>
              </p:nvCxnSpPr>
              <p:spPr bwMode="auto">
                <a:xfrm rot="5400000">
                  <a:off x="1192191" y="3660397"/>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6" name="115 Conector recto"/>
                <p:cNvCxnSpPr/>
                <p:nvPr/>
              </p:nvCxnSpPr>
              <p:spPr bwMode="auto">
                <a:xfrm rot="5400000">
                  <a:off x="2414570" y="3660397"/>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7" name="116 Conector recto"/>
                <p:cNvCxnSpPr/>
                <p:nvPr/>
              </p:nvCxnSpPr>
              <p:spPr bwMode="auto">
                <a:xfrm flipV="1">
                  <a:off x="2462190" y="3711192"/>
                  <a:ext cx="252413"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8" name="117 Conector recto"/>
                <p:cNvCxnSpPr/>
                <p:nvPr/>
              </p:nvCxnSpPr>
              <p:spPr bwMode="auto">
                <a:xfrm flipV="1">
                  <a:off x="1000097" y="3711192"/>
                  <a:ext cx="252414"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0" name="119 Conector recto"/>
                <p:cNvCxnSpPr/>
                <p:nvPr/>
              </p:nvCxnSpPr>
              <p:spPr bwMode="auto">
                <a:xfrm rot="5400000">
                  <a:off x="957240" y="3671508"/>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21" name="120 CuadroTexto"/>
                <p:cNvSpPr txBox="1"/>
                <p:nvPr/>
              </p:nvSpPr>
              <p:spPr>
                <a:xfrm>
                  <a:off x="961996" y="3714366"/>
                  <a:ext cx="323851" cy="252386"/>
                </a:xfrm>
                <a:prstGeom prst="rect">
                  <a:avLst/>
                </a:prstGeom>
                <a:noFill/>
              </p:spPr>
              <p:txBody>
                <a:bodyPr>
                  <a:spAutoFit/>
                </a:bodyPr>
                <a:lstStyle/>
                <a:p>
                  <a:pPr algn="ctr">
                    <a:defRPr/>
                  </a:pPr>
                  <a:r>
                    <a:rPr lang="es-MX" sz="1000" b="0" dirty="0">
                      <a:solidFill>
                        <a:schemeClr val="accent6"/>
                      </a:solidFill>
                    </a:rPr>
                    <a:t>24</a:t>
                  </a:r>
                </a:p>
              </p:txBody>
            </p:sp>
            <p:sp>
              <p:nvSpPr>
                <p:cNvPr id="122" name="121 CuadroTexto"/>
                <p:cNvSpPr txBox="1"/>
                <p:nvPr/>
              </p:nvSpPr>
              <p:spPr>
                <a:xfrm>
                  <a:off x="1643037" y="3714366"/>
                  <a:ext cx="323851" cy="252386"/>
                </a:xfrm>
                <a:prstGeom prst="rect">
                  <a:avLst/>
                </a:prstGeom>
                <a:noFill/>
              </p:spPr>
              <p:txBody>
                <a:bodyPr>
                  <a:spAutoFit/>
                </a:bodyPr>
                <a:lstStyle/>
                <a:p>
                  <a:pPr algn="ctr">
                    <a:defRPr/>
                  </a:pPr>
                  <a:r>
                    <a:rPr lang="es-MX" sz="1000" b="0" dirty="0">
                      <a:solidFill>
                        <a:schemeClr val="accent6"/>
                      </a:solidFill>
                    </a:rPr>
                    <a:t>72</a:t>
                  </a:r>
                </a:p>
              </p:txBody>
            </p:sp>
            <p:sp>
              <p:nvSpPr>
                <p:cNvPr id="123" name="122 CuadroTexto"/>
                <p:cNvSpPr txBox="1"/>
                <p:nvPr/>
              </p:nvSpPr>
              <p:spPr>
                <a:xfrm>
                  <a:off x="2247876" y="3714366"/>
                  <a:ext cx="323851" cy="252386"/>
                </a:xfrm>
                <a:prstGeom prst="rect">
                  <a:avLst/>
                </a:prstGeom>
                <a:noFill/>
              </p:spPr>
              <p:txBody>
                <a:bodyPr>
                  <a:spAutoFit/>
                </a:bodyPr>
                <a:lstStyle/>
                <a:p>
                  <a:pPr algn="ctr">
                    <a:defRPr/>
                  </a:pPr>
                  <a:r>
                    <a:rPr lang="es-MX" sz="1000" b="0" dirty="0">
                      <a:solidFill>
                        <a:schemeClr val="accent6"/>
                      </a:solidFill>
                    </a:rPr>
                    <a:t>8</a:t>
                  </a:r>
                </a:p>
              </p:txBody>
            </p:sp>
            <p:cxnSp>
              <p:nvCxnSpPr>
                <p:cNvPr id="124" name="123 Conector recto"/>
                <p:cNvCxnSpPr/>
                <p:nvPr/>
              </p:nvCxnSpPr>
              <p:spPr bwMode="auto">
                <a:xfrm rot="16200000" flipV="1">
                  <a:off x="8088316" y="3658809"/>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5" name="124 Conector recto"/>
                <p:cNvCxnSpPr/>
                <p:nvPr/>
              </p:nvCxnSpPr>
              <p:spPr bwMode="auto">
                <a:xfrm rot="16200000" flipV="1">
                  <a:off x="8202616" y="3658809"/>
                  <a:ext cx="107939"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6" name="125 Conector recto"/>
                <p:cNvCxnSpPr/>
                <p:nvPr/>
              </p:nvCxnSpPr>
              <p:spPr bwMode="auto">
                <a:xfrm>
                  <a:off x="8239122" y="3712778"/>
                  <a:ext cx="179389"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7" name="126 Conector recto"/>
                <p:cNvCxnSpPr/>
                <p:nvPr/>
              </p:nvCxnSpPr>
              <p:spPr bwMode="auto">
                <a:xfrm>
                  <a:off x="7970834" y="3712778"/>
                  <a:ext cx="179388"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28" name="127 CuadroTexto"/>
                <p:cNvSpPr txBox="1"/>
                <p:nvPr/>
              </p:nvSpPr>
              <p:spPr>
                <a:xfrm>
                  <a:off x="8094660" y="3714366"/>
                  <a:ext cx="214313" cy="246036"/>
                </a:xfrm>
                <a:prstGeom prst="rect">
                  <a:avLst/>
                </a:prstGeom>
                <a:noFill/>
              </p:spPr>
              <p:txBody>
                <a:bodyPr>
                  <a:spAutoFit/>
                </a:bodyPr>
                <a:lstStyle/>
                <a:p>
                  <a:pPr algn="ctr">
                    <a:defRPr/>
                  </a:pPr>
                  <a:r>
                    <a:rPr lang="es-MX" sz="1000" b="0" dirty="0">
                      <a:solidFill>
                        <a:schemeClr val="accent6"/>
                      </a:solidFill>
                    </a:rPr>
                    <a:t>4</a:t>
                  </a:r>
                </a:p>
              </p:txBody>
            </p:sp>
            <p:sp>
              <p:nvSpPr>
                <p:cNvPr id="74941" name="128 CuadroTexto"/>
                <p:cNvSpPr txBox="1">
                  <a:spLocks noChangeArrowheads="1"/>
                </p:cNvSpPr>
                <p:nvPr/>
              </p:nvSpPr>
              <p:spPr bwMode="auto">
                <a:xfrm>
                  <a:off x="8358214" y="3182779"/>
                  <a:ext cx="6429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Vertical</a:t>
                  </a:r>
                </a:p>
              </p:txBody>
            </p:sp>
            <p:cxnSp>
              <p:nvCxnSpPr>
                <p:cNvPr id="132" name="131 Conector recto"/>
                <p:cNvCxnSpPr/>
                <p:nvPr/>
              </p:nvCxnSpPr>
              <p:spPr bwMode="auto">
                <a:xfrm rot="5400000">
                  <a:off x="803253" y="2909587"/>
                  <a:ext cx="107939" cy="3175"/>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4" name="133 Conector recto"/>
                <p:cNvCxnSpPr/>
                <p:nvPr/>
              </p:nvCxnSpPr>
              <p:spPr bwMode="auto">
                <a:xfrm rot="5400000">
                  <a:off x="8304216" y="2911174"/>
                  <a:ext cx="107939" cy="3175"/>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36" name="135 CuadroTexto"/>
                <p:cNvSpPr txBox="1"/>
                <p:nvPr/>
              </p:nvSpPr>
              <p:spPr>
                <a:xfrm>
                  <a:off x="555595" y="2611168"/>
                  <a:ext cx="609602" cy="246037"/>
                </a:xfrm>
                <a:prstGeom prst="rect">
                  <a:avLst/>
                </a:prstGeom>
                <a:noFill/>
              </p:spPr>
              <p:txBody>
                <a:bodyPr>
                  <a:spAutoFit/>
                </a:bodyPr>
                <a:lstStyle/>
                <a:p>
                  <a:pPr algn="ctr">
                    <a:defRPr/>
                  </a:pPr>
                  <a:r>
                    <a:rPr lang="es-MX" sz="1000" b="0" dirty="0">
                      <a:solidFill>
                        <a:schemeClr val="accent6"/>
                      </a:solidFill>
                    </a:rPr>
                    <a:t>5925</a:t>
                  </a:r>
                </a:p>
              </p:txBody>
            </p:sp>
            <p:sp>
              <p:nvSpPr>
                <p:cNvPr id="137" name="136 CuadroTexto"/>
                <p:cNvSpPr txBox="1"/>
                <p:nvPr/>
              </p:nvSpPr>
              <p:spPr>
                <a:xfrm>
                  <a:off x="8072435" y="2968319"/>
                  <a:ext cx="609602" cy="246036"/>
                </a:xfrm>
                <a:prstGeom prst="rect">
                  <a:avLst/>
                </a:prstGeom>
                <a:noFill/>
              </p:spPr>
              <p:txBody>
                <a:bodyPr>
                  <a:spAutoFit/>
                </a:bodyPr>
                <a:lstStyle/>
                <a:p>
                  <a:pPr algn="ctr">
                    <a:defRPr/>
                  </a:pPr>
                  <a:r>
                    <a:rPr lang="es-MX" sz="1000" b="0" dirty="0">
                      <a:solidFill>
                        <a:schemeClr val="accent6"/>
                      </a:solidFill>
                    </a:rPr>
                    <a:t>6425</a:t>
                  </a:r>
                </a:p>
              </p:txBody>
            </p:sp>
          </p:grpSp>
        </p:grpSp>
      </p:grpSp>
      <p:sp>
        <p:nvSpPr>
          <p:cNvPr id="218" name="217 CuadroTexto"/>
          <p:cNvSpPr txBox="1"/>
          <p:nvPr/>
        </p:nvSpPr>
        <p:spPr>
          <a:xfrm>
            <a:off x="1104900" y="6391275"/>
            <a:ext cx="323850" cy="252413"/>
          </a:xfrm>
          <a:prstGeom prst="rect">
            <a:avLst/>
          </a:prstGeom>
          <a:noFill/>
        </p:spPr>
        <p:txBody>
          <a:bodyPr>
            <a:spAutoFit/>
          </a:bodyPr>
          <a:lstStyle/>
          <a:p>
            <a:pPr algn="ctr">
              <a:defRPr/>
            </a:pPr>
            <a:r>
              <a:rPr lang="es-MX" sz="1000" b="0" dirty="0">
                <a:solidFill>
                  <a:schemeClr val="accent6"/>
                </a:solidFill>
              </a:rPr>
              <a:t>24</a:t>
            </a:r>
          </a:p>
        </p:txBody>
      </p:sp>
      <p:sp>
        <p:nvSpPr>
          <p:cNvPr id="219" name="218 CuadroTexto"/>
          <p:cNvSpPr txBox="1"/>
          <p:nvPr/>
        </p:nvSpPr>
        <p:spPr>
          <a:xfrm>
            <a:off x="1785938" y="6391275"/>
            <a:ext cx="323850" cy="252413"/>
          </a:xfrm>
          <a:prstGeom prst="rect">
            <a:avLst/>
          </a:prstGeom>
          <a:noFill/>
        </p:spPr>
        <p:txBody>
          <a:bodyPr>
            <a:spAutoFit/>
          </a:bodyPr>
          <a:lstStyle/>
          <a:p>
            <a:pPr algn="ctr">
              <a:defRPr/>
            </a:pPr>
            <a:r>
              <a:rPr lang="es-MX" sz="1000" b="0" dirty="0">
                <a:solidFill>
                  <a:schemeClr val="accent6"/>
                </a:solidFill>
              </a:rPr>
              <a:t>72</a:t>
            </a:r>
          </a:p>
        </p:txBody>
      </p:sp>
      <p:sp>
        <p:nvSpPr>
          <p:cNvPr id="220" name="219 CuadroTexto"/>
          <p:cNvSpPr txBox="1"/>
          <p:nvPr/>
        </p:nvSpPr>
        <p:spPr>
          <a:xfrm>
            <a:off x="2390775" y="6391275"/>
            <a:ext cx="323850" cy="252413"/>
          </a:xfrm>
          <a:prstGeom prst="rect">
            <a:avLst/>
          </a:prstGeom>
          <a:noFill/>
        </p:spPr>
        <p:txBody>
          <a:bodyPr>
            <a:spAutoFit/>
          </a:bodyPr>
          <a:lstStyle/>
          <a:p>
            <a:pPr algn="ctr">
              <a:defRPr/>
            </a:pPr>
            <a:r>
              <a:rPr lang="es-MX" sz="1000" b="0" dirty="0">
                <a:solidFill>
                  <a:schemeClr val="accent6"/>
                </a:solidFill>
              </a:rPr>
              <a:t>8</a:t>
            </a:r>
          </a:p>
        </p:txBody>
      </p:sp>
      <p:sp>
        <p:nvSpPr>
          <p:cNvPr id="225" name="224 CuadroTexto"/>
          <p:cNvSpPr txBox="1"/>
          <p:nvPr/>
        </p:nvSpPr>
        <p:spPr>
          <a:xfrm>
            <a:off x="8237538" y="6391275"/>
            <a:ext cx="214312" cy="246063"/>
          </a:xfrm>
          <a:prstGeom prst="rect">
            <a:avLst/>
          </a:prstGeom>
          <a:noFill/>
        </p:spPr>
        <p:txBody>
          <a:bodyPr>
            <a:spAutoFit/>
          </a:bodyPr>
          <a:lstStyle/>
          <a:p>
            <a:pPr algn="ctr">
              <a:defRPr/>
            </a:pPr>
            <a:r>
              <a:rPr lang="es-MX" sz="1000" b="0" dirty="0">
                <a:solidFill>
                  <a:schemeClr val="accent6"/>
                </a:solidFill>
              </a:rPr>
              <a:t>4</a:t>
            </a:r>
          </a:p>
        </p:txBody>
      </p:sp>
      <p:grpSp>
        <p:nvGrpSpPr>
          <p:cNvPr id="74760" name="235 Grupo"/>
          <p:cNvGrpSpPr>
            <a:grpSpLocks/>
          </p:cNvGrpSpPr>
          <p:nvPr/>
        </p:nvGrpSpPr>
        <p:grpSpPr bwMode="auto">
          <a:xfrm>
            <a:off x="-71438" y="3887788"/>
            <a:ext cx="9215438" cy="2514600"/>
            <a:chOff x="-71470" y="3888406"/>
            <a:chExt cx="9215470" cy="2514190"/>
          </a:xfrm>
        </p:grpSpPr>
        <p:cxnSp>
          <p:nvCxnSpPr>
            <p:cNvPr id="74763" name="4 Conector recto"/>
            <p:cNvCxnSpPr>
              <a:cxnSpLocks noChangeShapeType="1"/>
            </p:cNvCxnSpPr>
            <p:nvPr/>
          </p:nvCxnSpPr>
          <p:spPr bwMode="auto">
            <a:xfrm flipV="1">
              <a:off x="723966" y="5534459"/>
              <a:ext cx="7920000" cy="0"/>
            </a:xfrm>
            <a:prstGeom prst="line">
              <a:avLst/>
            </a:prstGeom>
            <a:noFill/>
            <a:ln w="19050" algn="ctr">
              <a:solidFill>
                <a:schemeClr val="accent2"/>
              </a:solidFill>
              <a:round/>
              <a:headEnd/>
              <a:tailEnd/>
            </a:ln>
            <a:extLst>
              <a:ext uri="{909E8E84-426E-40DD-AFC4-6F175D3DCCD1}">
                <a14:hiddenFill xmlns:a14="http://schemas.microsoft.com/office/drawing/2010/main">
                  <a:noFill/>
                </a14:hiddenFill>
              </a:ext>
            </a:extLst>
          </p:spPr>
        </p:cxnSp>
        <p:sp>
          <p:nvSpPr>
            <p:cNvPr id="141" name="140 Rectángulo"/>
            <p:cNvSpPr/>
            <p:nvPr/>
          </p:nvSpPr>
          <p:spPr bwMode="auto">
            <a:xfrm>
              <a:off x="1204885"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1N</a:t>
              </a:r>
            </a:p>
          </p:txBody>
        </p:sp>
        <p:sp>
          <p:nvSpPr>
            <p:cNvPr id="142" name="141 Rectángulo"/>
            <p:cNvSpPr/>
            <p:nvPr/>
          </p:nvSpPr>
          <p:spPr bwMode="auto">
            <a:xfrm>
              <a:off x="1776387"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2N</a:t>
              </a:r>
            </a:p>
          </p:txBody>
        </p:sp>
        <p:sp>
          <p:nvSpPr>
            <p:cNvPr id="143" name="142 Rectángulo"/>
            <p:cNvSpPr/>
            <p:nvPr/>
          </p:nvSpPr>
          <p:spPr bwMode="auto">
            <a:xfrm>
              <a:off x="2347889"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3N</a:t>
              </a:r>
            </a:p>
          </p:txBody>
        </p:sp>
        <p:sp>
          <p:nvSpPr>
            <p:cNvPr id="144" name="143 Rectángulo"/>
            <p:cNvSpPr/>
            <p:nvPr/>
          </p:nvSpPr>
          <p:spPr bwMode="auto">
            <a:xfrm>
              <a:off x="2919391"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4N</a:t>
              </a:r>
            </a:p>
          </p:txBody>
        </p:sp>
        <p:sp>
          <p:nvSpPr>
            <p:cNvPr id="145" name="144 Rectángulo"/>
            <p:cNvSpPr/>
            <p:nvPr/>
          </p:nvSpPr>
          <p:spPr bwMode="auto">
            <a:xfrm>
              <a:off x="3490893"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5N</a:t>
              </a:r>
            </a:p>
          </p:txBody>
        </p:sp>
        <p:sp>
          <p:nvSpPr>
            <p:cNvPr id="146" name="145 Rectángulo"/>
            <p:cNvSpPr/>
            <p:nvPr/>
          </p:nvSpPr>
          <p:spPr bwMode="auto">
            <a:xfrm>
              <a:off x="4062395"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6N</a:t>
              </a:r>
            </a:p>
          </p:txBody>
        </p:sp>
        <p:sp>
          <p:nvSpPr>
            <p:cNvPr id="147" name="146 Rectángulo"/>
            <p:cNvSpPr/>
            <p:nvPr/>
          </p:nvSpPr>
          <p:spPr bwMode="auto">
            <a:xfrm>
              <a:off x="4633897"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7N</a:t>
              </a:r>
            </a:p>
          </p:txBody>
        </p:sp>
        <p:sp>
          <p:nvSpPr>
            <p:cNvPr id="148" name="147 Rectángulo"/>
            <p:cNvSpPr/>
            <p:nvPr/>
          </p:nvSpPr>
          <p:spPr bwMode="auto">
            <a:xfrm>
              <a:off x="5205399"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8N</a:t>
              </a:r>
            </a:p>
          </p:txBody>
        </p:sp>
        <p:sp>
          <p:nvSpPr>
            <p:cNvPr id="149" name="148 Rectángulo"/>
            <p:cNvSpPr/>
            <p:nvPr/>
          </p:nvSpPr>
          <p:spPr bwMode="auto">
            <a:xfrm>
              <a:off x="5776901"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9N</a:t>
              </a:r>
            </a:p>
          </p:txBody>
        </p:sp>
        <p:sp>
          <p:nvSpPr>
            <p:cNvPr id="150" name="149 Rectángulo"/>
            <p:cNvSpPr/>
            <p:nvPr/>
          </p:nvSpPr>
          <p:spPr bwMode="auto">
            <a:xfrm>
              <a:off x="6348403"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10N</a:t>
              </a:r>
            </a:p>
          </p:txBody>
        </p:sp>
        <p:sp>
          <p:nvSpPr>
            <p:cNvPr id="151" name="150 Rectángulo"/>
            <p:cNvSpPr/>
            <p:nvPr/>
          </p:nvSpPr>
          <p:spPr bwMode="auto">
            <a:xfrm>
              <a:off x="6919905"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11N</a:t>
              </a:r>
            </a:p>
          </p:txBody>
        </p:sp>
        <p:sp>
          <p:nvSpPr>
            <p:cNvPr id="152" name="151 Rectángulo"/>
            <p:cNvSpPr/>
            <p:nvPr/>
          </p:nvSpPr>
          <p:spPr bwMode="auto">
            <a:xfrm>
              <a:off x="7491407" y="4921699"/>
              <a:ext cx="503239"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12N</a:t>
              </a:r>
            </a:p>
          </p:txBody>
        </p:sp>
        <p:sp>
          <p:nvSpPr>
            <p:cNvPr id="153" name="152 Rectángulo"/>
            <p:cNvSpPr/>
            <p:nvPr/>
          </p:nvSpPr>
          <p:spPr bwMode="auto">
            <a:xfrm>
              <a:off x="1465236" y="5534375"/>
              <a:ext cx="1028704"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1W</a:t>
              </a:r>
            </a:p>
          </p:txBody>
        </p:sp>
        <p:sp>
          <p:nvSpPr>
            <p:cNvPr id="154" name="153 Rectángulo"/>
            <p:cNvSpPr/>
            <p:nvPr/>
          </p:nvSpPr>
          <p:spPr bwMode="auto">
            <a:xfrm>
              <a:off x="2636815" y="5534375"/>
              <a:ext cx="1028704"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2W</a:t>
              </a:r>
            </a:p>
          </p:txBody>
        </p:sp>
        <p:sp>
          <p:nvSpPr>
            <p:cNvPr id="155" name="154 Rectángulo"/>
            <p:cNvSpPr/>
            <p:nvPr/>
          </p:nvSpPr>
          <p:spPr bwMode="auto">
            <a:xfrm>
              <a:off x="3779819" y="5534375"/>
              <a:ext cx="1028704"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3W</a:t>
              </a:r>
            </a:p>
          </p:txBody>
        </p:sp>
        <p:sp>
          <p:nvSpPr>
            <p:cNvPr id="156" name="155 Rectángulo"/>
            <p:cNvSpPr/>
            <p:nvPr/>
          </p:nvSpPr>
          <p:spPr bwMode="auto">
            <a:xfrm>
              <a:off x="4922823" y="5534375"/>
              <a:ext cx="1028704"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4W</a:t>
              </a:r>
            </a:p>
          </p:txBody>
        </p:sp>
        <p:sp>
          <p:nvSpPr>
            <p:cNvPr id="157" name="156 Rectángulo"/>
            <p:cNvSpPr/>
            <p:nvPr/>
          </p:nvSpPr>
          <p:spPr bwMode="auto">
            <a:xfrm>
              <a:off x="6065827" y="5534375"/>
              <a:ext cx="1028704"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5W</a:t>
              </a:r>
            </a:p>
          </p:txBody>
        </p:sp>
        <p:sp>
          <p:nvSpPr>
            <p:cNvPr id="158" name="157 Rectángulo"/>
            <p:cNvSpPr/>
            <p:nvPr/>
          </p:nvSpPr>
          <p:spPr bwMode="auto">
            <a:xfrm>
              <a:off x="7251693" y="5534375"/>
              <a:ext cx="1028704" cy="61267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6W</a:t>
              </a:r>
            </a:p>
          </p:txBody>
        </p:sp>
        <p:sp>
          <p:nvSpPr>
            <p:cNvPr id="159" name="158 CuadroTexto"/>
            <p:cNvSpPr txBox="1"/>
            <p:nvPr/>
          </p:nvSpPr>
          <p:spPr>
            <a:xfrm>
              <a:off x="1208060" y="4716946"/>
              <a:ext cx="500064" cy="246022"/>
            </a:xfrm>
            <a:prstGeom prst="rect">
              <a:avLst/>
            </a:prstGeom>
            <a:noFill/>
          </p:spPr>
          <p:txBody>
            <a:bodyPr>
              <a:spAutoFit/>
            </a:bodyPr>
            <a:lstStyle/>
            <a:p>
              <a:pPr algn="ctr">
                <a:defRPr/>
              </a:pPr>
              <a:r>
                <a:rPr lang="es-MX" sz="1000" b="0" dirty="0">
                  <a:solidFill>
                    <a:schemeClr val="accent6"/>
                  </a:solidFill>
                </a:rPr>
                <a:t>3720</a:t>
              </a:r>
            </a:p>
          </p:txBody>
        </p:sp>
        <p:sp>
          <p:nvSpPr>
            <p:cNvPr id="160" name="159 CuadroTexto"/>
            <p:cNvSpPr txBox="1"/>
            <p:nvPr/>
          </p:nvSpPr>
          <p:spPr>
            <a:xfrm>
              <a:off x="1779562" y="4716946"/>
              <a:ext cx="500064" cy="246022"/>
            </a:xfrm>
            <a:prstGeom prst="rect">
              <a:avLst/>
            </a:prstGeom>
            <a:noFill/>
          </p:spPr>
          <p:txBody>
            <a:bodyPr>
              <a:spAutoFit/>
            </a:bodyPr>
            <a:lstStyle/>
            <a:p>
              <a:pPr algn="ctr">
                <a:defRPr/>
              </a:pPr>
              <a:r>
                <a:rPr lang="es-MX" sz="1000" b="0" dirty="0">
                  <a:solidFill>
                    <a:schemeClr val="accent6"/>
                  </a:solidFill>
                </a:rPr>
                <a:t>3760</a:t>
              </a:r>
            </a:p>
          </p:txBody>
        </p:sp>
        <p:sp>
          <p:nvSpPr>
            <p:cNvPr id="161" name="160 CuadroTexto"/>
            <p:cNvSpPr txBox="1"/>
            <p:nvPr/>
          </p:nvSpPr>
          <p:spPr>
            <a:xfrm>
              <a:off x="2351064" y="4716946"/>
              <a:ext cx="500064" cy="246022"/>
            </a:xfrm>
            <a:prstGeom prst="rect">
              <a:avLst/>
            </a:prstGeom>
            <a:noFill/>
          </p:spPr>
          <p:txBody>
            <a:bodyPr>
              <a:spAutoFit/>
            </a:bodyPr>
            <a:lstStyle/>
            <a:p>
              <a:pPr algn="ctr">
                <a:defRPr/>
              </a:pPr>
              <a:r>
                <a:rPr lang="es-MX" sz="1000" b="0" dirty="0">
                  <a:solidFill>
                    <a:schemeClr val="accent6"/>
                  </a:solidFill>
                </a:rPr>
                <a:t>3800</a:t>
              </a:r>
            </a:p>
          </p:txBody>
        </p:sp>
        <p:sp>
          <p:nvSpPr>
            <p:cNvPr id="162" name="161 CuadroTexto"/>
            <p:cNvSpPr txBox="1"/>
            <p:nvPr/>
          </p:nvSpPr>
          <p:spPr>
            <a:xfrm>
              <a:off x="2922566" y="4716946"/>
              <a:ext cx="500064" cy="246022"/>
            </a:xfrm>
            <a:prstGeom prst="rect">
              <a:avLst/>
            </a:prstGeom>
            <a:noFill/>
          </p:spPr>
          <p:txBody>
            <a:bodyPr>
              <a:spAutoFit/>
            </a:bodyPr>
            <a:lstStyle/>
            <a:p>
              <a:pPr algn="ctr">
                <a:defRPr/>
              </a:pPr>
              <a:r>
                <a:rPr lang="es-MX" sz="1000" b="0" dirty="0">
                  <a:solidFill>
                    <a:schemeClr val="accent6"/>
                  </a:solidFill>
                </a:rPr>
                <a:t>3840</a:t>
              </a:r>
            </a:p>
          </p:txBody>
        </p:sp>
        <p:sp>
          <p:nvSpPr>
            <p:cNvPr id="163" name="162 CuadroTexto"/>
            <p:cNvSpPr txBox="1"/>
            <p:nvPr/>
          </p:nvSpPr>
          <p:spPr>
            <a:xfrm>
              <a:off x="3494068" y="4716946"/>
              <a:ext cx="500064" cy="246022"/>
            </a:xfrm>
            <a:prstGeom prst="rect">
              <a:avLst/>
            </a:prstGeom>
            <a:noFill/>
          </p:spPr>
          <p:txBody>
            <a:bodyPr>
              <a:spAutoFit/>
            </a:bodyPr>
            <a:lstStyle/>
            <a:p>
              <a:pPr algn="ctr">
                <a:defRPr/>
              </a:pPr>
              <a:r>
                <a:rPr lang="es-MX" sz="1000" b="0" dirty="0">
                  <a:solidFill>
                    <a:schemeClr val="accent6"/>
                  </a:solidFill>
                </a:rPr>
                <a:t>3880</a:t>
              </a:r>
            </a:p>
          </p:txBody>
        </p:sp>
        <p:sp>
          <p:nvSpPr>
            <p:cNvPr id="164" name="163 CuadroTexto"/>
            <p:cNvSpPr txBox="1"/>
            <p:nvPr/>
          </p:nvSpPr>
          <p:spPr>
            <a:xfrm>
              <a:off x="4065570" y="4716946"/>
              <a:ext cx="500064" cy="246022"/>
            </a:xfrm>
            <a:prstGeom prst="rect">
              <a:avLst/>
            </a:prstGeom>
            <a:noFill/>
          </p:spPr>
          <p:txBody>
            <a:bodyPr>
              <a:spAutoFit/>
            </a:bodyPr>
            <a:lstStyle/>
            <a:p>
              <a:pPr algn="ctr">
                <a:defRPr/>
              </a:pPr>
              <a:r>
                <a:rPr lang="es-MX" sz="1000" b="0" dirty="0">
                  <a:solidFill>
                    <a:schemeClr val="accent6"/>
                  </a:solidFill>
                </a:rPr>
                <a:t>3920</a:t>
              </a:r>
            </a:p>
          </p:txBody>
        </p:sp>
        <p:sp>
          <p:nvSpPr>
            <p:cNvPr id="165" name="164 CuadroTexto"/>
            <p:cNvSpPr txBox="1"/>
            <p:nvPr/>
          </p:nvSpPr>
          <p:spPr>
            <a:xfrm>
              <a:off x="4637072" y="4716946"/>
              <a:ext cx="500064" cy="246022"/>
            </a:xfrm>
            <a:prstGeom prst="rect">
              <a:avLst/>
            </a:prstGeom>
            <a:noFill/>
          </p:spPr>
          <p:txBody>
            <a:bodyPr>
              <a:spAutoFit/>
            </a:bodyPr>
            <a:lstStyle/>
            <a:p>
              <a:pPr algn="ctr">
                <a:defRPr/>
              </a:pPr>
              <a:r>
                <a:rPr lang="es-MX" sz="1000" b="0" dirty="0">
                  <a:solidFill>
                    <a:schemeClr val="accent6"/>
                  </a:solidFill>
                </a:rPr>
                <a:t>3960</a:t>
              </a:r>
            </a:p>
          </p:txBody>
        </p:sp>
        <p:sp>
          <p:nvSpPr>
            <p:cNvPr id="166" name="165 CuadroTexto"/>
            <p:cNvSpPr txBox="1"/>
            <p:nvPr/>
          </p:nvSpPr>
          <p:spPr>
            <a:xfrm>
              <a:off x="5208574" y="4716946"/>
              <a:ext cx="500064" cy="246022"/>
            </a:xfrm>
            <a:prstGeom prst="rect">
              <a:avLst/>
            </a:prstGeom>
            <a:noFill/>
          </p:spPr>
          <p:txBody>
            <a:bodyPr>
              <a:spAutoFit/>
            </a:bodyPr>
            <a:lstStyle/>
            <a:p>
              <a:pPr algn="ctr">
                <a:defRPr/>
              </a:pPr>
              <a:r>
                <a:rPr lang="es-MX" sz="1000" b="0" dirty="0">
                  <a:solidFill>
                    <a:schemeClr val="accent6"/>
                  </a:solidFill>
                </a:rPr>
                <a:t>4000</a:t>
              </a:r>
            </a:p>
          </p:txBody>
        </p:sp>
        <p:sp>
          <p:nvSpPr>
            <p:cNvPr id="167" name="166 CuadroTexto"/>
            <p:cNvSpPr txBox="1"/>
            <p:nvPr/>
          </p:nvSpPr>
          <p:spPr>
            <a:xfrm>
              <a:off x="5780076" y="4716946"/>
              <a:ext cx="500064" cy="246022"/>
            </a:xfrm>
            <a:prstGeom prst="rect">
              <a:avLst/>
            </a:prstGeom>
            <a:noFill/>
          </p:spPr>
          <p:txBody>
            <a:bodyPr>
              <a:spAutoFit/>
            </a:bodyPr>
            <a:lstStyle/>
            <a:p>
              <a:pPr algn="ctr">
                <a:defRPr/>
              </a:pPr>
              <a:r>
                <a:rPr lang="es-MX" sz="1000" b="0" dirty="0">
                  <a:solidFill>
                    <a:schemeClr val="accent6"/>
                  </a:solidFill>
                </a:rPr>
                <a:t>4040</a:t>
              </a:r>
            </a:p>
          </p:txBody>
        </p:sp>
        <p:sp>
          <p:nvSpPr>
            <p:cNvPr id="168" name="167 CuadroTexto"/>
            <p:cNvSpPr txBox="1"/>
            <p:nvPr/>
          </p:nvSpPr>
          <p:spPr>
            <a:xfrm>
              <a:off x="6351578" y="4716946"/>
              <a:ext cx="500064" cy="246022"/>
            </a:xfrm>
            <a:prstGeom prst="rect">
              <a:avLst/>
            </a:prstGeom>
            <a:noFill/>
          </p:spPr>
          <p:txBody>
            <a:bodyPr>
              <a:spAutoFit/>
            </a:bodyPr>
            <a:lstStyle/>
            <a:p>
              <a:pPr algn="ctr">
                <a:defRPr/>
              </a:pPr>
              <a:r>
                <a:rPr lang="es-MX" sz="1000" b="0" dirty="0">
                  <a:solidFill>
                    <a:schemeClr val="accent6"/>
                  </a:solidFill>
                </a:rPr>
                <a:t>4080</a:t>
              </a:r>
            </a:p>
          </p:txBody>
        </p:sp>
        <p:sp>
          <p:nvSpPr>
            <p:cNvPr id="169" name="168 CuadroTexto"/>
            <p:cNvSpPr txBox="1"/>
            <p:nvPr/>
          </p:nvSpPr>
          <p:spPr>
            <a:xfrm>
              <a:off x="6923080" y="4716946"/>
              <a:ext cx="500064" cy="246022"/>
            </a:xfrm>
            <a:prstGeom prst="rect">
              <a:avLst/>
            </a:prstGeom>
            <a:noFill/>
          </p:spPr>
          <p:txBody>
            <a:bodyPr>
              <a:spAutoFit/>
            </a:bodyPr>
            <a:lstStyle/>
            <a:p>
              <a:pPr algn="ctr">
                <a:defRPr/>
              </a:pPr>
              <a:r>
                <a:rPr lang="es-MX" sz="1000" b="0" dirty="0">
                  <a:solidFill>
                    <a:schemeClr val="accent6"/>
                  </a:solidFill>
                </a:rPr>
                <a:t>4120</a:t>
              </a:r>
            </a:p>
          </p:txBody>
        </p:sp>
        <p:sp>
          <p:nvSpPr>
            <p:cNvPr id="170" name="169 CuadroTexto"/>
            <p:cNvSpPr txBox="1"/>
            <p:nvPr/>
          </p:nvSpPr>
          <p:spPr>
            <a:xfrm>
              <a:off x="7494582" y="4716946"/>
              <a:ext cx="500064" cy="246022"/>
            </a:xfrm>
            <a:prstGeom prst="rect">
              <a:avLst/>
            </a:prstGeom>
            <a:noFill/>
          </p:spPr>
          <p:txBody>
            <a:bodyPr>
              <a:spAutoFit/>
            </a:bodyPr>
            <a:lstStyle/>
            <a:p>
              <a:pPr algn="ctr">
                <a:defRPr/>
              </a:pPr>
              <a:r>
                <a:rPr lang="es-MX" sz="1000" b="0" dirty="0">
                  <a:solidFill>
                    <a:schemeClr val="accent6"/>
                  </a:solidFill>
                </a:rPr>
                <a:t>4160</a:t>
              </a:r>
            </a:p>
          </p:txBody>
        </p:sp>
        <p:sp>
          <p:nvSpPr>
            <p:cNvPr id="171" name="170 CuadroTexto"/>
            <p:cNvSpPr txBox="1"/>
            <p:nvPr/>
          </p:nvSpPr>
          <p:spPr>
            <a:xfrm>
              <a:off x="1779562" y="6145463"/>
              <a:ext cx="500064" cy="246022"/>
            </a:xfrm>
            <a:prstGeom prst="rect">
              <a:avLst/>
            </a:prstGeom>
            <a:noFill/>
          </p:spPr>
          <p:txBody>
            <a:bodyPr>
              <a:spAutoFit/>
            </a:bodyPr>
            <a:lstStyle/>
            <a:p>
              <a:pPr algn="ctr">
                <a:defRPr/>
              </a:pPr>
              <a:r>
                <a:rPr lang="es-MX" sz="1000" b="0" dirty="0">
                  <a:solidFill>
                    <a:schemeClr val="accent6"/>
                  </a:solidFill>
                </a:rPr>
                <a:t>3760</a:t>
              </a:r>
            </a:p>
          </p:txBody>
        </p:sp>
        <p:sp>
          <p:nvSpPr>
            <p:cNvPr id="172" name="171 CuadroTexto"/>
            <p:cNvSpPr txBox="1"/>
            <p:nvPr/>
          </p:nvSpPr>
          <p:spPr>
            <a:xfrm>
              <a:off x="2922566" y="6145463"/>
              <a:ext cx="500064" cy="246022"/>
            </a:xfrm>
            <a:prstGeom prst="rect">
              <a:avLst/>
            </a:prstGeom>
            <a:noFill/>
          </p:spPr>
          <p:txBody>
            <a:bodyPr>
              <a:spAutoFit/>
            </a:bodyPr>
            <a:lstStyle/>
            <a:p>
              <a:pPr algn="ctr">
                <a:defRPr/>
              </a:pPr>
              <a:r>
                <a:rPr lang="es-MX" sz="1000" b="0" dirty="0">
                  <a:solidFill>
                    <a:schemeClr val="accent6"/>
                  </a:solidFill>
                </a:rPr>
                <a:t>3840</a:t>
              </a:r>
            </a:p>
          </p:txBody>
        </p:sp>
        <p:sp>
          <p:nvSpPr>
            <p:cNvPr id="173" name="172 CuadroTexto"/>
            <p:cNvSpPr txBox="1"/>
            <p:nvPr/>
          </p:nvSpPr>
          <p:spPr>
            <a:xfrm>
              <a:off x="4065570" y="6145463"/>
              <a:ext cx="500064" cy="246022"/>
            </a:xfrm>
            <a:prstGeom prst="rect">
              <a:avLst/>
            </a:prstGeom>
            <a:noFill/>
          </p:spPr>
          <p:txBody>
            <a:bodyPr>
              <a:spAutoFit/>
            </a:bodyPr>
            <a:lstStyle/>
            <a:p>
              <a:pPr algn="ctr">
                <a:defRPr/>
              </a:pPr>
              <a:r>
                <a:rPr lang="es-MX" sz="1000" b="0" dirty="0">
                  <a:solidFill>
                    <a:schemeClr val="accent6"/>
                  </a:solidFill>
                </a:rPr>
                <a:t>3920</a:t>
              </a:r>
            </a:p>
          </p:txBody>
        </p:sp>
        <p:sp>
          <p:nvSpPr>
            <p:cNvPr id="174" name="173 CuadroTexto"/>
            <p:cNvSpPr txBox="1"/>
            <p:nvPr/>
          </p:nvSpPr>
          <p:spPr>
            <a:xfrm>
              <a:off x="5208574" y="6145463"/>
              <a:ext cx="500064" cy="246022"/>
            </a:xfrm>
            <a:prstGeom prst="rect">
              <a:avLst/>
            </a:prstGeom>
            <a:noFill/>
          </p:spPr>
          <p:txBody>
            <a:bodyPr>
              <a:spAutoFit/>
            </a:bodyPr>
            <a:lstStyle/>
            <a:p>
              <a:pPr algn="ctr">
                <a:defRPr/>
              </a:pPr>
              <a:r>
                <a:rPr lang="es-MX" sz="1000" b="0" dirty="0">
                  <a:solidFill>
                    <a:schemeClr val="accent6"/>
                  </a:solidFill>
                </a:rPr>
                <a:t>4000</a:t>
              </a:r>
            </a:p>
          </p:txBody>
        </p:sp>
        <p:sp>
          <p:nvSpPr>
            <p:cNvPr id="175" name="174 CuadroTexto"/>
            <p:cNvSpPr txBox="1"/>
            <p:nvPr/>
          </p:nvSpPr>
          <p:spPr>
            <a:xfrm>
              <a:off x="6351578" y="6145463"/>
              <a:ext cx="500064" cy="246022"/>
            </a:xfrm>
            <a:prstGeom prst="rect">
              <a:avLst/>
            </a:prstGeom>
            <a:noFill/>
          </p:spPr>
          <p:txBody>
            <a:bodyPr>
              <a:spAutoFit/>
            </a:bodyPr>
            <a:lstStyle/>
            <a:p>
              <a:pPr algn="ctr">
                <a:defRPr/>
              </a:pPr>
              <a:r>
                <a:rPr lang="es-MX" sz="1000" b="0" dirty="0">
                  <a:solidFill>
                    <a:schemeClr val="accent6"/>
                  </a:solidFill>
                </a:rPr>
                <a:t>4080</a:t>
              </a:r>
            </a:p>
          </p:txBody>
        </p:sp>
        <p:sp>
          <p:nvSpPr>
            <p:cNvPr id="176" name="175 CuadroTexto"/>
            <p:cNvSpPr txBox="1"/>
            <p:nvPr/>
          </p:nvSpPr>
          <p:spPr>
            <a:xfrm>
              <a:off x="7566020" y="6145463"/>
              <a:ext cx="500065" cy="246022"/>
            </a:xfrm>
            <a:prstGeom prst="rect">
              <a:avLst/>
            </a:prstGeom>
            <a:noFill/>
          </p:spPr>
          <p:txBody>
            <a:bodyPr>
              <a:spAutoFit/>
            </a:bodyPr>
            <a:lstStyle/>
            <a:p>
              <a:pPr algn="ctr">
                <a:defRPr/>
              </a:pPr>
              <a:r>
                <a:rPr lang="es-MX" sz="1000" b="0" dirty="0">
                  <a:solidFill>
                    <a:schemeClr val="accent6"/>
                  </a:solidFill>
                </a:rPr>
                <a:t>4160</a:t>
              </a:r>
            </a:p>
          </p:txBody>
        </p:sp>
        <p:cxnSp>
          <p:nvCxnSpPr>
            <p:cNvPr id="74800" name="176 Conector recto de flecha"/>
            <p:cNvCxnSpPr>
              <a:cxnSpLocks noChangeShapeType="1"/>
            </p:cNvCxnSpPr>
            <p:nvPr/>
          </p:nvCxnSpPr>
          <p:spPr bwMode="auto">
            <a:xfrm rot="5400000">
              <a:off x="837770" y="5840454"/>
              <a:ext cx="612000" cy="1588"/>
            </a:xfrm>
            <a:prstGeom prst="straightConnector1">
              <a:avLst/>
            </a:prstGeom>
            <a:noFill/>
            <a:ln w="317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179" name="178 Conector recto"/>
            <p:cNvCxnSpPr/>
            <p:nvPr/>
          </p:nvCxnSpPr>
          <p:spPr bwMode="auto">
            <a:xfrm rot="16200000" flipV="1">
              <a:off x="1147744" y="4728056"/>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0" name="179 Conector recto"/>
            <p:cNvCxnSpPr/>
            <p:nvPr/>
          </p:nvCxnSpPr>
          <p:spPr bwMode="auto">
            <a:xfrm rot="16200000" flipV="1">
              <a:off x="1654158" y="4728056"/>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1" name="180 Conector recto"/>
            <p:cNvCxnSpPr/>
            <p:nvPr/>
          </p:nvCxnSpPr>
          <p:spPr bwMode="auto">
            <a:xfrm>
              <a:off x="1201710" y="4683613"/>
              <a:ext cx="503239"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2" name="181 Conector recto"/>
            <p:cNvCxnSpPr/>
            <p:nvPr/>
          </p:nvCxnSpPr>
          <p:spPr bwMode="auto">
            <a:xfrm rot="16200000" flipV="1">
              <a:off x="1082656" y="4728056"/>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3" name="182 Conector recto"/>
            <p:cNvCxnSpPr/>
            <p:nvPr/>
          </p:nvCxnSpPr>
          <p:spPr bwMode="auto">
            <a:xfrm rot="16200000" flipV="1">
              <a:off x="1725596" y="4728056"/>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4" name="183 Conector recto"/>
            <p:cNvCxnSpPr/>
            <p:nvPr/>
          </p:nvCxnSpPr>
          <p:spPr bwMode="auto">
            <a:xfrm>
              <a:off x="1773212" y="4677264"/>
              <a:ext cx="250826"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5" name="184 Conector recto"/>
            <p:cNvCxnSpPr/>
            <p:nvPr/>
          </p:nvCxnSpPr>
          <p:spPr bwMode="auto">
            <a:xfrm>
              <a:off x="890559" y="4677264"/>
              <a:ext cx="252413"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86" name="185 CuadroTexto"/>
            <p:cNvSpPr txBox="1"/>
            <p:nvPr/>
          </p:nvSpPr>
          <p:spPr>
            <a:xfrm>
              <a:off x="1065185" y="4462987"/>
              <a:ext cx="214313" cy="246022"/>
            </a:xfrm>
            <a:prstGeom prst="rect">
              <a:avLst/>
            </a:prstGeom>
            <a:noFill/>
          </p:spPr>
          <p:txBody>
            <a:bodyPr>
              <a:spAutoFit/>
            </a:bodyPr>
            <a:lstStyle/>
            <a:p>
              <a:pPr algn="ctr">
                <a:defRPr/>
              </a:pPr>
              <a:r>
                <a:rPr lang="es-MX" sz="1000" b="0" dirty="0">
                  <a:solidFill>
                    <a:schemeClr val="accent6"/>
                  </a:solidFill>
                </a:rPr>
                <a:t>2</a:t>
              </a:r>
            </a:p>
          </p:txBody>
        </p:sp>
        <p:sp>
          <p:nvSpPr>
            <p:cNvPr id="187" name="186 CuadroTexto"/>
            <p:cNvSpPr txBox="1"/>
            <p:nvPr/>
          </p:nvSpPr>
          <p:spPr>
            <a:xfrm>
              <a:off x="1279498" y="4462987"/>
              <a:ext cx="357189" cy="246022"/>
            </a:xfrm>
            <a:prstGeom prst="rect">
              <a:avLst/>
            </a:prstGeom>
            <a:noFill/>
          </p:spPr>
          <p:txBody>
            <a:bodyPr>
              <a:spAutoFit/>
            </a:bodyPr>
            <a:lstStyle/>
            <a:p>
              <a:pPr algn="ctr">
                <a:defRPr/>
              </a:pPr>
              <a:r>
                <a:rPr lang="es-MX" sz="1000" b="0" dirty="0">
                  <a:solidFill>
                    <a:schemeClr val="accent6"/>
                  </a:solidFill>
                </a:rPr>
                <a:t>36</a:t>
              </a:r>
            </a:p>
          </p:txBody>
        </p:sp>
        <p:sp>
          <p:nvSpPr>
            <p:cNvPr id="188" name="187 CuadroTexto"/>
            <p:cNvSpPr txBox="1"/>
            <p:nvPr/>
          </p:nvSpPr>
          <p:spPr>
            <a:xfrm>
              <a:off x="1636687" y="4462987"/>
              <a:ext cx="214313" cy="246022"/>
            </a:xfrm>
            <a:prstGeom prst="rect">
              <a:avLst/>
            </a:prstGeom>
            <a:noFill/>
          </p:spPr>
          <p:txBody>
            <a:bodyPr>
              <a:spAutoFit/>
            </a:bodyPr>
            <a:lstStyle/>
            <a:p>
              <a:pPr algn="ctr">
                <a:defRPr/>
              </a:pPr>
              <a:r>
                <a:rPr lang="es-MX" sz="1000" b="0" dirty="0">
                  <a:solidFill>
                    <a:schemeClr val="accent6"/>
                  </a:solidFill>
                </a:rPr>
                <a:t>4</a:t>
              </a:r>
            </a:p>
          </p:txBody>
        </p:sp>
        <p:cxnSp>
          <p:nvCxnSpPr>
            <p:cNvPr id="189" name="188 Conector recto"/>
            <p:cNvCxnSpPr/>
            <p:nvPr/>
          </p:nvCxnSpPr>
          <p:spPr bwMode="auto">
            <a:xfrm rot="16200000" flipV="1">
              <a:off x="7939093" y="4766150"/>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0" name="189 Conector recto"/>
            <p:cNvCxnSpPr/>
            <p:nvPr/>
          </p:nvCxnSpPr>
          <p:spPr bwMode="auto">
            <a:xfrm rot="16200000" flipV="1">
              <a:off x="8266119" y="4766150"/>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1" name="190 Conector recto"/>
            <p:cNvCxnSpPr/>
            <p:nvPr/>
          </p:nvCxnSpPr>
          <p:spPr bwMode="auto">
            <a:xfrm>
              <a:off x="8313735" y="4713771"/>
              <a:ext cx="180976"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2" name="191 Conector recto"/>
            <p:cNvCxnSpPr/>
            <p:nvPr/>
          </p:nvCxnSpPr>
          <p:spPr bwMode="auto">
            <a:xfrm>
              <a:off x="7821608" y="4713771"/>
              <a:ext cx="179388"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93" name="192 CuadroTexto"/>
            <p:cNvSpPr txBox="1"/>
            <p:nvPr/>
          </p:nvSpPr>
          <p:spPr>
            <a:xfrm>
              <a:off x="7994646" y="4499493"/>
              <a:ext cx="357189" cy="247610"/>
            </a:xfrm>
            <a:prstGeom prst="rect">
              <a:avLst/>
            </a:prstGeom>
            <a:noFill/>
          </p:spPr>
          <p:txBody>
            <a:bodyPr>
              <a:spAutoFit/>
            </a:bodyPr>
            <a:lstStyle/>
            <a:p>
              <a:pPr algn="ctr">
                <a:defRPr/>
              </a:pPr>
              <a:r>
                <a:rPr lang="es-MX" sz="1000" b="0" dirty="0">
                  <a:solidFill>
                    <a:schemeClr val="accent6"/>
                  </a:solidFill>
                </a:rPr>
                <a:t>22</a:t>
              </a:r>
            </a:p>
          </p:txBody>
        </p:sp>
        <p:sp>
          <p:nvSpPr>
            <p:cNvPr id="195" name="194 CuadroTexto"/>
            <p:cNvSpPr txBox="1"/>
            <p:nvPr/>
          </p:nvSpPr>
          <p:spPr>
            <a:xfrm>
              <a:off x="500033" y="5815317"/>
              <a:ext cx="571502" cy="399985"/>
            </a:xfrm>
            <a:prstGeom prst="rect">
              <a:avLst/>
            </a:prstGeom>
            <a:noFill/>
          </p:spPr>
          <p:txBody>
            <a:bodyPr>
              <a:spAutoFit/>
            </a:bodyPr>
            <a:lstStyle/>
            <a:p>
              <a:pPr>
                <a:defRPr/>
              </a:pPr>
              <a:r>
                <a:rPr lang="es-MX" sz="1000" b="0" dirty="0">
                  <a:solidFill>
                    <a:schemeClr val="accent6"/>
                  </a:solidFill>
                </a:rPr>
                <a:t>TM </a:t>
              </a:r>
              <a:r>
                <a:rPr lang="es-MX" sz="1000" b="0" dirty="0" err="1">
                  <a:solidFill>
                    <a:schemeClr val="accent6"/>
                  </a:solidFill>
                </a:rPr>
                <a:t>on</a:t>
              </a:r>
              <a:r>
                <a:rPr lang="es-MX" sz="1000" b="0" dirty="0">
                  <a:solidFill>
                    <a:schemeClr val="accent6"/>
                  </a:solidFill>
                </a:rPr>
                <a:t> </a:t>
              </a:r>
              <a:r>
                <a:rPr lang="es-MX" sz="1000" b="0" dirty="0" err="1">
                  <a:solidFill>
                    <a:schemeClr val="accent6"/>
                  </a:solidFill>
                </a:rPr>
                <a:t>station</a:t>
              </a:r>
              <a:endParaRPr lang="es-MX" sz="1000" b="0" dirty="0">
                <a:solidFill>
                  <a:schemeClr val="accent6"/>
                </a:solidFill>
              </a:endParaRPr>
            </a:p>
          </p:txBody>
        </p:sp>
        <p:sp>
          <p:nvSpPr>
            <p:cNvPr id="196" name="195 CuadroTexto"/>
            <p:cNvSpPr txBox="1"/>
            <p:nvPr/>
          </p:nvSpPr>
          <p:spPr>
            <a:xfrm>
              <a:off x="-71470" y="5531200"/>
              <a:ext cx="928691" cy="246023"/>
            </a:xfrm>
            <a:prstGeom prst="rect">
              <a:avLst/>
            </a:prstGeom>
            <a:noFill/>
          </p:spPr>
          <p:txBody>
            <a:bodyPr>
              <a:spAutoFit/>
            </a:bodyPr>
            <a:lstStyle/>
            <a:p>
              <a:pPr>
                <a:defRPr/>
              </a:pPr>
              <a:r>
                <a:rPr lang="es-MX" sz="1000" b="0" dirty="0">
                  <a:solidFill>
                    <a:schemeClr val="accent6"/>
                  </a:solidFill>
                </a:rPr>
                <a:t>DOWNLINK</a:t>
              </a:r>
            </a:p>
          </p:txBody>
        </p:sp>
        <p:cxnSp>
          <p:nvCxnSpPr>
            <p:cNvPr id="197" name="196 Conector recto"/>
            <p:cNvCxnSpPr/>
            <p:nvPr/>
          </p:nvCxnSpPr>
          <p:spPr bwMode="auto">
            <a:xfrm>
              <a:off x="2940028" y="4305850"/>
              <a:ext cx="4248165"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9" name="198 Conector recto de flecha"/>
            <p:cNvCxnSpPr/>
            <p:nvPr/>
          </p:nvCxnSpPr>
          <p:spPr bwMode="auto">
            <a:xfrm rot="5400000">
              <a:off x="6996929" y="4486003"/>
              <a:ext cx="360304"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00" name="199 Conector recto de flecha"/>
            <p:cNvCxnSpPr/>
            <p:nvPr/>
          </p:nvCxnSpPr>
          <p:spPr bwMode="auto">
            <a:xfrm rot="16200000" flipH="1">
              <a:off x="6259562" y="4355055"/>
              <a:ext cx="720607"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01" name="200 Conector recto de flecha"/>
            <p:cNvCxnSpPr/>
            <p:nvPr/>
          </p:nvCxnSpPr>
          <p:spPr bwMode="auto">
            <a:xfrm rot="5400000">
              <a:off x="5858687" y="4486003"/>
              <a:ext cx="360304"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02" name="201 Conector recto de flecha"/>
            <p:cNvCxnSpPr/>
            <p:nvPr/>
          </p:nvCxnSpPr>
          <p:spPr bwMode="auto">
            <a:xfrm rot="5400000">
              <a:off x="5103065" y="4360610"/>
              <a:ext cx="719021"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03" name="202 Conector recto de flecha"/>
            <p:cNvCxnSpPr/>
            <p:nvPr/>
          </p:nvCxnSpPr>
          <p:spPr bwMode="auto">
            <a:xfrm rot="5400000">
              <a:off x="4710922" y="4497113"/>
              <a:ext cx="360303"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04" name="203 Conector recto de flecha"/>
            <p:cNvCxnSpPr/>
            <p:nvPr/>
          </p:nvCxnSpPr>
          <p:spPr bwMode="auto">
            <a:xfrm rot="5400000">
              <a:off x="3960061" y="4360610"/>
              <a:ext cx="719021"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05" name="204 Conector recto de flecha"/>
            <p:cNvCxnSpPr/>
            <p:nvPr/>
          </p:nvCxnSpPr>
          <p:spPr bwMode="auto">
            <a:xfrm rot="5400000">
              <a:off x="3567917" y="4486003"/>
              <a:ext cx="360304"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74826" name="205 CuadroTexto"/>
            <p:cNvSpPr txBox="1">
              <a:spLocks noChangeArrowheads="1"/>
            </p:cNvSpPr>
            <p:nvPr/>
          </p:nvSpPr>
          <p:spPr bwMode="auto">
            <a:xfrm>
              <a:off x="714348" y="4182911"/>
              <a:ext cx="22860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Individually switchable into region R3 </a:t>
              </a:r>
            </a:p>
          </p:txBody>
        </p:sp>
        <p:cxnSp>
          <p:nvCxnSpPr>
            <p:cNvPr id="207" name="206 Conector recto de flecha"/>
            <p:cNvCxnSpPr/>
            <p:nvPr/>
          </p:nvCxnSpPr>
          <p:spPr bwMode="auto">
            <a:xfrm rot="16200000" flipH="1">
              <a:off x="7381929" y="4355055"/>
              <a:ext cx="720607"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09" name="208 Conector recto"/>
            <p:cNvCxnSpPr/>
            <p:nvPr/>
          </p:nvCxnSpPr>
          <p:spPr bwMode="auto">
            <a:xfrm>
              <a:off x="2959079" y="3999513"/>
              <a:ext cx="4789505"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0" name="209 Conector recto"/>
            <p:cNvCxnSpPr/>
            <p:nvPr/>
          </p:nvCxnSpPr>
          <p:spPr bwMode="auto">
            <a:xfrm rot="5400000">
              <a:off x="1398570" y="6337519"/>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1" name="210 Conector recto"/>
            <p:cNvCxnSpPr/>
            <p:nvPr/>
          </p:nvCxnSpPr>
          <p:spPr bwMode="auto">
            <a:xfrm rot="5400000">
              <a:off x="2446324" y="6337519"/>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2" name="211 Conector recto"/>
            <p:cNvCxnSpPr/>
            <p:nvPr/>
          </p:nvCxnSpPr>
          <p:spPr bwMode="auto">
            <a:xfrm flipV="1">
              <a:off x="1452536" y="6380375"/>
              <a:ext cx="1044579"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3" name="212 Conector recto"/>
            <p:cNvCxnSpPr/>
            <p:nvPr/>
          </p:nvCxnSpPr>
          <p:spPr bwMode="auto">
            <a:xfrm rot="5400000">
              <a:off x="1335070" y="6337519"/>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4" name="213 Conector recto"/>
            <p:cNvCxnSpPr/>
            <p:nvPr/>
          </p:nvCxnSpPr>
          <p:spPr bwMode="auto">
            <a:xfrm rot="5400000">
              <a:off x="2559036" y="6337519"/>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5" name="214 Conector recto"/>
            <p:cNvCxnSpPr/>
            <p:nvPr/>
          </p:nvCxnSpPr>
          <p:spPr bwMode="auto">
            <a:xfrm flipV="1">
              <a:off x="2605065" y="6388310"/>
              <a:ext cx="252413"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6" name="215 Conector recto"/>
            <p:cNvCxnSpPr/>
            <p:nvPr/>
          </p:nvCxnSpPr>
          <p:spPr bwMode="auto">
            <a:xfrm flipV="1">
              <a:off x="1142972" y="6388310"/>
              <a:ext cx="252414"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7" name="216 Conector recto"/>
            <p:cNvCxnSpPr/>
            <p:nvPr/>
          </p:nvCxnSpPr>
          <p:spPr bwMode="auto">
            <a:xfrm rot="5400000">
              <a:off x="1100119" y="6348630"/>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1" name="220 Conector recto"/>
            <p:cNvCxnSpPr/>
            <p:nvPr/>
          </p:nvCxnSpPr>
          <p:spPr bwMode="auto">
            <a:xfrm rot="16200000" flipV="1">
              <a:off x="8231194" y="6335932"/>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2" name="221 Conector recto"/>
            <p:cNvCxnSpPr/>
            <p:nvPr/>
          </p:nvCxnSpPr>
          <p:spPr bwMode="auto">
            <a:xfrm rot="16200000" flipV="1">
              <a:off x="8345494" y="6335932"/>
              <a:ext cx="10793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3" name="222 Conector recto"/>
            <p:cNvCxnSpPr/>
            <p:nvPr/>
          </p:nvCxnSpPr>
          <p:spPr bwMode="auto">
            <a:xfrm>
              <a:off x="8381997" y="6389898"/>
              <a:ext cx="179389"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4" name="223 Conector recto"/>
            <p:cNvCxnSpPr/>
            <p:nvPr/>
          </p:nvCxnSpPr>
          <p:spPr bwMode="auto">
            <a:xfrm>
              <a:off x="8113709" y="6389898"/>
              <a:ext cx="179388"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74841" name="225 CuadroTexto"/>
            <p:cNvSpPr txBox="1">
              <a:spLocks noChangeArrowheads="1"/>
            </p:cNvSpPr>
            <p:nvPr/>
          </p:nvSpPr>
          <p:spPr bwMode="auto">
            <a:xfrm>
              <a:off x="8429622" y="5859760"/>
              <a:ext cx="642940" cy="24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1000" b="0">
                <a:solidFill>
                  <a:srgbClr val="000000"/>
                </a:solidFill>
              </a:endParaRPr>
            </a:p>
          </p:txBody>
        </p:sp>
        <p:cxnSp>
          <p:nvCxnSpPr>
            <p:cNvPr id="227" name="226 Conector recto"/>
            <p:cNvCxnSpPr/>
            <p:nvPr/>
          </p:nvCxnSpPr>
          <p:spPr bwMode="auto">
            <a:xfrm rot="5400000">
              <a:off x="1016775" y="5587547"/>
              <a:ext cx="107932"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8" name="227 Conector recto"/>
            <p:cNvCxnSpPr/>
            <p:nvPr/>
          </p:nvCxnSpPr>
          <p:spPr bwMode="auto">
            <a:xfrm rot="5400000">
              <a:off x="8447889" y="5589135"/>
              <a:ext cx="107932"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29" name="228 CuadroTexto"/>
            <p:cNvSpPr txBox="1"/>
            <p:nvPr/>
          </p:nvSpPr>
          <p:spPr>
            <a:xfrm>
              <a:off x="685771" y="5610562"/>
              <a:ext cx="609602" cy="246023"/>
            </a:xfrm>
            <a:prstGeom prst="rect">
              <a:avLst/>
            </a:prstGeom>
            <a:noFill/>
          </p:spPr>
          <p:txBody>
            <a:bodyPr>
              <a:spAutoFit/>
            </a:bodyPr>
            <a:lstStyle/>
            <a:p>
              <a:pPr algn="ctr">
                <a:defRPr/>
              </a:pPr>
              <a:r>
                <a:rPr lang="es-MX" sz="1000" b="0" dirty="0">
                  <a:solidFill>
                    <a:schemeClr val="accent6"/>
                  </a:solidFill>
                </a:rPr>
                <a:t>3700</a:t>
              </a:r>
            </a:p>
          </p:txBody>
        </p:sp>
        <p:sp>
          <p:nvSpPr>
            <p:cNvPr id="230" name="229 CuadroTexto"/>
            <p:cNvSpPr txBox="1"/>
            <p:nvPr/>
          </p:nvSpPr>
          <p:spPr>
            <a:xfrm>
              <a:off x="8177210" y="5645481"/>
              <a:ext cx="609602" cy="246023"/>
            </a:xfrm>
            <a:prstGeom prst="rect">
              <a:avLst/>
            </a:prstGeom>
            <a:noFill/>
          </p:spPr>
          <p:txBody>
            <a:bodyPr>
              <a:spAutoFit/>
            </a:bodyPr>
            <a:lstStyle/>
            <a:p>
              <a:pPr algn="ctr">
                <a:defRPr/>
              </a:pPr>
              <a:r>
                <a:rPr lang="es-MX" sz="1000" b="0" dirty="0">
                  <a:solidFill>
                    <a:schemeClr val="accent6"/>
                  </a:solidFill>
                </a:rPr>
                <a:t>4200</a:t>
              </a:r>
            </a:p>
          </p:txBody>
        </p:sp>
        <p:cxnSp>
          <p:nvCxnSpPr>
            <p:cNvPr id="74846" name="230 Conector recto de flecha"/>
            <p:cNvCxnSpPr>
              <a:cxnSpLocks noChangeShapeType="1"/>
            </p:cNvCxnSpPr>
            <p:nvPr/>
          </p:nvCxnSpPr>
          <p:spPr bwMode="auto">
            <a:xfrm rot="16200000" flipV="1">
              <a:off x="836182" y="5215354"/>
              <a:ext cx="612000" cy="1588"/>
            </a:xfrm>
            <a:prstGeom prst="straightConnector1">
              <a:avLst/>
            </a:prstGeom>
            <a:noFill/>
            <a:ln w="31750" algn="ctr">
              <a:solidFill>
                <a:srgbClr val="17375E"/>
              </a:solidFill>
              <a:round/>
              <a:headEnd/>
              <a:tailEnd type="stealth" w="med" len="med"/>
            </a:ln>
            <a:extLst>
              <a:ext uri="{909E8E84-426E-40DD-AFC4-6F175D3DCCD1}">
                <a14:hiddenFill xmlns:a14="http://schemas.microsoft.com/office/drawing/2010/main">
                  <a:noFill/>
                </a14:hiddenFill>
              </a:ext>
            </a:extLst>
          </p:spPr>
        </p:cxnSp>
        <p:sp>
          <p:nvSpPr>
            <p:cNvPr id="232" name="231 CuadroTexto"/>
            <p:cNvSpPr txBox="1"/>
            <p:nvPr/>
          </p:nvSpPr>
          <p:spPr>
            <a:xfrm>
              <a:off x="571470" y="5001062"/>
              <a:ext cx="642940" cy="553948"/>
            </a:xfrm>
            <a:prstGeom prst="rect">
              <a:avLst/>
            </a:prstGeom>
            <a:noFill/>
          </p:spPr>
          <p:txBody>
            <a:bodyPr>
              <a:spAutoFit/>
            </a:bodyPr>
            <a:lstStyle/>
            <a:p>
              <a:pPr>
                <a:defRPr/>
              </a:pPr>
              <a:r>
                <a:rPr lang="es-MX" sz="1000" b="0" dirty="0">
                  <a:solidFill>
                    <a:schemeClr val="accent6"/>
                  </a:solidFill>
                </a:rPr>
                <a:t>TM transfer </a:t>
              </a:r>
              <a:r>
                <a:rPr lang="es-MX" sz="1000" b="0" dirty="0" err="1">
                  <a:solidFill>
                    <a:schemeClr val="accent6"/>
                  </a:solidFill>
                </a:rPr>
                <a:t>orbit</a:t>
              </a:r>
              <a:endParaRPr lang="es-MX" sz="1000" b="0" dirty="0">
                <a:solidFill>
                  <a:schemeClr val="accent6"/>
                </a:solidFill>
              </a:endParaRPr>
            </a:p>
          </p:txBody>
        </p:sp>
        <p:sp>
          <p:nvSpPr>
            <p:cNvPr id="74848" name="232 CuadroTexto"/>
            <p:cNvSpPr txBox="1">
              <a:spLocks noChangeArrowheads="1"/>
            </p:cNvSpPr>
            <p:nvPr/>
          </p:nvSpPr>
          <p:spPr bwMode="auto">
            <a:xfrm>
              <a:off x="8367710" y="5112169"/>
              <a:ext cx="776290" cy="24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Vertical</a:t>
              </a:r>
            </a:p>
          </p:txBody>
        </p:sp>
        <p:sp>
          <p:nvSpPr>
            <p:cNvPr id="234" name="233 CuadroTexto"/>
            <p:cNvSpPr txBox="1"/>
            <p:nvPr/>
          </p:nvSpPr>
          <p:spPr>
            <a:xfrm>
              <a:off x="-71470" y="5356604"/>
              <a:ext cx="857254" cy="246023"/>
            </a:xfrm>
            <a:prstGeom prst="rect">
              <a:avLst/>
            </a:prstGeom>
            <a:noFill/>
          </p:spPr>
          <p:txBody>
            <a:bodyPr>
              <a:spAutoFit/>
            </a:bodyPr>
            <a:lstStyle/>
            <a:p>
              <a:pPr>
                <a:defRPr/>
              </a:pPr>
              <a:r>
                <a:rPr lang="es-MX" sz="1000" b="0" dirty="0">
                  <a:solidFill>
                    <a:schemeClr val="accent6"/>
                  </a:solidFill>
                </a:rPr>
                <a:t>C - BAND</a:t>
              </a:r>
            </a:p>
          </p:txBody>
        </p:sp>
        <p:sp>
          <p:nvSpPr>
            <p:cNvPr id="74850" name="234 CuadroTexto"/>
            <p:cNvSpPr txBox="1">
              <a:spLocks noChangeArrowheads="1"/>
            </p:cNvSpPr>
            <p:nvPr/>
          </p:nvSpPr>
          <p:spPr bwMode="auto">
            <a:xfrm>
              <a:off x="714348" y="3888406"/>
              <a:ext cx="22860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000000"/>
                  </a:solidFill>
                </a:rPr>
                <a:t>Individually switchable into region R2 </a:t>
              </a:r>
            </a:p>
          </p:txBody>
        </p:sp>
      </p:grpSp>
      <p:sp>
        <p:nvSpPr>
          <p:cNvPr id="81088" name="Text Box 192"/>
          <p:cNvSpPr txBox="1">
            <a:spLocks noChangeArrowheads="1"/>
          </p:cNvSpPr>
          <p:nvPr/>
        </p:nvSpPr>
        <p:spPr bwMode="auto">
          <a:xfrm>
            <a:off x="8512175" y="5897563"/>
            <a:ext cx="884238" cy="274637"/>
          </a:xfrm>
          <a:prstGeom prst="rect">
            <a:avLst/>
          </a:prstGeom>
          <a:noFill/>
          <a:ln w="9525">
            <a:noFill/>
            <a:miter lim="800000"/>
            <a:headEnd/>
            <a:tailEnd/>
          </a:ln>
          <a:effectLst/>
        </p:spPr>
        <p:txBody>
          <a:bodyPr>
            <a:spAutoFit/>
          </a:bodyPr>
          <a:lstStyle/>
          <a:p>
            <a:pPr>
              <a:defRPr/>
            </a:pPr>
            <a:endParaRPr lang="es-ES" sz="1200">
              <a:effectLst>
                <a:outerShdw blurRad="38100" dist="38100" dir="2700000" algn="tl">
                  <a:srgbClr val="C0C0C0"/>
                </a:outerShdw>
              </a:effectLst>
            </a:endParaRPr>
          </a:p>
        </p:txBody>
      </p:sp>
      <p:sp>
        <p:nvSpPr>
          <p:cNvPr id="74762" name="Rectangle 193"/>
          <p:cNvSpPr>
            <a:spLocks noChangeArrowheads="1"/>
          </p:cNvSpPr>
          <p:nvPr/>
        </p:nvSpPr>
        <p:spPr bwMode="auto">
          <a:xfrm>
            <a:off x="8389938" y="5876925"/>
            <a:ext cx="754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s-MX" sz="1000" b="0">
                <a:solidFill>
                  <a:srgbClr val="000000"/>
                </a:solidFill>
              </a:rPr>
              <a:t>Horizontal</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763713" y="188913"/>
            <a:ext cx="6985000" cy="865187"/>
          </a:xfrm>
        </p:spPr>
        <p:txBody>
          <a:bodyPr/>
          <a:lstStyle/>
          <a:p>
            <a:pPr eaLnBrk="1" hangingPunct="1">
              <a:defRPr/>
            </a:pPr>
            <a:r>
              <a:rPr lang="es-MX" dirty="0" err="1"/>
              <a:t>Communication</a:t>
            </a:r>
            <a:r>
              <a:rPr lang="es-MX" dirty="0"/>
              <a:t> </a:t>
            </a:r>
            <a:r>
              <a:rPr lang="es-MX" dirty="0" err="1"/>
              <a:t>subsystem</a:t>
            </a:r>
            <a:r>
              <a:rPr lang="es-MX" dirty="0"/>
              <a:t> </a:t>
            </a:r>
            <a:r>
              <a:rPr lang="es-MX" dirty="0" err="1"/>
              <a:t>functional</a:t>
            </a:r>
            <a:r>
              <a:rPr lang="es-MX" dirty="0"/>
              <a:t> </a:t>
            </a:r>
            <a:br>
              <a:rPr lang="es-MX" dirty="0"/>
            </a:br>
            <a:r>
              <a:rPr lang="es-MX" dirty="0" err="1"/>
              <a:t>diagram</a:t>
            </a:r>
            <a:r>
              <a:rPr lang="es-MX" dirty="0"/>
              <a:t> (C Band)</a:t>
            </a:r>
          </a:p>
        </p:txBody>
      </p:sp>
      <p:sp>
        <p:nvSpPr>
          <p:cNvPr id="5" name="2 Rectángulo"/>
          <p:cNvSpPr/>
          <p:nvPr/>
        </p:nvSpPr>
        <p:spPr bwMode="auto">
          <a:xfrm>
            <a:off x="2987846" y="1517808"/>
            <a:ext cx="827718" cy="2663675"/>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100" b="0">
                <a:solidFill>
                  <a:srgbClr val="FFFFFF"/>
                </a:solidFill>
              </a:rPr>
              <a:t>12</a:t>
            </a:r>
          </a:p>
          <a:p>
            <a:pPr algn="ctr">
              <a:defRPr/>
            </a:pPr>
            <a:endParaRPr lang="es-MX" sz="1100" b="0">
              <a:solidFill>
                <a:srgbClr val="FFFFFF"/>
              </a:solidFill>
            </a:endParaRPr>
          </a:p>
          <a:p>
            <a:pPr algn="ctr">
              <a:defRPr/>
            </a:pPr>
            <a:r>
              <a:rPr lang="es-MX" sz="1100" b="0">
                <a:solidFill>
                  <a:srgbClr val="FFFFFF"/>
                </a:solidFill>
              </a:rPr>
              <a:t>HorizontalChannels</a:t>
            </a:r>
          </a:p>
          <a:p>
            <a:pPr algn="ctr">
              <a:defRPr/>
            </a:pPr>
            <a:endParaRPr lang="es-MX" sz="1100" b="0">
              <a:solidFill>
                <a:srgbClr val="FFFFFF"/>
              </a:solidFill>
            </a:endParaRPr>
          </a:p>
          <a:p>
            <a:pPr algn="ctr">
              <a:defRPr/>
            </a:pPr>
            <a:r>
              <a:rPr lang="es-MX" sz="1100" b="0">
                <a:solidFill>
                  <a:srgbClr val="FFFFFF"/>
                </a:solidFill>
              </a:rPr>
              <a:t>(36 MHz)</a:t>
            </a:r>
          </a:p>
        </p:txBody>
      </p:sp>
      <p:grpSp>
        <p:nvGrpSpPr>
          <p:cNvPr id="75782" name="18 Grupo"/>
          <p:cNvGrpSpPr>
            <a:grpSpLocks noChangeAspect="1"/>
          </p:cNvGrpSpPr>
          <p:nvPr/>
        </p:nvGrpSpPr>
        <p:grpSpPr bwMode="auto">
          <a:xfrm>
            <a:off x="4065588" y="1714500"/>
            <a:ext cx="179387" cy="104775"/>
            <a:chOff x="3288189" y="1564875"/>
            <a:chExt cx="498382" cy="291089"/>
          </a:xfrm>
        </p:grpSpPr>
        <p:sp>
          <p:nvSpPr>
            <p:cNvPr id="309" name="5 Rectángulo"/>
            <p:cNvSpPr/>
            <p:nvPr/>
          </p:nvSpPr>
          <p:spPr>
            <a:xfrm>
              <a:off x="3288189" y="1569287"/>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310" name="14 Forma libre"/>
            <p:cNvSpPr/>
            <p:nvPr/>
          </p:nvSpPr>
          <p:spPr>
            <a:xfrm>
              <a:off x="3469017" y="1564875"/>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124" name="16 Conector recto de flecha"/>
            <p:cNvCxnSpPr>
              <a:cxnSpLocks noChangeShapeType="1"/>
            </p:cNvCxnSpPr>
            <p:nvPr/>
          </p:nvCxnSpPr>
          <p:spPr bwMode="auto">
            <a:xfrm rot="9360000" flipH="1">
              <a:off x="3371986" y="171042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783" name="23 Grupo"/>
          <p:cNvGrpSpPr>
            <a:grpSpLocks noChangeAspect="1"/>
          </p:cNvGrpSpPr>
          <p:nvPr/>
        </p:nvGrpSpPr>
        <p:grpSpPr bwMode="auto">
          <a:xfrm>
            <a:off x="4056063" y="1925638"/>
            <a:ext cx="179387" cy="104775"/>
            <a:chOff x="3288189" y="1566800"/>
            <a:chExt cx="498382" cy="291089"/>
          </a:xfrm>
        </p:grpSpPr>
        <p:sp>
          <p:nvSpPr>
            <p:cNvPr id="306" name="24 Rectángulo"/>
            <p:cNvSpPr/>
            <p:nvPr/>
          </p:nvSpPr>
          <p:spPr>
            <a:xfrm>
              <a:off x="3288189" y="1571209"/>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307" name="25 Forma libre"/>
            <p:cNvSpPr/>
            <p:nvPr/>
          </p:nvSpPr>
          <p:spPr>
            <a:xfrm>
              <a:off x="3469017" y="1566800"/>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121" name="26 Conector recto de flecha"/>
            <p:cNvCxnSpPr>
              <a:cxnSpLocks noChangeShapeType="1"/>
            </p:cNvCxnSpPr>
            <p:nvPr/>
          </p:nvCxnSpPr>
          <p:spPr bwMode="auto">
            <a:xfrm rot="9360000" flipH="1">
              <a:off x="3371986" y="1712346"/>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784" name="27 Grupo"/>
          <p:cNvGrpSpPr>
            <a:grpSpLocks noChangeAspect="1"/>
          </p:cNvGrpSpPr>
          <p:nvPr/>
        </p:nvGrpSpPr>
        <p:grpSpPr bwMode="auto">
          <a:xfrm>
            <a:off x="4056063" y="2116138"/>
            <a:ext cx="179387" cy="104775"/>
            <a:chOff x="3288189" y="1565408"/>
            <a:chExt cx="498382" cy="291090"/>
          </a:xfrm>
        </p:grpSpPr>
        <p:sp>
          <p:nvSpPr>
            <p:cNvPr id="303" name="28 Rectángulo"/>
            <p:cNvSpPr/>
            <p:nvPr/>
          </p:nvSpPr>
          <p:spPr>
            <a:xfrm>
              <a:off x="3288189" y="1569817"/>
              <a:ext cx="498382" cy="286681"/>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304" name="29 Forma libre"/>
            <p:cNvSpPr/>
            <p:nvPr/>
          </p:nvSpPr>
          <p:spPr>
            <a:xfrm>
              <a:off x="3469017" y="1565408"/>
              <a:ext cx="110263" cy="286678"/>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118" name="30 Conector recto de flecha"/>
            <p:cNvCxnSpPr>
              <a:cxnSpLocks noChangeShapeType="1"/>
            </p:cNvCxnSpPr>
            <p:nvPr/>
          </p:nvCxnSpPr>
          <p:spPr bwMode="auto">
            <a:xfrm rot="9360000" flipH="1">
              <a:off x="3371986" y="171095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785" name="31 Grupo"/>
          <p:cNvGrpSpPr>
            <a:grpSpLocks noChangeAspect="1"/>
          </p:cNvGrpSpPr>
          <p:nvPr/>
        </p:nvGrpSpPr>
        <p:grpSpPr bwMode="auto">
          <a:xfrm>
            <a:off x="4056063" y="2317750"/>
            <a:ext cx="179387" cy="106363"/>
            <a:chOff x="3288189" y="1563178"/>
            <a:chExt cx="498382" cy="295498"/>
          </a:xfrm>
        </p:grpSpPr>
        <p:sp>
          <p:nvSpPr>
            <p:cNvPr id="300" name="32 Rectángulo"/>
            <p:cNvSpPr/>
            <p:nvPr/>
          </p:nvSpPr>
          <p:spPr>
            <a:xfrm>
              <a:off x="3288189" y="1567590"/>
              <a:ext cx="498382" cy="291086"/>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301" name="33 Forma libre"/>
            <p:cNvSpPr/>
            <p:nvPr/>
          </p:nvSpPr>
          <p:spPr>
            <a:xfrm>
              <a:off x="3469017" y="1563178"/>
              <a:ext cx="110263" cy="291086"/>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115" name="34 Conector recto de flecha"/>
            <p:cNvCxnSpPr>
              <a:cxnSpLocks noChangeShapeType="1"/>
            </p:cNvCxnSpPr>
            <p:nvPr/>
          </p:nvCxnSpPr>
          <p:spPr bwMode="auto">
            <a:xfrm rot="9360000" flipH="1">
              <a:off x="3371986" y="171313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786" name="35 Grupo"/>
          <p:cNvGrpSpPr>
            <a:grpSpLocks noChangeAspect="1"/>
          </p:cNvGrpSpPr>
          <p:nvPr/>
        </p:nvGrpSpPr>
        <p:grpSpPr bwMode="auto">
          <a:xfrm>
            <a:off x="4056063" y="2528888"/>
            <a:ext cx="179387" cy="104775"/>
            <a:chOff x="3288189" y="1565089"/>
            <a:chExt cx="498382" cy="291089"/>
          </a:xfrm>
        </p:grpSpPr>
        <p:sp>
          <p:nvSpPr>
            <p:cNvPr id="297" name="36 Rectángulo"/>
            <p:cNvSpPr/>
            <p:nvPr/>
          </p:nvSpPr>
          <p:spPr>
            <a:xfrm>
              <a:off x="3288189" y="1569498"/>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98" name="37 Forma libre"/>
            <p:cNvSpPr/>
            <p:nvPr/>
          </p:nvSpPr>
          <p:spPr>
            <a:xfrm>
              <a:off x="3469017" y="1565089"/>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112" name="38 Conector recto de flecha"/>
            <p:cNvCxnSpPr>
              <a:cxnSpLocks noChangeShapeType="1"/>
            </p:cNvCxnSpPr>
            <p:nvPr/>
          </p:nvCxnSpPr>
          <p:spPr bwMode="auto">
            <a:xfrm rot="9360000" flipH="1">
              <a:off x="3371986" y="171063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sp>
        <p:nvSpPr>
          <p:cNvPr id="11" name="10 Rectángulo"/>
          <p:cNvSpPr/>
          <p:nvPr/>
        </p:nvSpPr>
        <p:spPr bwMode="auto">
          <a:xfrm>
            <a:off x="6488061" y="1519563"/>
            <a:ext cx="829110" cy="2663675"/>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a:solidFill>
                  <a:srgbClr val="FFFFFF"/>
                </a:solidFill>
              </a:rPr>
              <a:t>12</a:t>
            </a:r>
          </a:p>
          <a:p>
            <a:pPr algn="ctr">
              <a:defRPr/>
            </a:pPr>
            <a:endParaRPr lang="es-MX" sz="1000" b="0">
              <a:solidFill>
                <a:srgbClr val="FFFFFF"/>
              </a:solidFill>
            </a:endParaRPr>
          </a:p>
          <a:p>
            <a:pPr algn="ctr">
              <a:defRPr/>
            </a:pPr>
            <a:r>
              <a:rPr lang="es-MX" sz="1000" b="0">
                <a:solidFill>
                  <a:srgbClr val="FFFFFF"/>
                </a:solidFill>
              </a:rPr>
              <a:t>Horizontal</a:t>
            </a:r>
          </a:p>
          <a:p>
            <a:pPr algn="ctr">
              <a:defRPr/>
            </a:pPr>
            <a:r>
              <a:rPr lang="es-MX" sz="1000" b="0">
                <a:solidFill>
                  <a:srgbClr val="FFFFFF"/>
                </a:solidFill>
              </a:rPr>
              <a:t>Channels</a:t>
            </a:r>
          </a:p>
          <a:p>
            <a:pPr algn="ctr">
              <a:defRPr/>
            </a:pPr>
            <a:endParaRPr lang="es-MX" sz="1000" b="0">
              <a:solidFill>
                <a:srgbClr val="FFFFFF"/>
              </a:solidFill>
            </a:endParaRPr>
          </a:p>
          <a:p>
            <a:pPr algn="ctr">
              <a:defRPr/>
            </a:pPr>
            <a:r>
              <a:rPr lang="es-MX" sz="1000" b="0">
                <a:solidFill>
                  <a:srgbClr val="FFFFFF"/>
                </a:solidFill>
              </a:rPr>
              <a:t>(36 MHz)</a:t>
            </a:r>
          </a:p>
        </p:txBody>
      </p:sp>
      <p:grpSp>
        <p:nvGrpSpPr>
          <p:cNvPr id="75790" name="107 Grupo"/>
          <p:cNvGrpSpPr>
            <a:grpSpLocks/>
          </p:cNvGrpSpPr>
          <p:nvPr/>
        </p:nvGrpSpPr>
        <p:grpSpPr bwMode="auto">
          <a:xfrm>
            <a:off x="4464050" y="1520825"/>
            <a:ext cx="360363" cy="2663825"/>
            <a:chOff x="3500430" y="1285347"/>
            <a:chExt cx="360000" cy="936514"/>
          </a:xfrm>
        </p:grpSpPr>
        <p:sp>
          <p:nvSpPr>
            <p:cNvPr id="295" name="3 Rectángulo"/>
            <p:cNvSpPr/>
            <p:nvPr/>
          </p:nvSpPr>
          <p:spPr>
            <a:xfrm>
              <a:off x="3500430" y="1285861"/>
              <a:ext cx="360000" cy="936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MX" sz="1100" b="0">
                <a:solidFill>
                  <a:prstClr val="white"/>
                </a:solidFill>
                <a:latin typeface="+mn-lt"/>
              </a:endParaRPr>
            </a:p>
          </p:txBody>
        </p:sp>
        <p:sp>
          <p:nvSpPr>
            <p:cNvPr id="296" name="47 CuadroTexto"/>
            <p:cNvSpPr txBox="1"/>
            <p:nvPr/>
          </p:nvSpPr>
          <p:spPr>
            <a:xfrm rot="16200000">
              <a:off x="3209737" y="1618860"/>
              <a:ext cx="928700" cy="261673"/>
            </a:xfrm>
            <a:prstGeom prst="rect">
              <a:avLst/>
            </a:prstGeom>
            <a:noFill/>
          </p:spPr>
          <p:txBody>
            <a:bodyPr anchor="ctr">
              <a:spAutoFit/>
            </a:bodyPr>
            <a:lstStyle/>
            <a:p>
              <a:pPr algn="ctr">
                <a:defRPr/>
              </a:pPr>
              <a:r>
                <a:rPr lang="es-MX" sz="1100" b="0" dirty="0" err="1">
                  <a:solidFill>
                    <a:prstClr val="white"/>
                  </a:solidFill>
                  <a:latin typeface="+mn-lt"/>
                  <a:cs typeface="Arial" charset="0"/>
                </a:rPr>
                <a:t>Redundancy</a:t>
              </a:r>
              <a:r>
                <a:rPr lang="es-MX" sz="1100" b="0" dirty="0">
                  <a:solidFill>
                    <a:prstClr val="white"/>
                  </a:solidFill>
                  <a:latin typeface="+mn-lt"/>
                  <a:cs typeface="Arial" charset="0"/>
                </a:rPr>
                <a:t> </a:t>
              </a:r>
              <a:r>
                <a:rPr lang="es-MX" sz="1100" b="0" dirty="0" err="1">
                  <a:solidFill>
                    <a:prstClr val="white"/>
                  </a:solidFill>
                  <a:latin typeface="+mn-lt"/>
                  <a:cs typeface="Arial" charset="0"/>
                </a:rPr>
                <a:t>Switching</a:t>
              </a:r>
              <a:endParaRPr lang="es-MX" sz="1100" b="0" dirty="0">
                <a:solidFill>
                  <a:prstClr val="white"/>
                </a:solidFill>
                <a:latin typeface="+mn-lt"/>
                <a:cs typeface="Arial" charset="0"/>
              </a:endParaRPr>
            </a:p>
          </p:txBody>
        </p:sp>
      </p:grpSp>
      <p:grpSp>
        <p:nvGrpSpPr>
          <p:cNvPr id="75791" name="106 Grupo"/>
          <p:cNvGrpSpPr>
            <a:grpSpLocks/>
          </p:cNvGrpSpPr>
          <p:nvPr/>
        </p:nvGrpSpPr>
        <p:grpSpPr bwMode="auto">
          <a:xfrm>
            <a:off x="5838825" y="1517650"/>
            <a:ext cx="360363" cy="2663825"/>
            <a:chOff x="4780694" y="1285346"/>
            <a:chExt cx="360000" cy="936515"/>
          </a:xfrm>
        </p:grpSpPr>
        <p:sp>
          <p:nvSpPr>
            <p:cNvPr id="293" name="292 Rectángulo"/>
            <p:cNvSpPr/>
            <p:nvPr/>
          </p:nvSpPr>
          <p:spPr>
            <a:xfrm>
              <a:off x="4780694" y="1285861"/>
              <a:ext cx="360000" cy="936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MX" b="0">
                <a:solidFill>
                  <a:prstClr val="white"/>
                </a:solidFill>
                <a:latin typeface="+mn-lt"/>
              </a:endParaRPr>
            </a:p>
          </p:txBody>
        </p:sp>
        <p:sp>
          <p:nvSpPr>
            <p:cNvPr id="294" name="293 CuadroTexto"/>
            <p:cNvSpPr txBox="1"/>
            <p:nvPr/>
          </p:nvSpPr>
          <p:spPr>
            <a:xfrm rot="16200000">
              <a:off x="4493172" y="1626789"/>
              <a:ext cx="928701" cy="245815"/>
            </a:xfrm>
            <a:prstGeom prst="rect">
              <a:avLst/>
            </a:prstGeom>
            <a:noFill/>
          </p:spPr>
          <p:txBody>
            <a:bodyPr>
              <a:spAutoFit/>
            </a:bodyPr>
            <a:lstStyle/>
            <a:p>
              <a:pPr algn="ctr">
                <a:defRPr/>
              </a:pPr>
              <a:r>
                <a:rPr lang="es-MX" sz="1000" b="0" dirty="0" err="1">
                  <a:solidFill>
                    <a:prstClr val="white"/>
                  </a:solidFill>
                  <a:latin typeface="+mn-lt"/>
                  <a:cs typeface="Arial" charset="0"/>
                </a:rPr>
                <a:t>Redundancy</a:t>
              </a:r>
              <a:r>
                <a:rPr lang="es-MX" sz="1000" b="0" dirty="0">
                  <a:solidFill>
                    <a:prstClr val="white"/>
                  </a:solidFill>
                  <a:latin typeface="+mn-lt"/>
                  <a:cs typeface="Arial" charset="0"/>
                </a:rPr>
                <a:t> </a:t>
              </a:r>
              <a:r>
                <a:rPr lang="es-MX" sz="1000" b="0" dirty="0" err="1">
                  <a:solidFill>
                    <a:prstClr val="white"/>
                  </a:solidFill>
                  <a:latin typeface="+mn-lt"/>
                  <a:cs typeface="Arial" charset="0"/>
                </a:rPr>
                <a:t>Switching</a:t>
              </a:r>
              <a:endParaRPr lang="es-MX" sz="1000" b="0" dirty="0">
                <a:solidFill>
                  <a:prstClr val="white"/>
                </a:solidFill>
                <a:latin typeface="+mn-lt"/>
                <a:cs typeface="Arial" charset="0"/>
              </a:endParaRPr>
            </a:p>
          </p:txBody>
        </p:sp>
      </p:grpSp>
      <p:grpSp>
        <p:nvGrpSpPr>
          <p:cNvPr id="75792" name="59 Grupo"/>
          <p:cNvGrpSpPr>
            <a:grpSpLocks/>
          </p:cNvGrpSpPr>
          <p:nvPr/>
        </p:nvGrpSpPr>
        <p:grpSpPr bwMode="auto">
          <a:xfrm>
            <a:off x="5357813" y="1487488"/>
            <a:ext cx="361950" cy="185737"/>
            <a:chOff x="4341982" y="1391741"/>
            <a:chExt cx="361963" cy="185743"/>
          </a:xfrm>
        </p:grpSpPr>
        <p:sp>
          <p:nvSpPr>
            <p:cNvPr id="291" name="40 Triángulo isósceles"/>
            <p:cNvSpPr>
              <a:spLocks noChangeArrowheads="1"/>
            </p:cNvSpPr>
            <p:nvPr/>
          </p:nvSpPr>
          <p:spPr bwMode="auto">
            <a:xfrm rot="5400000">
              <a:off x="4445173" y="1374278"/>
              <a:ext cx="180981"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101" name="291 CuadroTexto"/>
            <p:cNvSpPr txBox="1">
              <a:spLocks noChangeArrowheads="1"/>
            </p:cNvSpPr>
            <p:nvPr/>
          </p:nvSpPr>
          <p:spPr bwMode="auto">
            <a:xfrm>
              <a:off x="4341982" y="1393328"/>
              <a:ext cx="361963" cy="18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793" name="58 Grupo"/>
          <p:cNvGrpSpPr>
            <a:grpSpLocks/>
          </p:cNvGrpSpPr>
          <p:nvPr/>
        </p:nvGrpSpPr>
        <p:grpSpPr bwMode="auto">
          <a:xfrm>
            <a:off x="5203825" y="1670050"/>
            <a:ext cx="361950" cy="184150"/>
            <a:chOff x="3995894" y="1571856"/>
            <a:chExt cx="361963" cy="184157"/>
          </a:xfrm>
        </p:grpSpPr>
        <p:sp>
          <p:nvSpPr>
            <p:cNvPr id="289" name="41 Triángulo isósceles"/>
            <p:cNvSpPr>
              <a:spLocks noChangeArrowheads="1"/>
            </p:cNvSpPr>
            <p:nvPr/>
          </p:nvSpPr>
          <p:spPr bwMode="auto">
            <a:xfrm rot="5400000">
              <a:off x="4090353" y="1553600"/>
              <a:ext cx="179395"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99" name="289 CuadroTexto"/>
            <p:cNvSpPr txBox="1">
              <a:spLocks noChangeArrowheads="1"/>
            </p:cNvSpPr>
            <p:nvPr/>
          </p:nvSpPr>
          <p:spPr bwMode="auto">
            <a:xfrm>
              <a:off x="3995894" y="1571856"/>
              <a:ext cx="361963" cy="18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794" name="60 Grupo"/>
          <p:cNvGrpSpPr>
            <a:grpSpLocks/>
          </p:cNvGrpSpPr>
          <p:nvPr/>
        </p:nvGrpSpPr>
        <p:grpSpPr bwMode="auto">
          <a:xfrm>
            <a:off x="5367338" y="1887538"/>
            <a:ext cx="361950" cy="185737"/>
            <a:chOff x="4353094" y="1746485"/>
            <a:chExt cx="361963" cy="185744"/>
          </a:xfrm>
        </p:grpSpPr>
        <p:sp>
          <p:nvSpPr>
            <p:cNvPr id="287" name="42 Triángulo isósceles"/>
            <p:cNvSpPr>
              <a:spLocks noChangeArrowheads="1"/>
            </p:cNvSpPr>
            <p:nvPr/>
          </p:nvSpPr>
          <p:spPr bwMode="auto">
            <a:xfrm rot="5400000">
              <a:off x="4445171" y="1730610"/>
              <a:ext cx="180982"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97" name="287 CuadroTexto"/>
            <p:cNvSpPr txBox="1">
              <a:spLocks noChangeArrowheads="1"/>
            </p:cNvSpPr>
            <p:nvPr/>
          </p:nvSpPr>
          <p:spPr bwMode="auto">
            <a:xfrm>
              <a:off x="4353094" y="1746485"/>
              <a:ext cx="361963" cy="18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795" name="57 Grupo"/>
          <p:cNvGrpSpPr>
            <a:grpSpLocks/>
          </p:cNvGrpSpPr>
          <p:nvPr/>
        </p:nvGrpSpPr>
        <p:grpSpPr bwMode="auto">
          <a:xfrm>
            <a:off x="5184775" y="2071688"/>
            <a:ext cx="363538" cy="185737"/>
            <a:chOff x="4000657" y="1929168"/>
            <a:chExt cx="363551" cy="185743"/>
          </a:xfrm>
        </p:grpSpPr>
        <p:sp>
          <p:nvSpPr>
            <p:cNvPr id="285" name="43 Triángulo isósceles"/>
            <p:cNvSpPr>
              <a:spLocks noChangeArrowheads="1"/>
            </p:cNvSpPr>
            <p:nvPr/>
          </p:nvSpPr>
          <p:spPr bwMode="auto">
            <a:xfrm rot="5400000">
              <a:off x="4090355" y="1910911"/>
              <a:ext cx="179393"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95" name="285 CuadroTexto"/>
            <p:cNvSpPr txBox="1">
              <a:spLocks noChangeArrowheads="1"/>
            </p:cNvSpPr>
            <p:nvPr/>
          </p:nvSpPr>
          <p:spPr bwMode="auto">
            <a:xfrm>
              <a:off x="4000657" y="1930755"/>
              <a:ext cx="363551" cy="18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796" name="56 Grupo"/>
          <p:cNvGrpSpPr>
            <a:grpSpLocks/>
          </p:cNvGrpSpPr>
          <p:nvPr/>
        </p:nvGrpSpPr>
        <p:grpSpPr bwMode="auto">
          <a:xfrm>
            <a:off x="5367338" y="2281238"/>
            <a:ext cx="361950" cy="185737"/>
            <a:chOff x="4353094" y="2105498"/>
            <a:chExt cx="361963" cy="185741"/>
          </a:xfrm>
        </p:grpSpPr>
        <p:sp>
          <p:nvSpPr>
            <p:cNvPr id="283" name="44 Triángulo isósceles"/>
            <p:cNvSpPr>
              <a:spLocks noChangeArrowheads="1"/>
            </p:cNvSpPr>
            <p:nvPr/>
          </p:nvSpPr>
          <p:spPr bwMode="auto">
            <a:xfrm rot="5400000">
              <a:off x="4445173" y="2088034"/>
              <a:ext cx="180979"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93" name="283 CuadroTexto"/>
            <p:cNvSpPr txBox="1">
              <a:spLocks noChangeArrowheads="1"/>
            </p:cNvSpPr>
            <p:nvPr/>
          </p:nvSpPr>
          <p:spPr bwMode="auto">
            <a:xfrm>
              <a:off x="4353094" y="2107085"/>
              <a:ext cx="361963" cy="18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cxnSp>
        <p:nvCxnSpPr>
          <p:cNvPr id="75797" name="18 Conector recto"/>
          <p:cNvCxnSpPr>
            <a:cxnSpLocks noChangeShapeType="1"/>
          </p:cNvCxnSpPr>
          <p:nvPr/>
        </p:nvCxnSpPr>
        <p:spPr bwMode="auto">
          <a:xfrm>
            <a:off x="4244975" y="1768475"/>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798" name="19 Conector recto"/>
          <p:cNvCxnSpPr>
            <a:cxnSpLocks noChangeShapeType="1"/>
          </p:cNvCxnSpPr>
          <p:nvPr/>
        </p:nvCxnSpPr>
        <p:spPr bwMode="auto">
          <a:xfrm>
            <a:off x="4235450" y="1978025"/>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799" name="70 Conector recto"/>
          <p:cNvCxnSpPr>
            <a:cxnSpLocks noChangeShapeType="1"/>
          </p:cNvCxnSpPr>
          <p:nvPr/>
        </p:nvCxnSpPr>
        <p:spPr bwMode="auto">
          <a:xfrm>
            <a:off x="4235450" y="2170113"/>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0" name="72 Conector recto"/>
          <p:cNvCxnSpPr>
            <a:cxnSpLocks noChangeShapeType="1"/>
          </p:cNvCxnSpPr>
          <p:nvPr/>
        </p:nvCxnSpPr>
        <p:spPr bwMode="auto">
          <a:xfrm flipV="1">
            <a:off x="4235450" y="2371725"/>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1" name="74 Conector recto"/>
          <p:cNvCxnSpPr>
            <a:cxnSpLocks noChangeShapeType="1"/>
          </p:cNvCxnSpPr>
          <p:nvPr/>
        </p:nvCxnSpPr>
        <p:spPr bwMode="auto">
          <a:xfrm>
            <a:off x="4235450" y="2582863"/>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2" name="23 Conector recto"/>
          <p:cNvCxnSpPr>
            <a:cxnSpLocks noChangeShapeType="1"/>
          </p:cNvCxnSpPr>
          <p:nvPr/>
        </p:nvCxnSpPr>
        <p:spPr bwMode="auto">
          <a:xfrm rot="10800000">
            <a:off x="3816350" y="1768475"/>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3" name="24 Conector recto"/>
          <p:cNvCxnSpPr>
            <a:cxnSpLocks noChangeShapeType="1"/>
          </p:cNvCxnSpPr>
          <p:nvPr/>
        </p:nvCxnSpPr>
        <p:spPr bwMode="auto">
          <a:xfrm rot="10800000">
            <a:off x="3806825" y="1978025"/>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4" name="25 Conector recto"/>
          <p:cNvCxnSpPr>
            <a:cxnSpLocks noChangeShapeType="1"/>
          </p:cNvCxnSpPr>
          <p:nvPr/>
        </p:nvCxnSpPr>
        <p:spPr bwMode="auto">
          <a:xfrm rot="10800000" flipV="1">
            <a:off x="3806825" y="2170113"/>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5" name="26 Conector recto"/>
          <p:cNvCxnSpPr>
            <a:cxnSpLocks noChangeShapeType="1"/>
          </p:cNvCxnSpPr>
          <p:nvPr/>
        </p:nvCxnSpPr>
        <p:spPr bwMode="auto">
          <a:xfrm rot="10800000" flipV="1">
            <a:off x="3806825" y="2371725"/>
            <a:ext cx="249238" cy="3175"/>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6" name="27 Conector recto"/>
          <p:cNvCxnSpPr>
            <a:cxnSpLocks noChangeShapeType="1"/>
          </p:cNvCxnSpPr>
          <p:nvPr/>
        </p:nvCxnSpPr>
        <p:spPr bwMode="auto">
          <a:xfrm rot="10800000">
            <a:off x="3806825" y="2582863"/>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7" name="28 Conector recto"/>
          <p:cNvCxnSpPr>
            <a:cxnSpLocks noChangeShapeType="1"/>
          </p:cNvCxnSpPr>
          <p:nvPr/>
        </p:nvCxnSpPr>
        <p:spPr bwMode="auto">
          <a:xfrm flipH="1">
            <a:off x="4819650" y="1587500"/>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8" name="29 Conector recto"/>
          <p:cNvCxnSpPr>
            <a:cxnSpLocks noChangeShapeType="1"/>
          </p:cNvCxnSpPr>
          <p:nvPr/>
        </p:nvCxnSpPr>
        <p:spPr bwMode="auto">
          <a:xfrm flipH="1" flipV="1">
            <a:off x="4827588" y="1766888"/>
            <a:ext cx="4429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09" name="30 Conector recto"/>
          <p:cNvCxnSpPr>
            <a:cxnSpLocks noChangeShapeType="1"/>
          </p:cNvCxnSpPr>
          <p:nvPr/>
        </p:nvCxnSpPr>
        <p:spPr bwMode="auto">
          <a:xfrm flipH="1">
            <a:off x="4818063" y="1979613"/>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0" name="31 Conector recto"/>
          <p:cNvCxnSpPr>
            <a:cxnSpLocks noChangeShapeType="1"/>
          </p:cNvCxnSpPr>
          <p:nvPr/>
        </p:nvCxnSpPr>
        <p:spPr bwMode="auto">
          <a:xfrm flipH="1">
            <a:off x="4816475" y="2170113"/>
            <a:ext cx="4429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1" name="32 Conector recto"/>
          <p:cNvCxnSpPr>
            <a:cxnSpLocks noChangeShapeType="1"/>
          </p:cNvCxnSpPr>
          <p:nvPr/>
        </p:nvCxnSpPr>
        <p:spPr bwMode="auto">
          <a:xfrm flipH="1" flipV="1">
            <a:off x="4814888" y="2370138"/>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2" name="33 Conector recto"/>
          <p:cNvCxnSpPr>
            <a:cxnSpLocks noChangeShapeType="1"/>
          </p:cNvCxnSpPr>
          <p:nvPr/>
        </p:nvCxnSpPr>
        <p:spPr bwMode="auto">
          <a:xfrm rot="10800000" flipH="1" flipV="1">
            <a:off x="5486400" y="1760538"/>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3" name="34 Conector recto"/>
          <p:cNvCxnSpPr>
            <a:cxnSpLocks noChangeShapeType="1"/>
          </p:cNvCxnSpPr>
          <p:nvPr/>
        </p:nvCxnSpPr>
        <p:spPr bwMode="auto">
          <a:xfrm rot="10800000" flipH="1" flipV="1">
            <a:off x="5480050" y="2163763"/>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4" name="35 Conector recto"/>
          <p:cNvCxnSpPr>
            <a:cxnSpLocks noChangeShapeType="1"/>
          </p:cNvCxnSpPr>
          <p:nvPr/>
        </p:nvCxnSpPr>
        <p:spPr bwMode="auto">
          <a:xfrm>
            <a:off x="5665788" y="1581150"/>
            <a:ext cx="1809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5" name="36 Conector recto"/>
          <p:cNvCxnSpPr>
            <a:cxnSpLocks noChangeShapeType="1"/>
          </p:cNvCxnSpPr>
          <p:nvPr/>
        </p:nvCxnSpPr>
        <p:spPr bwMode="auto">
          <a:xfrm>
            <a:off x="5665788" y="1981200"/>
            <a:ext cx="1809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6" name="115 Conector recto"/>
          <p:cNvCxnSpPr>
            <a:cxnSpLocks noChangeShapeType="1"/>
          </p:cNvCxnSpPr>
          <p:nvPr/>
        </p:nvCxnSpPr>
        <p:spPr bwMode="auto">
          <a:xfrm>
            <a:off x="5659438" y="2370138"/>
            <a:ext cx="1809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7" name="117 Conector recto"/>
          <p:cNvCxnSpPr>
            <a:cxnSpLocks noChangeShapeType="1"/>
          </p:cNvCxnSpPr>
          <p:nvPr/>
        </p:nvCxnSpPr>
        <p:spPr bwMode="auto">
          <a:xfrm>
            <a:off x="6200775" y="157797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8" name="39 Conector recto"/>
          <p:cNvCxnSpPr>
            <a:cxnSpLocks noChangeShapeType="1"/>
          </p:cNvCxnSpPr>
          <p:nvPr/>
        </p:nvCxnSpPr>
        <p:spPr bwMode="auto">
          <a:xfrm>
            <a:off x="6200775" y="1976438"/>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19" name="40 Conector recto"/>
          <p:cNvCxnSpPr>
            <a:cxnSpLocks noChangeShapeType="1"/>
          </p:cNvCxnSpPr>
          <p:nvPr/>
        </p:nvCxnSpPr>
        <p:spPr bwMode="auto">
          <a:xfrm>
            <a:off x="6200775" y="216217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20" name="41 Conector recto"/>
          <p:cNvCxnSpPr>
            <a:cxnSpLocks noChangeShapeType="1"/>
          </p:cNvCxnSpPr>
          <p:nvPr/>
        </p:nvCxnSpPr>
        <p:spPr bwMode="auto">
          <a:xfrm>
            <a:off x="6194425" y="2370138"/>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21" name="42 Conector recto"/>
          <p:cNvCxnSpPr>
            <a:cxnSpLocks noChangeShapeType="1"/>
          </p:cNvCxnSpPr>
          <p:nvPr/>
        </p:nvCxnSpPr>
        <p:spPr bwMode="auto">
          <a:xfrm>
            <a:off x="6200775" y="257492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5822" name="18 Grupo"/>
          <p:cNvGrpSpPr>
            <a:grpSpLocks noChangeAspect="1"/>
          </p:cNvGrpSpPr>
          <p:nvPr/>
        </p:nvGrpSpPr>
        <p:grpSpPr bwMode="auto">
          <a:xfrm>
            <a:off x="4056063" y="2728913"/>
            <a:ext cx="179387" cy="104775"/>
            <a:chOff x="3288189" y="1564406"/>
            <a:chExt cx="498382" cy="291089"/>
          </a:xfrm>
        </p:grpSpPr>
        <p:sp>
          <p:nvSpPr>
            <p:cNvPr id="280" name="5 Rectángulo"/>
            <p:cNvSpPr/>
            <p:nvPr/>
          </p:nvSpPr>
          <p:spPr>
            <a:xfrm>
              <a:off x="3288189" y="1568815"/>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81" name="14 Forma libre"/>
            <p:cNvSpPr/>
            <p:nvPr/>
          </p:nvSpPr>
          <p:spPr>
            <a:xfrm>
              <a:off x="3469017" y="1564406"/>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91" name="16 Conector recto de flecha"/>
            <p:cNvCxnSpPr>
              <a:cxnSpLocks noChangeShapeType="1"/>
            </p:cNvCxnSpPr>
            <p:nvPr/>
          </p:nvCxnSpPr>
          <p:spPr bwMode="auto">
            <a:xfrm rot="9360000" flipH="1">
              <a:off x="3371986" y="1709949"/>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823" name="19 Grupo"/>
          <p:cNvGrpSpPr>
            <a:grpSpLocks noChangeAspect="1"/>
          </p:cNvGrpSpPr>
          <p:nvPr/>
        </p:nvGrpSpPr>
        <p:grpSpPr bwMode="auto">
          <a:xfrm>
            <a:off x="4056063" y="3122613"/>
            <a:ext cx="179387" cy="104775"/>
            <a:chOff x="3288189" y="1564419"/>
            <a:chExt cx="498382" cy="291089"/>
          </a:xfrm>
        </p:grpSpPr>
        <p:sp>
          <p:nvSpPr>
            <p:cNvPr id="277" name="199 Rectángulo"/>
            <p:cNvSpPr/>
            <p:nvPr/>
          </p:nvSpPr>
          <p:spPr>
            <a:xfrm>
              <a:off x="3288189" y="1568828"/>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78" name="200 Forma libre"/>
            <p:cNvSpPr/>
            <p:nvPr/>
          </p:nvSpPr>
          <p:spPr>
            <a:xfrm>
              <a:off x="3469017" y="1564419"/>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88" name="278 Conector recto de flecha"/>
            <p:cNvCxnSpPr>
              <a:cxnSpLocks noChangeShapeType="1"/>
            </p:cNvCxnSpPr>
            <p:nvPr/>
          </p:nvCxnSpPr>
          <p:spPr bwMode="auto">
            <a:xfrm rot="9360000" flipH="1">
              <a:off x="3371986" y="170996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824" name="23 Grupo"/>
          <p:cNvGrpSpPr>
            <a:grpSpLocks noChangeAspect="1"/>
          </p:cNvGrpSpPr>
          <p:nvPr/>
        </p:nvGrpSpPr>
        <p:grpSpPr bwMode="auto">
          <a:xfrm>
            <a:off x="4056063" y="3687763"/>
            <a:ext cx="179387" cy="104775"/>
            <a:chOff x="3288189" y="1566331"/>
            <a:chExt cx="498382" cy="291089"/>
          </a:xfrm>
        </p:grpSpPr>
        <p:sp>
          <p:nvSpPr>
            <p:cNvPr id="274" name="273 Rectángulo"/>
            <p:cNvSpPr/>
            <p:nvPr/>
          </p:nvSpPr>
          <p:spPr>
            <a:xfrm>
              <a:off x="3288189" y="1570740"/>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75" name="274 Forma libre"/>
            <p:cNvSpPr/>
            <p:nvPr/>
          </p:nvSpPr>
          <p:spPr>
            <a:xfrm>
              <a:off x="3469017" y="1566331"/>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85" name="198 Conector recto de flecha"/>
            <p:cNvCxnSpPr>
              <a:cxnSpLocks noChangeShapeType="1"/>
            </p:cNvCxnSpPr>
            <p:nvPr/>
          </p:nvCxnSpPr>
          <p:spPr bwMode="auto">
            <a:xfrm rot="9360000" flipH="1">
              <a:off x="3371986" y="1711874"/>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825" name="27 Grupo"/>
          <p:cNvGrpSpPr>
            <a:grpSpLocks noChangeAspect="1"/>
          </p:cNvGrpSpPr>
          <p:nvPr/>
        </p:nvGrpSpPr>
        <p:grpSpPr bwMode="auto">
          <a:xfrm>
            <a:off x="4056063" y="3876675"/>
            <a:ext cx="179387" cy="104775"/>
            <a:chOff x="3288189" y="1564936"/>
            <a:chExt cx="498382" cy="291089"/>
          </a:xfrm>
        </p:grpSpPr>
        <p:sp>
          <p:nvSpPr>
            <p:cNvPr id="271" name="270 Rectángulo"/>
            <p:cNvSpPr/>
            <p:nvPr/>
          </p:nvSpPr>
          <p:spPr>
            <a:xfrm>
              <a:off x="3288189" y="1569348"/>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72" name="271 Forma libre"/>
            <p:cNvSpPr/>
            <p:nvPr/>
          </p:nvSpPr>
          <p:spPr>
            <a:xfrm>
              <a:off x="3469017" y="1564936"/>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82" name="272 Conector recto de flecha"/>
            <p:cNvCxnSpPr>
              <a:cxnSpLocks noChangeShapeType="1"/>
            </p:cNvCxnSpPr>
            <p:nvPr/>
          </p:nvCxnSpPr>
          <p:spPr bwMode="auto">
            <a:xfrm rot="9360000" flipH="1">
              <a:off x="3371986" y="171048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826" name="31 Grupo"/>
          <p:cNvGrpSpPr>
            <a:grpSpLocks noChangeAspect="1"/>
          </p:cNvGrpSpPr>
          <p:nvPr/>
        </p:nvGrpSpPr>
        <p:grpSpPr bwMode="auto">
          <a:xfrm>
            <a:off x="4056063" y="4068763"/>
            <a:ext cx="179387" cy="106362"/>
            <a:chOff x="3288189" y="1562705"/>
            <a:chExt cx="498382" cy="295501"/>
          </a:xfrm>
        </p:grpSpPr>
        <p:sp>
          <p:nvSpPr>
            <p:cNvPr id="268" name="267 Rectángulo"/>
            <p:cNvSpPr/>
            <p:nvPr/>
          </p:nvSpPr>
          <p:spPr>
            <a:xfrm>
              <a:off x="3288189" y="1567114"/>
              <a:ext cx="498382" cy="291092"/>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69" name="268 Forma libre"/>
            <p:cNvSpPr/>
            <p:nvPr/>
          </p:nvSpPr>
          <p:spPr>
            <a:xfrm>
              <a:off x="3469017" y="1562705"/>
              <a:ext cx="110263" cy="291092"/>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79" name="269 Conector recto de flecha"/>
            <p:cNvCxnSpPr>
              <a:cxnSpLocks noChangeShapeType="1"/>
            </p:cNvCxnSpPr>
            <p:nvPr/>
          </p:nvCxnSpPr>
          <p:spPr bwMode="auto">
            <a:xfrm rot="9360000" flipH="1">
              <a:off x="3371986" y="1712660"/>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827" name="55 Grupo"/>
          <p:cNvGrpSpPr>
            <a:grpSpLocks/>
          </p:cNvGrpSpPr>
          <p:nvPr/>
        </p:nvGrpSpPr>
        <p:grpSpPr bwMode="auto">
          <a:xfrm>
            <a:off x="5186363" y="2479675"/>
            <a:ext cx="361950" cy="184150"/>
            <a:chOff x="3995894" y="1214253"/>
            <a:chExt cx="361963" cy="184157"/>
          </a:xfrm>
        </p:grpSpPr>
        <p:sp>
          <p:nvSpPr>
            <p:cNvPr id="266" name="265 Triángulo isósceles"/>
            <p:cNvSpPr>
              <a:spLocks noChangeArrowheads="1"/>
            </p:cNvSpPr>
            <p:nvPr/>
          </p:nvSpPr>
          <p:spPr bwMode="auto">
            <a:xfrm rot="5400000">
              <a:off x="4090353" y="1195997"/>
              <a:ext cx="179395"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76" name="266 CuadroTexto"/>
            <p:cNvSpPr txBox="1">
              <a:spLocks noChangeArrowheads="1"/>
            </p:cNvSpPr>
            <p:nvPr/>
          </p:nvSpPr>
          <p:spPr bwMode="auto">
            <a:xfrm>
              <a:off x="3995894" y="1214253"/>
              <a:ext cx="361963" cy="18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828" name="59 Grupo"/>
          <p:cNvGrpSpPr>
            <a:grpSpLocks/>
          </p:cNvGrpSpPr>
          <p:nvPr/>
        </p:nvGrpSpPr>
        <p:grpSpPr bwMode="auto">
          <a:xfrm>
            <a:off x="5186363" y="3257550"/>
            <a:ext cx="361950" cy="185738"/>
            <a:chOff x="4341982" y="1391572"/>
            <a:chExt cx="361963" cy="185742"/>
          </a:xfrm>
        </p:grpSpPr>
        <p:sp>
          <p:nvSpPr>
            <p:cNvPr id="264" name="263 Triángulo isósceles"/>
            <p:cNvSpPr>
              <a:spLocks noChangeArrowheads="1"/>
            </p:cNvSpPr>
            <p:nvPr/>
          </p:nvSpPr>
          <p:spPr bwMode="auto">
            <a:xfrm rot="5400000">
              <a:off x="4445174" y="1374108"/>
              <a:ext cx="180979"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74" name="264 CuadroTexto"/>
            <p:cNvSpPr txBox="1">
              <a:spLocks noChangeArrowheads="1"/>
            </p:cNvSpPr>
            <p:nvPr/>
          </p:nvSpPr>
          <p:spPr bwMode="auto">
            <a:xfrm>
              <a:off x="4341982" y="1393160"/>
              <a:ext cx="361963" cy="18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829" name="58 Grupo"/>
          <p:cNvGrpSpPr>
            <a:grpSpLocks/>
          </p:cNvGrpSpPr>
          <p:nvPr/>
        </p:nvGrpSpPr>
        <p:grpSpPr bwMode="auto">
          <a:xfrm>
            <a:off x="5370513" y="2687638"/>
            <a:ext cx="361950" cy="184150"/>
            <a:chOff x="3995894" y="1571687"/>
            <a:chExt cx="361963" cy="184157"/>
          </a:xfrm>
        </p:grpSpPr>
        <p:sp>
          <p:nvSpPr>
            <p:cNvPr id="262" name="261 Triángulo isósceles"/>
            <p:cNvSpPr>
              <a:spLocks noChangeArrowheads="1"/>
            </p:cNvSpPr>
            <p:nvPr/>
          </p:nvSpPr>
          <p:spPr bwMode="auto">
            <a:xfrm rot="5400000">
              <a:off x="4090353" y="1553431"/>
              <a:ext cx="179394"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72" name="262 CuadroTexto"/>
            <p:cNvSpPr txBox="1">
              <a:spLocks noChangeArrowheads="1"/>
            </p:cNvSpPr>
            <p:nvPr/>
          </p:nvSpPr>
          <p:spPr bwMode="auto">
            <a:xfrm>
              <a:off x="3995894" y="1571687"/>
              <a:ext cx="361963" cy="18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830" name="60 Grupo"/>
          <p:cNvGrpSpPr>
            <a:grpSpLocks/>
          </p:cNvGrpSpPr>
          <p:nvPr/>
        </p:nvGrpSpPr>
        <p:grpSpPr bwMode="auto">
          <a:xfrm>
            <a:off x="5197475" y="2889250"/>
            <a:ext cx="361950" cy="185738"/>
            <a:chOff x="4353094" y="1746316"/>
            <a:chExt cx="361963" cy="185743"/>
          </a:xfrm>
        </p:grpSpPr>
        <p:sp>
          <p:nvSpPr>
            <p:cNvPr id="260" name="259 Triángulo isósceles"/>
            <p:cNvSpPr>
              <a:spLocks noChangeArrowheads="1"/>
            </p:cNvSpPr>
            <p:nvPr/>
          </p:nvSpPr>
          <p:spPr bwMode="auto">
            <a:xfrm rot="5400000">
              <a:off x="4445173" y="1730441"/>
              <a:ext cx="180980"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70" name="260 CuadroTexto"/>
            <p:cNvSpPr txBox="1">
              <a:spLocks noChangeArrowheads="1"/>
            </p:cNvSpPr>
            <p:nvPr/>
          </p:nvSpPr>
          <p:spPr bwMode="auto">
            <a:xfrm>
              <a:off x="4353094" y="1746316"/>
              <a:ext cx="361963" cy="18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831" name="57 Grupo"/>
          <p:cNvGrpSpPr>
            <a:grpSpLocks/>
          </p:cNvGrpSpPr>
          <p:nvPr/>
        </p:nvGrpSpPr>
        <p:grpSpPr bwMode="auto">
          <a:xfrm>
            <a:off x="5368925" y="3078163"/>
            <a:ext cx="363538" cy="185737"/>
            <a:chOff x="4000657" y="1928999"/>
            <a:chExt cx="363551" cy="185742"/>
          </a:xfrm>
        </p:grpSpPr>
        <p:sp>
          <p:nvSpPr>
            <p:cNvPr id="258" name="257 Triángulo isósceles"/>
            <p:cNvSpPr>
              <a:spLocks noChangeArrowheads="1"/>
            </p:cNvSpPr>
            <p:nvPr/>
          </p:nvSpPr>
          <p:spPr bwMode="auto">
            <a:xfrm rot="5400000">
              <a:off x="4090355" y="1910742"/>
              <a:ext cx="179392"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68" name="258 CuadroTexto"/>
            <p:cNvSpPr txBox="1">
              <a:spLocks noChangeArrowheads="1"/>
            </p:cNvSpPr>
            <p:nvPr/>
          </p:nvSpPr>
          <p:spPr bwMode="auto">
            <a:xfrm>
              <a:off x="4000657" y="1930586"/>
              <a:ext cx="363551" cy="18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cxnSp>
        <p:nvCxnSpPr>
          <p:cNvPr id="75832" name="53 Conector recto"/>
          <p:cNvCxnSpPr>
            <a:cxnSpLocks noChangeShapeType="1"/>
          </p:cNvCxnSpPr>
          <p:nvPr/>
        </p:nvCxnSpPr>
        <p:spPr bwMode="auto">
          <a:xfrm>
            <a:off x="4235450" y="278288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33" name="54 Conector recto"/>
          <p:cNvCxnSpPr>
            <a:cxnSpLocks noChangeShapeType="1"/>
          </p:cNvCxnSpPr>
          <p:nvPr/>
        </p:nvCxnSpPr>
        <p:spPr bwMode="auto">
          <a:xfrm>
            <a:off x="4235450" y="3176588"/>
            <a:ext cx="214313" cy="1587"/>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34" name="55 Conector recto"/>
          <p:cNvCxnSpPr>
            <a:cxnSpLocks noChangeShapeType="1"/>
          </p:cNvCxnSpPr>
          <p:nvPr/>
        </p:nvCxnSpPr>
        <p:spPr bwMode="auto">
          <a:xfrm>
            <a:off x="4235450" y="3740150"/>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35" name="56 Conector recto"/>
          <p:cNvCxnSpPr>
            <a:cxnSpLocks noChangeShapeType="1"/>
          </p:cNvCxnSpPr>
          <p:nvPr/>
        </p:nvCxnSpPr>
        <p:spPr bwMode="auto">
          <a:xfrm>
            <a:off x="4235450" y="3930650"/>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36" name="57 Conector recto"/>
          <p:cNvCxnSpPr>
            <a:cxnSpLocks noChangeShapeType="1"/>
          </p:cNvCxnSpPr>
          <p:nvPr/>
        </p:nvCxnSpPr>
        <p:spPr bwMode="auto">
          <a:xfrm flipV="1">
            <a:off x="4235450" y="412273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37" name="58 Conector recto"/>
          <p:cNvCxnSpPr>
            <a:cxnSpLocks noChangeShapeType="1"/>
          </p:cNvCxnSpPr>
          <p:nvPr/>
        </p:nvCxnSpPr>
        <p:spPr bwMode="auto">
          <a:xfrm rot="10800000">
            <a:off x="3806825" y="278288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38" name="59 Conector recto"/>
          <p:cNvCxnSpPr>
            <a:cxnSpLocks noChangeShapeType="1"/>
          </p:cNvCxnSpPr>
          <p:nvPr/>
        </p:nvCxnSpPr>
        <p:spPr bwMode="auto">
          <a:xfrm rot="10800000">
            <a:off x="3806825" y="317658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39" name="149 Conector recto"/>
          <p:cNvCxnSpPr>
            <a:cxnSpLocks noChangeShapeType="1"/>
          </p:cNvCxnSpPr>
          <p:nvPr/>
        </p:nvCxnSpPr>
        <p:spPr bwMode="auto">
          <a:xfrm rot="10800000">
            <a:off x="3806825" y="3740150"/>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0" name="150 Conector recto"/>
          <p:cNvCxnSpPr>
            <a:cxnSpLocks noChangeShapeType="1"/>
          </p:cNvCxnSpPr>
          <p:nvPr/>
        </p:nvCxnSpPr>
        <p:spPr bwMode="auto">
          <a:xfrm rot="10800000" flipV="1">
            <a:off x="3806825" y="3930650"/>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1" name="151 Conector recto"/>
          <p:cNvCxnSpPr>
            <a:cxnSpLocks noChangeShapeType="1"/>
          </p:cNvCxnSpPr>
          <p:nvPr/>
        </p:nvCxnSpPr>
        <p:spPr bwMode="auto">
          <a:xfrm rot="10800000" flipV="1">
            <a:off x="3806825" y="4122738"/>
            <a:ext cx="249238" cy="3175"/>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2" name="153 Conector recto"/>
          <p:cNvCxnSpPr>
            <a:cxnSpLocks noChangeShapeType="1"/>
          </p:cNvCxnSpPr>
          <p:nvPr/>
        </p:nvCxnSpPr>
        <p:spPr bwMode="auto">
          <a:xfrm flipV="1">
            <a:off x="4814888" y="2578100"/>
            <a:ext cx="4429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3" name="154 Conector recto"/>
          <p:cNvCxnSpPr>
            <a:cxnSpLocks noChangeShapeType="1"/>
          </p:cNvCxnSpPr>
          <p:nvPr/>
        </p:nvCxnSpPr>
        <p:spPr bwMode="auto">
          <a:xfrm flipH="1">
            <a:off x="4811713" y="3357563"/>
            <a:ext cx="4429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4" name="155 Conector recto"/>
          <p:cNvCxnSpPr>
            <a:cxnSpLocks noChangeShapeType="1"/>
          </p:cNvCxnSpPr>
          <p:nvPr/>
        </p:nvCxnSpPr>
        <p:spPr bwMode="auto">
          <a:xfrm flipH="1" flipV="1">
            <a:off x="4821238" y="2781300"/>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5" name="156 Conector recto"/>
          <p:cNvCxnSpPr>
            <a:cxnSpLocks noChangeShapeType="1"/>
          </p:cNvCxnSpPr>
          <p:nvPr/>
        </p:nvCxnSpPr>
        <p:spPr bwMode="auto">
          <a:xfrm flipH="1">
            <a:off x="5473700" y="2981325"/>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6" name="157 Conector recto"/>
          <p:cNvCxnSpPr>
            <a:cxnSpLocks noChangeShapeType="1"/>
          </p:cNvCxnSpPr>
          <p:nvPr/>
        </p:nvCxnSpPr>
        <p:spPr bwMode="auto">
          <a:xfrm flipH="1">
            <a:off x="4821238" y="3178175"/>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7" name="68 Conector recto"/>
          <p:cNvCxnSpPr>
            <a:cxnSpLocks noChangeShapeType="1"/>
          </p:cNvCxnSpPr>
          <p:nvPr/>
        </p:nvCxnSpPr>
        <p:spPr bwMode="auto">
          <a:xfrm rot="10800000" flipH="1" flipV="1">
            <a:off x="5480050" y="2576513"/>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8" name="69 Conector recto"/>
          <p:cNvCxnSpPr>
            <a:cxnSpLocks noChangeShapeType="1"/>
          </p:cNvCxnSpPr>
          <p:nvPr/>
        </p:nvCxnSpPr>
        <p:spPr bwMode="auto">
          <a:xfrm rot="10800000" flipH="1" flipV="1">
            <a:off x="5651500" y="2774950"/>
            <a:ext cx="188913" cy="635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49" name="70 Conector recto"/>
          <p:cNvCxnSpPr>
            <a:cxnSpLocks noChangeShapeType="1"/>
          </p:cNvCxnSpPr>
          <p:nvPr/>
        </p:nvCxnSpPr>
        <p:spPr bwMode="auto">
          <a:xfrm rot="10800000" flipH="1" flipV="1">
            <a:off x="5654675" y="3171825"/>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50" name="71 Conector recto"/>
          <p:cNvCxnSpPr>
            <a:cxnSpLocks noChangeShapeType="1"/>
          </p:cNvCxnSpPr>
          <p:nvPr/>
        </p:nvCxnSpPr>
        <p:spPr bwMode="auto">
          <a:xfrm>
            <a:off x="5473700" y="3351213"/>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51" name="72 Conector recto"/>
          <p:cNvCxnSpPr>
            <a:cxnSpLocks noChangeShapeType="1"/>
          </p:cNvCxnSpPr>
          <p:nvPr/>
        </p:nvCxnSpPr>
        <p:spPr bwMode="auto">
          <a:xfrm>
            <a:off x="4816475" y="2982913"/>
            <a:ext cx="4429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52" name="73 Conector recto"/>
          <p:cNvCxnSpPr>
            <a:cxnSpLocks noChangeShapeType="1"/>
          </p:cNvCxnSpPr>
          <p:nvPr/>
        </p:nvCxnSpPr>
        <p:spPr bwMode="auto">
          <a:xfrm>
            <a:off x="6197600" y="2982913"/>
            <a:ext cx="2873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53" name="74 Conector recto"/>
          <p:cNvCxnSpPr>
            <a:cxnSpLocks noChangeShapeType="1"/>
          </p:cNvCxnSpPr>
          <p:nvPr/>
        </p:nvCxnSpPr>
        <p:spPr bwMode="auto">
          <a:xfrm>
            <a:off x="6194425" y="3173413"/>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54" name="75 Conector recto"/>
          <p:cNvCxnSpPr>
            <a:cxnSpLocks noChangeShapeType="1"/>
          </p:cNvCxnSpPr>
          <p:nvPr/>
        </p:nvCxnSpPr>
        <p:spPr bwMode="auto">
          <a:xfrm>
            <a:off x="6197600" y="3354388"/>
            <a:ext cx="2873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55" name="76 Conector recto"/>
          <p:cNvCxnSpPr>
            <a:cxnSpLocks noChangeShapeType="1"/>
          </p:cNvCxnSpPr>
          <p:nvPr/>
        </p:nvCxnSpPr>
        <p:spPr bwMode="auto">
          <a:xfrm>
            <a:off x="6194425" y="3732213"/>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56" name="77 Conector recto"/>
          <p:cNvCxnSpPr>
            <a:cxnSpLocks noChangeShapeType="1"/>
          </p:cNvCxnSpPr>
          <p:nvPr/>
        </p:nvCxnSpPr>
        <p:spPr bwMode="auto">
          <a:xfrm>
            <a:off x="6194425" y="3922713"/>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79" name="78 Rectángulo"/>
          <p:cNvSpPr/>
          <p:nvPr/>
        </p:nvSpPr>
        <p:spPr bwMode="auto">
          <a:xfrm>
            <a:off x="2982250" y="4617539"/>
            <a:ext cx="828162" cy="1798853"/>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100" b="0">
                <a:solidFill>
                  <a:srgbClr val="FFFFFF"/>
                </a:solidFill>
              </a:rPr>
              <a:t>6</a:t>
            </a:r>
          </a:p>
          <a:p>
            <a:pPr algn="ctr">
              <a:defRPr/>
            </a:pPr>
            <a:endParaRPr lang="es-MX" sz="1100" b="0">
              <a:solidFill>
                <a:srgbClr val="FFFFFF"/>
              </a:solidFill>
            </a:endParaRPr>
          </a:p>
          <a:p>
            <a:pPr algn="ctr">
              <a:defRPr/>
            </a:pPr>
            <a:r>
              <a:rPr lang="es-MX" sz="1100" b="0">
                <a:solidFill>
                  <a:srgbClr val="FFFFFF"/>
                </a:solidFill>
              </a:rPr>
              <a:t>Vertical channels</a:t>
            </a:r>
          </a:p>
          <a:p>
            <a:pPr algn="ctr">
              <a:defRPr/>
            </a:pPr>
            <a:endParaRPr lang="es-MX" sz="1100" b="0">
              <a:solidFill>
                <a:srgbClr val="FFFFFF"/>
              </a:solidFill>
            </a:endParaRPr>
          </a:p>
          <a:p>
            <a:pPr algn="ctr">
              <a:defRPr/>
            </a:pPr>
            <a:r>
              <a:rPr lang="es-MX" sz="1100" b="0">
                <a:solidFill>
                  <a:srgbClr val="FFFFFF"/>
                </a:solidFill>
              </a:rPr>
              <a:t> (72 MHz)</a:t>
            </a:r>
          </a:p>
        </p:txBody>
      </p:sp>
      <p:sp>
        <p:nvSpPr>
          <p:cNvPr id="80" name="3 Rectángulo"/>
          <p:cNvSpPr/>
          <p:nvPr/>
        </p:nvSpPr>
        <p:spPr bwMode="auto">
          <a:xfrm>
            <a:off x="4465316" y="4628571"/>
            <a:ext cx="360563" cy="1800345"/>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vert270" anchor="ctr"/>
          <a:lstStyle/>
          <a:p>
            <a:pPr algn="ctr">
              <a:defRPr/>
            </a:pPr>
            <a:r>
              <a:rPr lang="es-MX" sz="1100" b="0" dirty="0" err="1">
                <a:solidFill>
                  <a:prstClr val="white"/>
                </a:solidFill>
                <a:latin typeface="+mn-lt"/>
              </a:rPr>
              <a:t>Redundancy</a:t>
            </a:r>
            <a:r>
              <a:rPr lang="es-MX" sz="1100" b="0" dirty="0">
                <a:solidFill>
                  <a:prstClr val="white"/>
                </a:solidFill>
                <a:latin typeface="+mn-lt"/>
              </a:rPr>
              <a:t> </a:t>
            </a:r>
            <a:r>
              <a:rPr lang="es-MX" sz="1100" b="0" dirty="0" err="1">
                <a:solidFill>
                  <a:prstClr val="white"/>
                </a:solidFill>
                <a:latin typeface="+mn-lt"/>
              </a:rPr>
              <a:t>switching</a:t>
            </a:r>
            <a:endParaRPr lang="es-MX" sz="1100" b="0" dirty="0">
              <a:solidFill>
                <a:prstClr val="white"/>
              </a:solidFill>
              <a:latin typeface="+mn-lt"/>
            </a:endParaRPr>
          </a:p>
        </p:txBody>
      </p:sp>
      <p:sp>
        <p:nvSpPr>
          <p:cNvPr id="81" name="80 Rectángulo"/>
          <p:cNvSpPr/>
          <p:nvPr/>
        </p:nvSpPr>
        <p:spPr bwMode="auto">
          <a:xfrm>
            <a:off x="1489800" y="3664243"/>
            <a:ext cx="868190" cy="642721"/>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100" b="0" dirty="0">
                <a:solidFill>
                  <a:prstClr val="white"/>
                </a:solidFill>
                <a:latin typeface="+mn-lt"/>
              </a:rPr>
              <a:t>3 </a:t>
            </a:r>
            <a:r>
              <a:rPr lang="es-MX" sz="1100" b="0" dirty="0" err="1">
                <a:solidFill>
                  <a:prstClr val="white"/>
                </a:solidFill>
                <a:latin typeface="+mn-lt"/>
              </a:rPr>
              <a:t>for</a:t>
            </a:r>
            <a:r>
              <a:rPr lang="es-MX" sz="1100" b="0" dirty="0">
                <a:solidFill>
                  <a:prstClr val="white"/>
                </a:solidFill>
                <a:latin typeface="+mn-lt"/>
              </a:rPr>
              <a:t>  2</a:t>
            </a:r>
          </a:p>
          <a:p>
            <a:pPr algn="ctr">
              <a:defRPr/>
            </a:pPr>
            <a:r>
              <a:rPr lang="es-MX" sz="1100" b="0" dirty="0" err="1">
                <a:solidFill>
                  <a:prstClr val="white"/>
                </a:solidFill>
                <a:latin typeface="+mn-lt"/>
              </a:rPr>
              <a:t>Redundant</a:t>
            </a:r>
            <a:r>
              <a:rPr lang="es-MX" sz="1100" b="0" dirty="0">
                <a:solidFill>
                  <a:prstClr val="white"/>
                </a:solidFill>
                <a:latin typeface="+mn-lt"/>
              </a:rPr>
              <a:t> receivers</a:t>
            </a:r>
          </a:p>
        </p:txBody>
      </p:sp>
      <p:sp>
        <p:nvSpPr>
          <p:cNvPr id="82" name="81 Rectángulo"/>
          <p:cNvSpPr/>
          <p:nvPr/>
        </p:nvSpPr>
        <p:spPr bwMode="auto">
          <a:xfrm>
            <a:off x="774353" y="3734135"/>
            <a:ext cx="540343" cy="17938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dirty="0" err="1">
                <a:solidFill>
                  <a:prstClr val="white"/>
                </a:solidFill>
                <a:latin typeface="+mn-lt"/>
              </a:rPr>
              <a:t>Horiz</a:t>
            </a:r>
            <a:r>
              <a:rPr lang="es-MX" sz="1000" b="0" dirty="0">
                <a:solidFill>
                  <a:prstClr val="white"/>
                </a:solidFill>
                <a:latin typeface="+mn-lt"/>
              </a:rPr>
              <a:t>.</a:t>
            </a:r>
          </a:p>
        </p:txBody>
      </p:sp>
      <p:sp>
        <p:nvSpPr>
          <p:cNvPr id="83" name="82 Rectángulo"/>
          <p:cNvSpPr/>
          <p:nvPr/>
        </p:nvSpPr>
        <p:spPr bwMode="auto">
          <a:xfrm>
            <a:off x="774353" y="4023757"/>
            <a:ext cx="540343" cy="18028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dirty="0" err="1">
                <a:solidFill>
                  <a:prstClr val="white"/>
                </a:solidFill>
                <a:latin typeface="+mn-lt"/>
              </a:rPr>
              <a:t>Vert</a:t>
            </a:r>
            <a:r>
              <a:rPr lang="es-MX" sz="1000" b="0" dirty="0">
                <a:solidFill>
                  <a:prstClr val="white"/>
                </a:solidFill>
                <a:latin typeface="+mn-lt"/>
              </a:rPr>
              <a:t>.</a:t>
            </a:r>
          </a:p>
        </p:txBody>
      </p:sp>
      <p:grpSp>
        <p:nvGrpSpPr>
          <p:cNvPr id="75870" name="538 Grupo"/>
          <p:cNvGrpSpPr>
            <a:grpSpLocks/>
          </p:cNvGrpSpPr>
          <p:nvPr/>
        </p:nvGrpSpPr>
        <p:grpSpPr bwMode="auto">
          <a:xfrm>
            <a:off x="-428625" y="3244850"/>
            <a:ext cx="928688" cy="1428750"/>
            <a:chOff x="-214346" y="3071837"/>
            <a:chExt cx="928722" cy="1428795"/>
          </a:xfrm>
        </p:grpSpPr>
        <p:sp>
          <p:nvSpPr>
            <p:cNvPr id="256" name="255 Arco"/>
            <p:cNvSpPr/>
            <p:nvPr/>
          </p:nvSpPr>
          <p:spPr>
            <a:xfrm>
              <a:off x="-214346" y="3071837"/>
              <a:ext cx="928722" cy="1428795"/>
            </a:xfrm>
            <a:prstGeom prst="arc">
              <a:avLst>
                <a:gd name="adj1" fmla="val 17211909"/>
                <a:gd name="adj2" fmla="val 4118143"/>
              </a:avLst>
            </a:prstGeom>
            <a:noFill/>
            <a:ln w="28575" cap="flat" cmpd="sng" algn="ctr">
              <a:solidFill>
                <a:srgbClr val="C0504D">
                  <a:lumMod val="75000"/>
                </a:srgbClr>
              </a:solidFill>
              <a:prstDash val="solid"/>
              <a:tailEnd type="none"/>
            </a:ln>
            <a:effectLst>
              <a:outerShdw blurRad="40000" dist="20000" dir="5400000" rotWithShape="0">
                <a:srgbClr val="000000">
                  <a:alpha val="38000"/>
                </a:srgbClr>
              </a:outerShdw>
            </a:effectLst>
          </p:spPr>
          <p:txBody>
            <a:bodyPr anchor="ctr"/>
            <a:lstStyle/>
            <a:p>
              <a:pPr algn="ctr">
                <a:defRPr/>
              </a:pPr>
              <a:endParaRPr lang="es-MX" b="0">
                <a:solidFill>
                  <a:prstClr val="black"/>
                </a:solidFill>
                <a:latin typeface="+mn-lt"/>
              </a:endParaRPr>
            </a:p>
          </p:txBody>
        </p:sp>
        <p:sp>
          <p:nvSpPr>
            <p:cNvPr id="257" name="256 Arco"/>
            <p:cNvSpPr>
              <a:spLocks noChangeAspect="1"/>
            </p:cNvSpPr>
            <p:nvPr/>
          </p:nvSpPr>
          <p:spPr>
            <a:xfrm>
              <a:off x="-128618" y="3181378"/>
              <a:ext cx="771553" cy="1187487"/>
            </a:xfrm>
            <a:prstGeom prst="arc">
              <a:avLst>
                <a:gd name="adj1" fmla="val 17147685"/>
                <a:gd name="adj2" fmla="val 4128507"/>
              </a:avLst>
            </a:prstGeom>
            <a:noFill/>
            <a:ln w="28575" cap="flat" cmpd="sng" algn="ctr">
              <a:solidFill>
                <a:srgbClr val="C0504D">
                  <a:lumMod val="75000"/>
                </a:srgbClr>
              </a:solidFill>
              <a:prstDash val="solid"/>
              <a:tailEnd type="none"/>
            </a:ln>
            <a:effectLst>
              <a:outerShdw blurRad="40000" dist="20000" dir="5400000" rotWithShape="0">
                <a:srgbClr val="000000">
                  <a:alpha val="38000"/>
                </a:srgbClr>
              </a:outerShdw>
            </a:effectLst>
          </p:spPr>
          <p:txBody>
            <a:bodyPr anchor="ctr"/>
            <a:lstStyle/>
            <a:p>
              <a:pPr algn="ctr">
                <a:defRPr/>
              </a:pPr>
              <a:endParaRPr lang="es-MX" b="0">
                <a:solidFill>
                  <a:prstClr val="black"/>
                </a:solidFill>
                <a:latin typeface="+mn-lt"/>
              </a:endParaRPr>
            </a:p>
          </p:txBody>
        </p:sp>
      </p:grpSp>
      <p:sp>
        <p:nvSpPr>
          <p:cNvPr id="75871" name="84 CuadroTexto"/>
          <p:cNvSpPr txBox="1">
            <a:spLocks noChangeArrowheads="1"/>
          </p:cNvSpPr>
          <p:nvPr/>
        </p:nvSpPr>
        <p:spPr bwMode="auto">
          <a:xfrm>
            <a:off x="2595563" y="2736850"/>
            <a:ext cx="203200" cy="263525"/>
          </a:xfrm>
          <a:prstGeom prst="rect">
            <a:avLst/>
          </a:prstGeom>
          <a:solidFill>
            <a:srgbClr val="FFFFFF"/>
          </a:solidFill>
          <a:ln w="19050" algn="ctr">
            <a:solidFill>
              <a:srgbClr val="4F81BD"/>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H</a:t>
            </a:r>
          </a:p>
        </p:txBody>
      </p:sp>
      <p:sp>
        <p:nvSpPr>
          <p:cNvPr id="86" name="85 CuadroTexto"/>
          <p:cNvSpPr txBox="1"/>
          <p:nvPr/>
        </p:nvSpPr>
        <p:spPr bwMode="auto">
          <a:xfrm>
            <a:off x="2595563" y="5397500"/>
            <a:ext cx="203200" cy="263525"/>
          </a:xfrm>
          <a:prstGeom prst="rect">
            <a:avLst/>
          </a:prstGeom>
          <a:solidFill>
            <a:sysClr val="window" lastClr="FFFFFF"/>
          </a:solidFill>
          <a:ln w="19050" cap="flat" cmpd="sng" algn="ctr">
            <a:solidFill>
              <a:srgbClr val="4F81BD"/>
            </a:solidFill>
            <a:prstDash val="solid"/>
          </a:ln>
          <a:effectLst/>
        </p:spPr>
        <p:txBody>
          <a:bodyPr>
            <a:spAutoFit/>
          </a:bodyPr>
          <a:lstStyle/>
          <a:p>
            <a:pPr algn="ctr">
              <a:defRPr/>
            </a:pPr>
            <a:r>
              <a:rPr lang="es-MX" sz="1000" b="0" dirty="0">
                <a:solidFill>
                  <a:prstClr val="black"/>
                </a:solidFill>
                <a:latin typeface="+mn-lt"/>
              </a:rPr>
              <a:t>H</a:t>
            </a:r>
          </a:p>
        </p:txBody>
      </p:sp>
      <p:cxnSp>
        <p:nvCxnSpPr>
          <p:cNvPr id="75873" name="86 Conector angular"/>
          <p:cNvCxnSpPr>
            <a:cxnSpLocks noChangeShapeType="1"/>
            <a:stCxn id="86" idx="1"/>
          </p:cNvCxnSpPr>
          <p:nvPr/>
        </p:nvCxnSpPr>
        <p:spPr bwMode="auto">
          <a:xfrm rot="10800000">
            <a:off x="2333625" y="4125913"/>
            <a:ext cx="252413" cy="1403350"/>
          </a:xfrm>
          <a:prstGeom prst="bentConnector3">
            <a:avLst>
              <a:gd name="adj1" fmla="val 62491"/>
            </a:avLst>
          </a:prstGeom>
          <a:noFill/>
          <a:ln w="19050" algn="ctr">
            <a:solidFill>
              <a:srgbClr val="17375E"/>
            </a:solidFill>
            <a:miter lim="800000"/>
            <a:headEnd type="stealth" w="med" len="lg"/>
            <a:tailEnd type="none" w="med" len="lg"/>
          </a:ln>
          <a:extLst>
            <a:ext uri="{909E8E84-426E-40DD-AFC4-6F175D3DCCD1}">
              <a14:hiddenFill xmlns:a14="http://schemas.microsoft.com/office/drawing/2010/main">
                <a:noFill/>
              </a14:hiddenFill>
            </a:ext>
          </a:extLst>
        </p:spPr>
      </p:cxnSp>
      <p:cxnSp>
        <p:nvCxnSpPr>
          <p:cNvPr id="75874" name="87 Conector recto de flecha"/>
          <p:cNvCxnSpPr>
            <a:cxnSpLocks noChangeShapeType="1"/>
          </p:cNvCxnSpPr>
          <p:nvPr/>
        </p:nvCxnSpPr>
        <p:spPr bwMode="auto">
          <a:xfrm>
            <a:off x="1314450" y="3824288"/>
            <a:ext cx="180975" cy="0"/>
          </a:xfrm>
          <a:prstGeom prst="straightConnector1">
            <a:avLst/>
          </a:prstGeom>
          <a:noFill/>
          <a:ln w="190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75875" name="88 Conector recto de flecha"/>
          <p:cNvCxnSpPr>
            <a:cxnSpLocks noChangeShapeType="1"/>
          </p:cNvCxnSpPr>
          <p:nvPr/>
        </p:nvCxnSpPr>
        <p:spPr bwMode="auto">
          <a:xfrm>
            <a:off x="1314450" y="4113213"/>
            <a:ext cx="185738" cy="0"/>
          </a:xfrm>
          <a:prstGeom prst="straightConnector1">
            <a:avLst/>
          </a:prstGeom>
          <a:noFill/>
          <a:ln w="190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75876" name="89 Conector recto de flecha"/>
          <p:cNvCxnSpPr>
            <a:cxnSpLocks noChangeShapeType="1"/>
          </p:cNvCxnSpPr>
          <p:nvPr/>
        </p:nvCxnSpPr>
        <p:spPr bwMode="auto">
          <a:xfrm flipV="1">
            <a:off x="511175" y="3824288"/>
            <a:ext cx="263525" cy="0"/>
          </a:xfrm>
          <a:prstGeom prst="straightConnector1">
            <a:avLst/>
          </a:prstGeom>
          <a:noFill/>
          <a:ln w="190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75877" name="90 Conector recto de flecha"/>
          <p:cNvCxnSpPr>
            <a:cxnSpLocks noChangeShapeType="1"/>
          </p:cNvCxnSpPr>
          <p:nvPr/>
        </p:nvCxnSpPr>
        <p:spPr bwMode="auto">
          <a:xfrm>
            <a:off x="511175" y="4113213"/>
            <a:ext cx="263525" cy="0"/>
          </a:xfrm>
          <a:prstGeom prst="straightConnector1">
            <a:avLst/>
          </a:prstGeom>
          <a:noFill/>
          <a:ln w="19050" algn="ctr">
            <a:solidFill>
              <a:srgbClr val="17375E"/>
            </a:solidFill>
            <a:round/>
            <a:headEnd/>
            <a:tailEnd type="stealth" w="med" len="med"/>
          </a:ln>
          <a:extLst>
            <a:ext uri="{909E8E84-426E-40DD-AFC4-6F175D3DCCD1}">
              <a14:hiddenFill xmlns:a14="http://schemas.microsoft.com/office/drawing/2010/main">
                <a:noFill/>
              </a14:hiddenFill>
            </a:ext>
          </a:extLst>
        </p:spPr>
      </p:cxnSp>
      <p:grpSp>
        <p:nvGrpSpPr>
          <p:cNvPr id="75878" name="560 Grupo"/>
          <p:cNvGrpSpPr>
            <a:grpSpLocks/>
          </p:cNvGrpSpPr>
          <p:nvPr/>
        </p:nvGrpSpPr>
        <p:grpSpPr bwMode="auto">
          <a:xfrm flipH="1">
            <a:off x="8501063" y="3357563"/>
            <a:ext cx="928687" cy="1428750"/>
            <a:chOff x="-214346" y="3071742"/>
            <a:chExt cx="928722" cy="1428795"/>
          </a:xfrm>
        </p:grpSpPr>
        <p:sp>
          <p:nvSpPr>
            <p:cNvPr id="254" name="253 Arco"/>
            <p:cNvSpPr/>
            <p:nvPr/>
          </p:nvSpPr>
          <p:spPr>
            <a:xfrm>
              <a:off x="-214346" y="3071742"/>
              <a:ext cx="928722" cy="1428795"/>
            </a:xfrm>
            <a:prstGeom prst="arc">
              <a:avLst>
                <a:gd name="adj1" fmla="val 17211909"/>
                <a:gd name="adj2" fmla="val 4118143"/>
              </a:avLst>
            </a:prstGeom>
            <a:noFill/>
            <a:ln w="28575" cap="flat" cmpd="sng" algn="ctr">
              <a:solidFill>
                <a:srgbClr val="C0504D">
                  <a:lumMod val="75000"/>
                </a:srgbClr>
              </a:solidFill>
              <a:prstDash val="dash"/>
              <a:tailEnd type="none"/>
            </a:ln>
            <a:effectLst>
              <a:outerShdw blurRad="40000" dist="20000" dir="5400000" rotWithShape="0">
                <a:srgbClr val="000000">
                  <a:alpha val="38000"/>
                </a:srgbClr>
              </a:outerShdw>
            </a:effectLst>
          </p:spPr>
          <p:txBody>
            <a:bodyPr anchor="ctr"/>
            <a:lstStyle/>
            <a:p>
              <a:pPr algn="ctr">
                <a:defRPr/>
              </a:pPr>
              <a:endParaRPr lang="es-MX" b="0">
                <a:solidFill>
                  <a:prstClr val="black"/>
                </a:solidFill>
                <a:latin typeface="+mn-lt"/>
              </a:endParaRPr>
            </a:p>
          </p:txBody>
        </p:sp>
        <p:sp>
          <p:nvSpPr>
            <p:cNvPr id="255" name="254 Arco"/>
            <p:cNvSpPr>
              <a:spLocks noChangeAspect="1"/>
            </p:cNvSpPr>
            <p:nvPr/>
          </p:nvSpPr>
          <p:spPr>
            <a:xfrm>
              <a:off x="-128618" y="3181282"/>
              <a:ext cx="771554" cy="1187487"/>
            </a:xfrm>
            <a:prstGeom prst="arc">
              <a:avLst>
                <a:gd name="adj1" fmla="val 17147685"/>
                <a:gd name="adj2" fmla="val 4128507"/>
              </a:avLst>
            </a:prstGeom>
            <a:noFill/>
            <a:ln w="28575" cap="flat" cmpd="sng" algn="ctr">
              <a:solidFill>
                <a:srgbClr val="C0504D">
                  <a:lumMod val="75000"/>
                </a:srgbClr>
              </a:solidFill>
              <a:prstDash val="dash"/>
              <a:tailEnd type="none"/>
            </a:ln>
            <a:effectLst>
              <a:outerShdw blurRad="40000" dist="20000" dir="5400000" rotWithShape="0">
                <a:srgbClr val="000000">
                  <a:alpha val="38000"/>
                </a:srgbClr>
              </a:outerShdw>
            </a:effectLst>
          </p:spPr>
          <p:txBody>
            <a:bodyPr anchor="ctr"/>
            <a:lstStyle/>
            <a:p>
              <a:pPr algn="ctr">
                <a:defRPr/>
              </a:pPr>
              <a:endParaRPr lang="es-MX" b="0">
                <a:solidFill>
                  <a:prstClr val="black"/>
                </a:solidFill>
                <a:latin typeface="+mn-lt"/>
              </a:endParaRPr>
            </a:p>
          </p:txBody>
        </p:sp>
      </p:grpSp>
      <p:sp>
        <p:nvSpPr>
          <p:cNvPr id="93" name="92 Rectángulo"/>
          <p:cNvSpPr/>
          <p:nvPr/>
        </p:nvSpPr>
        <p:spPr bwMode="auto">
          <a:xfrm>
            <a:off x="7642951" y="2673804"/>
            <a:ext cx="540136" cy="359158"/>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dirty="0" err="1">
                <a:solidFill>
                  <a:prstClr val="white"/>
                </a:solidFill>
                <a:latin typeface="+mn-lt"/>
              </a:rPr>
              <a:t>Vert</a:t>
            </a:r>
            <a:r>
              <a:rPr lang="es-MX" sz="1000" b="0" dirty="0">
                <a:solidFill>
                  <a:prstClr val="white"/>
                </a:solidFill>
                <a:latin typeface="+mn-lt"/>
              </a:rPr>
              <a:t>.</a:t>
            </a:r>
          </a:p>
        </p:txBody>
      </p:sp>
      <p:sp>
        <p:nvSpPr>
          <p:cNvPr id="94" name="93 Rectángulo"/>
          <p:cNvSpPr/>
          <p:nvPr/>
        </p:nvSpPr>
        <p:spPr bwMode="auto">
          <a:xfrm>
            <a:off x="7653505" y="5343034"/>
            <a:ext cx="540342" cy="360376"/>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dirty="0" err="1">
                <a:solidFill>
                  <a:prstClr val="white"/>
                </a:solidFill>
                <a:latin typeface="+mn-lt"/>
              </a:rPr>
              <a:t>Horiz</a:t>
            </a:r>
            <a:r>
              <a:rPr lang="es-MX" sz="1000" b="0" dirty="0">
                <a:solidFill>
                  <a:prstClr val="white"/>
                </a:solidFill>
                <a:latin typeface="+mn-lt"/>
              </a:rPr>
              <a:t>.</a:t>
            </a:r>
          </a:p>
        </p:txBody>
      </p:sp>
      <p:sp>
        <p:nvSpPr>
          <p:cNvPr id="75885" name="97 CuadroTexto"/>
          <p:cNvSpPr txBox="1">
            <a:spLocks noChangeArrowheads="1"/>
          </p:cNvSpPr>
          <p:nvPr/>
        </p:nvSpPr>
        <p:spPr bwMode="auto">
          <a:xfrm>
            <a:off x="522288" y="3233738"/>
            <a:ext cx="10715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100" b="0">
                <a:solidFill>
                  <a:srgbClr val="000000"/>
                </a:solidFill>
                <a:cs typeface="Arial" charset="0"/>
              </a:rPr>
              <a:t>C band feeds</a:t>
            </a:r>
          </a:p>
        </p:txBody>
      </p:sp>
      <p:sp>
        <p:nvSpPr>
          <p:cNvPr id="99" name="98 CuadroTexto"/>
          <p:cNvSpPr txBox="1"/>
          <p:nvPr/>
        </p:nvSpPr>
        <p:spPr bwMode="auto">
          <a:xfrm>
            <a:off x="857250" y="1570038"/>
            <a:ext cx="928688" cy="457200"/>
          </a:xfrm>
          <a:prstGeom prst="rect">
            <a:avLst/>
          </a:prstGeom>
          <a:noFill/>
        </p:spPr>
        <p:txBody>
          <a:bodyPr>
            <a:spAutoFit/>
          </a:bodyPr>
          <a:lstStyle/>
          <a:p>
            <a:pPr algn="ctr">
              <a:defRPr/>
            </a:pPr>
            <a:r>
              <a:rPr lang="es-MX" sz="1200" dirty="0">
                <a:solidFill>
                  <a:prstClr val="black"/>
                </a:solidFill>
                <a:latin typeface="+mn-lt"/>
                <a:cs typeface="Arial" charset="0"/>
              </a:rPr>
              <a:t>C band </a:t>
            </a:r>
            <a:r>
              <a:rPr lang="es-MX" sz="1200" dirty="0" err="1">
                <a:solidFill>
                  <a:prstClr val="black"/>
                </a:solidFill>
                <a:latin typeface="+mn-lt"/>
                <a:cs typeface="Arial" charset="0"/>
              </a:rPr>
              <a:t>repeater</a:t>
            </a:r>
            <a:endParaRPr lang="es-MX" sz="1200" dirty="0">
              <a:solidFill>
                <a:prstClr val="black"/>
              </a:solidFill>
              <a:latin typeface="+mn-lt"/>
              <a:cs typeface="Arial" charset="0"/>
            </a:endParaRPr>
          </a:p>
        </p:txBody>
      </p:sp>
      <p:sp>
        <p:nvSpPr>
          <p:cNvPr id="100" name="99 CuadroTexto"/>
          <p:cNvSpPr txBox="1"/>
          <p:nvPr/>
        </p:nvSpPr>
        <p:spPr bwMode="auto">
          <a:xfrm>
            <a:off x="2928938" y="1143000"/>
            <a:ext cx="928687" cy="365125"/>
          </a:xfrm>
          <a:prstGeom prst="rect">
            <a:avLst/>
          </a:prstGeom>
          <a:noFill/>
        </p:spPr>
        <p:txBody>
          <a:bodyPr>
            <a:spAutoFit/>
          </a:bodyPr>
          <a:lstStyle/>
          <a:p>
            <a:pPr algn="ctr">
              <a:defRPr/>
            </a:pPr>
            <a:r>
              <a:rPr lang="es-MX" sz="900" b="0" dirty="0">
                <a:solidFill>
                  <a:prstClr val="black"/>
                </a:solidFill>
                <a:latin typeface="+mn-lt"/>
                <a:cs typeface="Arial" charset="0"/>
              </a:rPr>
              <a:t>Input </a:t>
            </a:r>
            <a:r>
              <a:rPr lang="es-MX" sz="900" b="0" dirty="0" err="1">
                <a:solidFill>
                  <a:prstClr val="black"/>
                </a:solidFill>
                <a:latin typeface="+mn-lt"/>
                <a:cs typeface="Arial" charset="0"/>
              </a:rPr>
              <a:t>Multiplexers</a:t>
            </a:r>
            <a:endParaRPr lang="es-MX" sz="900" b="0" dirty="0">
              <a:solidFill>
                <a:prstClr val="black"/>
              </a:solidFill>
              <a:latin typeface="+mn-lt"/>
              <a:cs typeface="Arial" charset="0"/>
            </a:endParaRPr>
          </a:p>
        </p:txBody>
      </p:sp>
      <p:sp>
        <p:nvSpPr>
          <p:cNvPr id="101" name="100 CuadroTexto"/>
          <p:cNvSpPr txBox="1"/>
          <p:nvPr/>
        </p:nvSpPr>
        <p:spPr bwMode="auto">
          <a:xfrm>
            <a:off x="3684588" y="1214438"/>
            <a:ext cx="928687" cy="228600"/>
          </a:xfrm>
          <a:prstGeom prst="rect">
            <a:avLst/>
          </a:prstGeom>
          <a:noFill/>
        </p:spPr>
        <p:txBody>
          <a:bodyPr>
            <a:spAutoFit/>
          </a:bodyPr>
          <a:lstStyle/>
          <a:p>
            <a:pPr algn="ctr">
              <a:defRPr/>
            </a:pPr>
            <a:r>
              <a:rPr lang="es-MX" sz="900" b="0" dirty="0" err="1">
                <a:solidFill>
                  <a:prstClr val="black"/>
                </a:solidFill>
                <a:latin typeface="+mn-lt"/>
                <a:cs typeface="Arial" charset="0"/>
              </a:rPr>
              <a:t>Attenuators</a:t>
            </a:r>
            <a:endParaRPr lang="es-MX" sz="900" b="0" dirty="0">
              <a:solidFill>
                <a:prstClr val="black"/>
              </a:solidFill>
              <a:latin typeface="+mn-lt"/>
              <a:cs typeface="Arial" charset="0"/>
            </a:endParaRPr>
          </a:p>
        </p:txBody>
      </p:sp>
      <p:sp>
        <p:nvSpPr>
          <p:cNvPr id="102" name="101 CuadroTexto"/>
          <p:cNvSpPr txBox="1"/>
          <p:nvPr/>
        </p:nvSpPr>
        <p:spPr bwMode="auto">
          <a:xfrm>
            <a:off x="4786313" y="1071563"/>
            <a:ext cx="1071562" cy="365125"/>
          </a:xfrm>
          <a:prstGeom prst="rect">
            <a:avLst/>
          </a:prstGeom>
          <a:noFill/>
        </p:spPr>
        <p:txBody>
          <a:bodyPr>
            <a:spAutoFit/>
          </a:bodyPr>
          <a:lstStyle/>
          <a:p>
            <a:pPr algn="ctr">
              <a:defRPr/>
            </a:pPr>
            <a:r>
              <a:rPr lang="es-MX" sz="900" b="0" dirty="0">
                <a:solidFill>
                  <a:prstClr val="black"/>
                </a:solidFill>
                <a:latin typeface="+mn-lt"/>
                <a:cs typeface="Arial" charset="0"/>
              </a:rPr>
              <a:t>10.3 / 16w SSPA </a:t>
            </a:r>
            <a:r>
              <a:rPr lang="es-MX" sz="900" b="0" dirty="0" err="1">
                <a:solidFill>
                  <a:prstClr val="black"/>
                </a:solidFill>
                <a:latin typeface="+mn-lt"/>
                <a:cs typeface="Arial" charset="0"/>
              </a:rPr>
              <a:t>amplifiers</a:t>
            </a:r>
            <a:endParaRPr lang="es-MX" sz="900" b="0" dirty="0">
              <a:solidFill>
                <a:prstClr val="black"/>
              </a:solidFill>
              <a:latin typeface="+mn-lt"/>
              <a:cs typeface="Arial" charset="0"/>
            </a:endParaRPr>
          </a:p>
        </p:txBody>
      </p:sp>
      <p:sp>
        <p:nvSpPr>
          <p:cNvPr id="103" name="102 CuadroTexto"/>
          <p:cNvSpPr txBox="1"/>
          <p:nvPr/>
        </p:nvSpPr>
        <p:spPr bwMode="auto">
          <a:xfrm>
            <a:off x="6319838" y="1143000"/>
            <a:ext cx="1143000" cy="365125"/>
          </a:xfrm>
          <a:prstGeom prst="rect">
            <a:avLst/>
          </a:prstGeom>
          <a:noFill/>
        </p:spPr>
        <p:txBody>
          <a:bodyPr>
            <a:spAutoFit/>
          </a:bodyPr>
          <a:lstStyle/>
          <a:p>
            <a:pPr algn="ctr">
              <a:defRPr/>
            </a:pPr>
            <a:r>
              <a:rPr lang="es-MX" sz="900" b="0" dirty="0">
                <a:solidFill>
                  <a:prstClr val="black"/>
                </a:solidFill>
                <a:latin typeface="+mn-lt"/>
                <a:cs typeface="Arial" charset="0"/>
              </a:rPr>
              <a:t>Output </a:t>
            </a:r>
            <a:r>
              <a:rPr lang="es-MX" sz="900" b="0" dirty="0" err="1">
                <a:solidFill>
                  <a:prstClr val="black"/>
                </a:solidFill>
                <a:latin typeface="+mn-lt"/>
                <a:cs typeface="Arial" charset="0"/>
              </a:rPr>
              <a:t>Multiplexers</a:t>
            </a:r>
            <a:endParaRPr lang="es-MX" sz="900" b="0" dirty="0">
              <a:solidFill>
                <a:prstClr val="black"/>
              </a:solidFill>
              <a:latin typeface="+mn-lt"/>
              <a:cs typeface="Arial" charset="0"/>
            </a:endParaRPr>
          </a:p>
        </p:txBody>
      </p:sp>
      <p:cxnSp>
        <p:nvCxnSpPr>
          <p:cNvPr id="75891" name="103 Conector angular"/>
          <p:cNvCxnSpPr>
            <a:cxnSpLocks noChangeShapeType="1"/>
            <a:endCxn id="75871" idx="1"/>
          </p:cNvCxnSpPr>
          <p:nvPr/>
        </p:nvCxnSpPr>
        <p:spPr bwMode="auto">
          <a:xfrm flipV="1">
            <a:off x="2333625" y="2868613"/>
            <a:ext cx="252413" cy="1044575"/>
          </a:xfrm>
          <a:prstGeom prst="bentConnector3">
            <a:avLst>
              <a:gd name="adj1" fmla="val 37361"/>
            </a:avLst>
          </a:prstGeom>
          <a:noFill/>
          <a:ln w="19050" algn="ctr">
            <a:solidFill>
              <a:srgbClr val="17375E"/>
            </a:solidFill>
            <a:miter lim="800000"/>
            <a:headEnd type="none" w="med" len="lg"/>
            <a:tailEnd type="stealth" w="med" len="lg"/>
          </a:ln>
          <a:extLst>
            <a:ext uri="{909E8E84-426E-40DD-AFC4-6F175D3DCCD1}">
              <a14:hiddenFill xmlns:a14="http://schemas.microsoft.com/office/drawing/2010/main">
                <a:noFill/>
              </a14:hiddenFill>
            </a:ext>
          </a:extLst>
        </p:spPr>
      </p:cxnSp>
      <p:cxnSp>
        <p:nvCxnSpPr>
          <p:cNvPr id="75892" name="104 Conector recto de flecha"/>
          <p:cNvCxnSpPr>
            <a:cxnSpLocks noChangeShapeType="1"/>
          </p:cNvCxnSpPr>
          <p:nvPr/>
        </p:nvCxnSpPr>
        <p:spPr bwMode="auto">
          <a:xfrm>
            <a:off x="2771775" y="2852738"/>
            <a:ext cx="215900" cy="0"/>
          </a:xfrm>
          <a:prstGeom prst="straightConnector1">
            <a:avLst/>
          </a:prstGeom>
          <a:noFill/>
          <a:ln w="19050" algn="ctr">
            <a:solidFill>
              <a:srgbClr val="17375E"/>
            </a:solidFill>
            <a:round/>
            <a:headEnd type="none" w="med" len="lg"/>
            <a:tailEnd type="stealth" w="med" len="lg"/>
          </a:ln>
          <a:extLst>
            <a:ext uri="{909E8E84-426E-40DD-AFC4-6F175D3DCCD1}">
              <a14:hiddenFill xmlns:a14="http://schemas.microsoft.com/office/drawing/2010/main">
                <a:noFill/>
              </a14:hiddenFill>
            </a:ext>
          </a:extLst>
        </p:spPr>
      </p:cxnSp>
      <p:cxnSp>
        <p:nvCxnSpPr>
          <p:cNvPr id="75893" name="105 Conector recto de flecha"/>
          <p:cNvCxnSpPr>
            <a:cxnSpLocks noChangeShapeType="1"/>
            <a:stCxn id="86" idx="3"/>
          </p:cNvCxnSpPr>
          <p:nvPr/>
        </p:nvCxnSpPr>
        <p:spPr bwMode="auto">
          <a:xfrm flipV="1">
            <a:off x="2808288" y="5518150"/>
            <a:ext cx="174625" cy="11113"/>
          </a:xfrm>
          <a:prstGeom prst="straightConnector1">
            <a:avLst/>
          </a:prstGeom>
          <a:noFill/>
          <a:ln w="19050" algn="ctr">
            <a:solidFill>
              <a:srgbClr val="17375E"/>
            </a:solidFill>
            <a:round/>
            <a:headEnd type="none" w="med" len="lg"/>
            <a:tailEnd type="stealth" w="med" len="lg"/>
          </a:ln>
          <a:extLst>
            <a:ext uri="{909E8E84-426E-40DD-AFC4-6F175D3DCCD1}">
              <a14:hiddenFill xmlns:a14="http://schemas.microsoft.com/office/drawing/2010/main">
                <a:noFill/>
              </a14:hiddenFill>
            </a:ext>
          </a:extLst>
        </p:spPr>
      </p:cxnSp>
      <p:grpSp>
        <p:nvGrpSpPr>
          <p:cNvPr id="75894" name="18 Grupo"/>
          <p:cNvGrpSpPr>
            <a:grpSpLocks noChangeAspect="1"/>
          </p:cNvGrpSpPr>
          <p:nvPr/>
        </p:nvGrpSpPr>
        <p:grpSpPr bwMode="auto">
          <a:xfrm>
            <a:off x="4056063" y="4786313"/>
            <a:ext cx="179387" cy="104775"/>
            <a:chOff x="3288189" y="1564875"/>
            <a:chExt cx="498382" cy="291089"/>
          </a:xfrm>
        </p:grpSpPr>
        <p:sp>
          <p:nvSpPr>
            <p:cNvPr id="251" name="5 Rectángulo"/>
            <p:cNvSpPr/>
            <p:nvPr/>
          </p:nvSpPr>
          <p:spPr>
            <a:xfrm>
              <a:off x="3288189" y="1569284"/>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2" name="14 Forma libre"/>
            <p:cNvSpPr/>
            <p:nvPr/>
          </p:nvSpPr>
          <p:spPr>
            <a:xfrm>
              <a:off x="3469017" y="1564875"/>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62" name="16 Conector recto de flecha"/>
            <p:cNvCxnSpPr>
              <a:cxnSpLocks noChangeShapeType="1"/>
            </p:cNvCxnSpPr>
            <p:nvPr/>
          </p:nvCxnSpPr>
          <p:spPr bwMode="auto">
            <a:xfrm rot="9360000" flipH="1">
              <a:off x="3371986" y="171042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895" name="27 Grupo"/>
          <p:cNvGrpSpPr>
            <a:grpSpLocks noChangeAspect="1"/>
          </p:cNvGrpSpPr>
          <p:nvPr/>
        </p:nvGrpSpPr>
        <p:grpSpPr bwMode="auto">
          <a:xfrm>
            <a:off x="4056063" y="5086350"/>
            <a:ext cx="179387" cy="104775"/>
            <a:chOff x="3288189" y="1565408"/>
            <a:chExt cx="498382" cy="291090"/>
          </a:xfrm>
        </p:grpSpPr>
        <p:sp>
          <p:nvSpPr>
            <p:cNvPr id="245" name="28 Rectángulo"/>
            <p:cNvSpPr/>
            <p:nvPr/>
          </p:nvSpPr>
          <p:spPr>
            <a:xfrm>
              <a:off x="3288189" y="1569820"/>
              <a:ext cx="498382" cy="286678"/>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6" name="29 Forma libre"/>
            <p:cNvSpPr/>
            <p:nvPr/>
          </p:nvSpPr>
          <p:spPr>
            <a:xfrm>
              <a:off x="3469017" y="1565408"/>
              <a:ext cx="110263" cy="286681"/>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59" name="30 Conector recto de flecha"/>
            <p:cNvCxnSpPr>
              <a:cxnSpLocks noChangeShapeType="1"/>
            </p:cNvCxnSpPr>
            <p:nvPr/>
          </p:nvCxnSpPr>
          <p:spPr bwMode="auto">
            <a:xfrm rot="9360000" flipH="1">
              <a:off x="3371986" y="171095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896" name="35 Grupo"/>
          <p:cNvGrpSpPr>
            <a:grpSpLocks noChangeAspect="1"/>
          </p:cNvGrpSpPr>
          <p:nvPr/>
        </p:nvGrpSpPr>
        <p:grpSpPr bwMode="auto">
          <a:xfrm>
            <a:off x="4056063" y="5372100"/>
            <a:ext cx="179387" cy="104775"/>
            <a:chOff x="3288189" y="1565089"/>
            <a:chExt cx="498382" cy="291089"/>
          </a:xfrm>
        </p:grpSpPr>
        <p:sp>
          <p:nvSpPr>
            <p:cNvPr id="239" name="36 Rectángulo"/>
            <p:cNvSpPr/>
            <p:nvPr/>
          </p:nvSpPr>
          <p:spPr>
            <a:xfrm>
              <a:off x="3288189" y="1569501"/>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0" name="37 Forma libre"/>
            <p:cNvSpPr/>
            <p:nvPr/>
          </p:nvSpPr>
          <p:spPr>
            <a:xfrm>
              <a:off x="3469017" y="1565089"/>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56" name="38 Conector recto de flecha"/>
            <p:cNvCxnSpPr>
              <a:cxnSpLocks noChangeShapeType="1"/>
            </p:cNvCxnSpPr>
            <p:nvPr/>
          </p:nvCxnSpPr>
          <p:spPr bwMode="auto">
            <a:xfrm rot="9360000" flipH="1">
              <a:off x="3371986" y="171063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cxnSp>
        <p:nvCxnSpPr>
          <p:cNvPr id="75897" name="111 Conector recto"/>
          <p:cNvCxnSpPr>
            <a:cxnSpLocks noChangeShapeType="1"/>
          </p:cNvCxnSpPr>
          <p:nvPr/>
        </p:nvCxnSpPr>
        <p:spPr bwMode="auto">
          <a:xfrm>
            <a:off x="4235450" y="484028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98" name="70 Conector recto"/>
          <p:cNvCxnSpPr>
            <a:cxnSpLocks noChangeShapeType="1"/>
          </p:cNvCxnSpPr>
          <p:nvPr/>
        </p:nvCxnSpPr>
        <p:spPr bwMode="auto">
          <a:xfrm>
            <a:off x="4235450" y="5140325"/>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899" name="74 Conector recto"/>
          <p:cNvCxnSpPr>
            <a:cxnSpLocks noChangeShapeType="1"/>
          </p:cNvCxnSpPr>
          <p:nvPr/>
        </p:nvCxnSpPr>
        <p:spPr bwMode="auto">
          <a:xfrm>
            <a:off x="4235450" y="5426075"/>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00" name="116 Conector recto"/>
          <p:cNvCxnSpPr>
            <a:cxnSpLocks noChangeShapeType="1"/>
          </p:cNvCxnSpPr>
          <p:nvPr/>
        </p:nvCxnSpPr>
        <p:spPr bwMode="auto">
          <a:xfrm rot="10800000">
            <a:off x="3806825" y="484028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01" name="118 Conector recto"/>
          <p:cNvCxnSpPr>
            <a:cxnSpLocks noChangeShapeType="1"/>
          </p:cNvCxnSpPr>
          <p:nvPr/>
        </p:nvCxnSpPr>
        <p:spPr bwMode="auto">
          <a:xfrm rot="10800000" flipV="1">
            <a:off x="3806825" y="5140325"/>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02" name="120 Conector recto"/>
          <p:cNvCxnSpPr>
            <a:cxnSpLocks noChangeShapeType="1"/>
          </p:cNvCxnSpPr>
          <p:nvPr/>
        </p:nvCxnSpPr>
        <p:spPr bwMode="auto">
          <a:xfrm rot="10800000">
            <a:off x="3806825" y="5426075"/>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5903" name="19 Grupo"/>
          <p:cNvGrpSpPr>
            <a:grpSpLocks noChangeAspect="1"/>
          </p:cNvGrpSpPr>
          <p:nvPr/>
        </p:nvGrpSpPr>
        <p:grpSpPr bwMode="auto">
          <a:xfrm>
            <a:off x="4056063" y="5657850"/>
            <a:ext cx="179387" cy="104775"/>
            <a:chOff x="3288189" y="1564419"/>
            <a:chExt cx="498382" cy="291089"/>
          </a:xfrm>
        </p:grpSpPr>
        <p:sp>
          <p:nvSpPr>
            <p:cNvPr id="233" name="199 Rectángulo"/>
            <p:cNvSpPr/>
            <p:nvPr/>
          </p:nvSpPr>
          <p:spPr>
            <a:xfrm>
              <a:off x="3288189" y="1568831"/>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34" name="200 Forma libre"/>
            <p:cNvSpPr/>
            <p:nvPr/>
          </p:nvSpPr>
          <p:spPr>
            <a:xfrm>
              <a:off x="3469017" y="1564419"/>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53" name="234 Conector recto de flecha"/>
            <p:cNvCxnSpPr>
              <a:cxnSpLocks noChangeShapeType="1"/>
            </p:cNvCxnSpPr>
            <p:nvPr/>
          </p:nvCxnSpPr>
          <p:spPr bwMode="auto">
            <a:xfrm rot="9360000" flipH="1">
              <a:off x="3371986" y="170996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904" name="27 Grupo"/>
          <p:cNvGrpSpPr>
            <a:grpSpLocks noChangeAspect="1"/>
          </p:cNvGrpSpPr>
          <p:nvPr/>
        </p:nvGrpSpPr>
        <p:grpSpPr bwMode="auto">
          <a:xfrm>
            <a:off x="4056063" y="5935663"/>
            <a:ext cx="179387" cy="104775"/>
            <a:chOff x="3288189" y="1564936"/>
            <a:chExt cx="498382" cy="291089"/>
          </a:xfrm>
        </p:grpSpPr>
        <p:sp>
          <p:nvSpPr>
            <p:cNvPr id="227" name="226 Rectángulo"/>
            <p:cNvSpPr/>
            <p:nvPr/>
          </p:nvSpPr>
          <p:spPr>
            <a:xfrm>
              <a:off x="3288189" y="1569345"/>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28" name="227 Forma libre"/>
            <p:cNvSpPr/>
            <p:nvPr/>
          </p:nvSpPr>
          <p:spPr>
            <a:xfrm>
              <a:off x="3469017" y="1564936"/>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50" name="228 Conector recto de flecha"/>
            <p:cNvCxnSpPr>
              <a:cxnSpLocks noChangeShapeType="1"/>
            </p:cNvCxnSpPr>
            <p:nvPr/>
          </p:nvCxnSpPr>
          <p:spPr bwMode="auto">
            <a:xfrm rot="9360000" flipH="1">
              <a:off x="3371986" y="171048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5905" name="31 Grupo"/>
          <p:cNvGrpSpPr>
            <a:grpSpLocks noChangeAspect="1"/>
          </p:cNvGrpSpPr>
          <p:nvPr/>
        </p:nvGrpSpPr>
        <p:grpSpPr bwMode="auto">
          <a:xfrm>
            <a:off x="4056063" y="6215063"/>
            <a:ext cx="179387" cy="106362"/>
            <a:chOff x="3288189" y="1562705"/>
            <a:chExt cx="498382" cy="295501"/>
          </a:xfrm>
        </p:grpSpPr>
        <p:sp>
          <p:nvSpPr>
            <p:cNvPr id="224" name="223 Rectángulo"/>
            <p:cNvSpPr/>
            <p:nvPr/>
          </p:nvSpPr>
          <p:spPr>
            <a:xfrm>
              <a:off x="3288189" y="1567114"/>
              <a:ext cx="498382" cy="291092"/>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25" name="224 Forma libre"/>
            <p:cNvSpPr/>
            <p:nvPr/>
          </p:nvSpPr>
          <p:spPr>
            <a:xfrm>
              <a:off x="3469017" y="1562705"/>
              <a:ext cx="110263" cy="291092"/>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47" name="225 Conector recto de flecha"/>
            <p:cNvCxnSpPr>
              <a:cxnSpLocks noChangeShapeType="1"/>
            </p:cNvCxnSpPr>
            <p:nvPr/>
          </p:nvCxnSpPr>
          <p:spPr bwMode="auto">
            <a:xfrm rot="9360000" flipH="1">
              <a:off x="3371986" y="1712660"/>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cxnSp>
        <p:nvCxnSpPr>
          <p:cNvPr id="75906" name="127 Conector recto"/>
          <p:cNvCxnSpPr>
            <a:cxnSpLocks noChangeShapeType="1"/>
          </p:cNvCxnSpPr>
          <p:nvPr/>
        </p:nvCxnSpPr>
        <p:spPr bwMode="auto">
          <a:xfrm>
            <a:off x="4235450" y="5711825"/>
            <a:ext cx="214313" cy="1588"/>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07" name="129 Conector recto"/>
          <p:cNvCxnSpPr>
            <a:cxnSpLocks noChangeShapeType="1"/>
          </p:cNvCxnSpPr>
          <p:nvPr/>
        </p:nvCxnSpPr>
        <p:spPr bwMode="auto">
          <a:xfrm>
            <a:off x="4235450" y="598963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08" name="130 Conector recto"/>
          <p:cNvCxnSpPr>
            <a:cxnSpLocks noChangeShapeType="1"/>
          </p:cNvCxnSpPr>
          <p:nvPr/>
        </p:nvCxnSpPr>
        <p:spPr bwMode="auto">
          <a:xfrm flipV="1">
            <a:off x="4235450" y="626903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09" name="132 Conector recto"/>
          <p:cNvCxnSpPr>
            <a:cxnSpLocks noChangeShapeType="1"/>
          </p:cNvCxnSpPr>
          <p:nvPr/>
        </p:nvCxnSpPr>
        <p:spPr bwMode="auto">
          <a:xfrm rot="10800000">
            <a:off x="3806825" y="5711825"/>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10" name="150 Conector recto"/>
          <p:cNvCxnSpPr>
            <a:cxnSpLocks noChangeShapeType="1"/>
          </p:cNvCxnSpPr>
          <p:nvPr/>
        </p:nvCxnSpPr>
        <p:spPr bwMode="auto">
          <a:xfrm rot="10800000" flipV="1">
            <a:off x="3806825" y="598963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11" name="151 Conector recto"/>
          <p:cNvCxnSpPr>
            <a:cxnSpLocks noChangeShapeType="1"/>
          </p:cNvCxnSpPr>
          <p:nvPr/>
        </p:nvCxnSpPr>
        <p:spPr bwMode="auto">
          <a:xfrm rot="10800000" flipV="1">
            <a:off x="3806825" y="6269038"/>
            <a:ext cx="249238" cy="3175"/>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137" name="136 Rectángulo"/>
          <p:cNvSpPr/>
          <p:nvPr/>
        </p:nvSpPr>
        <p:spPr bwMode="auto">
          <a:xfrm>
            <a:off x="4962525" y="1508125"/>
            <a:ext cx="252413"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38" name="137 Rectángulo"/>
          <p:cNvSpPr/>
          <p:nvPr/>
        </p:nvSpPr>
        <p:spPr bwMode="auto">
          <a:xfrm>
            <a:off x="4891088" y="1697038"/>
            <a:ext cx="252412"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39" name="138 Rectángulo"/>
          <p:cNvSpPr/>
          <p:nvPr/>
        </p:nvSpPr>
        <p:spPr bwMode="auto">
          <a:xfrm>
            <a:off x="4883150" y="2111375"/>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40" name="139 Rectángulo"/>
          <p:cNvSpPr/>
          <p:nvPr/>
        </p:nvSpPr>
        <p:spPr bwMode="auto">
          <a:xfrm>
            <a:off x="4879975" y="2519363"/>
            <a:ext cx="250825"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41" name="140 Rectángulo"/>
          <p:cNvSpPr/>
          <p:nvPr/>
        </p:nvSpPr>
        <p:spPr bwMode="auto">
          <a:xfrm>
            <a:off x="4884738" y="2919413"/>
            <a:ext cx="252412"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42" name="141 Rectángulo"/>
          <p:cNvSpPr/>
          <p:nvPr/>
        </p:nvSpPr>
        <p:spPr bwMode="auto">
          <a:xfrm>
            <a:off x="4878388" y="3297238"/>
            <a:ext cx="252412"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43" name="142 Rectángulo"/>
          <p:cNvSpPr/>
          <p:nvPr/>
        </p:nvSpPr>
        <p:spPr bwMode="auto">
          <a:xfrm>
            <a:off x="4962525" y="1920875"/>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44" name="143 Rectángulo"/>
          <p:cNvSpPr/>
          <p:nvPr/>
        </p:nvSpPr>
        <p:spPr bwMode="auto">
          <a:xfrm>
            <a:off x="4956175" y="2303463"/>
            <a:ext cx="252413"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45" name="144 Rectángulo"/>
          <p:cNvSpPr/>
          <p:nvPr/>
        </p:nvSpPr>
        <p:spPr bwMode="auto">
          <a:xfrm>
            <a:off x="4962525" y="2720975"/>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46" name="145 Rectángulo"/>
          <p:cNvSpPr/>
          <p:nvPr/>
        </p:nvSpPr>
        <p:spPr bwMode="auto">
          <a:xfrm>
            <a:off x="4956175" y="3117850"/>
            <a:ext cx="252413"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47" name="146 Rectángulo"/>
          <p:cNvSpPr/>
          <p:nvPr/>
        </p:nvSpPr>
        <p:spPr bwMode="auto">
          <a:xfrm>
            <a:off x="6498190" y="4625973"/>
            <a:ext cx="827718" cy="180010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a:solidFill>
                  <a:srgbClr val="FFFFFF"/>
                </a:solidFill>
              </a:rPr>
              <a:t>6</a:t>
            </a:r>
          </a:p>
          <a:p>
            <a:pPr algn="ctr">
              <a:defRPr/>
            </a:pPr>
            <a:endParaRPr lang="es-MX" sz="1000" b="0">
              <a:solidFill>
                <a:srgbClr val="FFFFFF"/>
              </a:solidFill>
            </a:endParaRPr>
          </a:p>
          <a:p>
            <a:pPr algn="ctr">
              <a:defRPr/>
            </a:pPr>
            <a:r>
              <a:rPr lang="es-MX" sz="1000" b="0">
                <a:solidFill>
                  <a:srgbClr val="FFFFFF"/>
                </a:solidFill>
              </a:rPr>
              <a:t>Vertical</a:t>
            </a:r>
          </a:p>
          <a:p>
            <a:pPr algn="ctr">
              <a:defRPr/>
            </a:pPr>
            <a:r>
              <a:rPr lang="es-MX" sz="1000" b="0">
                <a:solidFill>
                  <a:srgbClr val="FFFFFF"/>
                </a:solidFill>
              </a:rPr>
              <a:t>Channels</a:t>
            </a:r>
          </a:p>
          <a:p>
            <a:pPr algn="ctr">
              <a:defRPr/>
            </a:pPr>
            <a:endParaRPr lang="es-MX" sz="1000" b="0">
              <a:solidFill>
                <a:srgbClr val="FFFFFF"/>
              </a:solidFill>
            </a:endParaRPr>
          </a:p>
          <a:p>
            <a:pPr algn="ctr">
              <a:defRPr/>
            </a:pPr>
            <a:r>
              <a:rPr lang="es-MX" sz="1000" b="0">
                <a:solidFill>
                  <a:srgbClr val="FFFFFF"/>
                </a:solidFill>
              </a:rPr>
              <a:t>(72 MHz)</a:t>
            </a:r>
          </a:p>
        </p:txBody>
      </p:sp>
      <p:grpSp>
        <p:nvGrpSpPr>
          <p:cNvPr id="75925" name="106 Grupo"/>
          <p:cNvGrpSpPr>
            <a:grpSpLocks/>
          </p:cNvGrpSpPr>
          <p:nvPr/>
        </p:nvGrpSpPr>
        <p:grpSpPr bwMode="auto">
          <a:xfrm>
            <a:off x="5848350" y="4624388"/>
            <a:ext cx="360363" cy="1800225"/>
            <a:chOff x="4780694" y="1285346"/>
            <a:chExt cx="360000" cy="936515"/>
          </a:xfrm>
        </p:grpSpPr>
        <p:sp>
          <p:nvSpPr>
            <p:cNvPr id="222" name="221 Rectángulo"/>
            <p:cNvSpPr/>
            <p:nvPr/>
          </p:nvSpPr>
          <p:spPr>
            <a:xfrm>
              <a:off x="4780694" y="1285861"/>
              <a:ext cx="360000" cy="936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MX" b="0">
                <a:solidFill>
                  <a:prstClr val="white"/>
                </a:solidFill>
                <a:latin typeface="+mn-lt"/>
              </a:endParaRPr>
            </a:p>
          </p:txBody>
        </p:sp>
        <p:sp>
          <p:nvSpPr>
            <p:cNvPr id="223" name="222 CuadroTexto"/>
            <p:cNvSpPr txBox="1"/>
            <p:nvPr/>
          </p:nvSpPr>
          <p:spPr>
            <a:xfrm rot="16200000">
              <a:off x="4492981" y="1626979"/>
              <a:ext cx="929082" cy="245815"/>
            </a:xfrm>
            <a:prstGeom prst="rect">
              <a:avLst/>
            </a:prstGeom>
            <a:noFill/>
          </p:spPr>
          <p:txBody>
            <a:bodyPr>
              <a:spAutoFit/>
            </a:bodyPr>
            <a:lstStyle/>
            <a:p>
              <a:pPr algn="ctr">
                <a:defRPr/>
              </a:pPr>
              <a:r>
                <a:rPr lang="es-MX" sz="1000" b="0" dirty="0" err="1">
                  <a:solidFill>
                    <a:prstClr val="white"/>
                  </a:solidFill>
                  <a:latin typeface="+mn-lt"/>
                  <a:cs typeface="Arial" charset="0"/>
                </a:rPr>
                <a:t>Redundancy</a:t>
              </a:r>
              <a:r>
                <a:rPr lang="es-MX" sz="1000" b="0" dirty="0">
                  <a:solidFill>
                    <a:prstClr val="white"/>
                  </a:solidFill>
                  <a:latin typeface="+mn-lt"/>
                  <a:cs typeface="Arial" charset="0"/>
                </a:rPr>
                <a:t> </a:t>
              </a:r>
              <a:r>
                <a:rPr lang="es-MX" sz="1000" b="0" dirty="0" err="1">
                  <a:solidFill>
                    <a:prstClr val="white"/>
                  </a:solidFill>
                  <a:latin typeface="+mn-lt"/>
                  <a:cs typeface="Arial" charset="0"/>
                </a:rPr>
                <a:t>Switching</a:t>
              </a:r>
              <a:endParaRPr lang="es-MX" sz="1000" b="0" dirty="0">
                <a:solidFill>
                  <a:prstClr val="white"/>
                </a:solidFill>
                <a:latin typeface="+mn-lt"/>
                <a:cs typeface="Arial" charset="0"/>
              </a:endParaRPr>
            </a:p>
          </p:txBody>
        </p:sp>
      </p:grpSp>
      <p:grpSp>
        <p:nvGrpSpPr>
          <p:cNvPr id="75926" name="59 Grupo"/>
          <p:cNvGrpSpPr>
            <a:grpSpLocks/>
          </p:cNvGrpSpPr>
          <p:nvPr/>
        </p:nvGrpSpPr>
        <p:grpSpPr bwMode="auto">
          <a:xfrm>
            <a:off x="5364163" y="4941888"/>
            <a:ext cx="361950" cy="185737"/>
            <a:chOff x="4341982" y="1391741"/>
            <a:chExt cx="361963" cy="185743"/>
          </a:xfrm>
        </p:grpSpPr>
        <p:sp>
          <p:nvSpPr>
            <p:cNvPr id="3" name="40 Triángulo isósceles"/>
            <p:cNvSpPr>
              <a:spLocks noChangeArrowheads="1"/>
            </p:cNvSpPr>
            <p:nvPr/>
          </p:nvSpPr>
          <p:spPr bwMode="auto">
            <a:xfrm rot="5400000">
              <a:off x="4445173" y="1374278"/>
              <a:ext cx="180981"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40" name="220 CuadroTexto"/>
            <p:cNvSpPr txBox="1">
              <a:spLocks noChangeArrowheads="1"/>
            </p:cNvSpPr>
            <p:nvPr/>
          </p:nvSpPr>
          <p:spPr bwMode="auto">
            <a:xfrm>
              <a:off x="4341982" y="1393328"/>
              <a:ext cx="361963" cy="18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927" name="60 Grupo"/>
          <p:cNvGrpSpPr>
            <a:grpSpLocks/>
          </p:cNvGrpSpPr>
          <p:nvPr/>
        </p:nvGrpSpPr>
        <p:grpSpPr bwMode="auto">
          <a:xfrm>
            <a:off x="5364163" y="5157788"/>
            <a:ext cx="361950" cy="185737"/>
            <a:chOff x="4353094" y="1746485"/>
            <a:chExt cx="361963" cy="185744"/>
          </a:xfrm>
        </p:grpSpPr>
        <p:sp>
          <p:nvSpPr>
            <p:cNvPr id="216" name="42 Triángulo isósceles"/>
            <p:cNvSpPr>
              <a:spLocks noChangeArrowheads="1"/>
            </p:cNvSpPr>
            <p:nvPr/>
          </p:nvSpPr>
          <p:spPr bwMode="auto">
            <a:xfrm rot="5400000">
              <a:off x="4445171" y="1730610"/>
              <a:ext cx="180982"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38" name="216 CuadroTexto"/>
            <p:cNvSpPr txBox="1">
              <a:spLocks noChangeArrowheads="1"/>
            </p:cNvSpPr>
            <p:nvPr/>
          </p:nvSpPr>
          <p:spPr bwMode="auto">
            <a:xfrm>
              <a:off x="4353094" y="1746485"/>
              <a:ext cx="361963" cy="18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928" name="56 Grupo"/>
          <p:cNvGrpSpPr>
            <a:grpSpLocks/>
          </p:cNvGrpSpPr>
          <p:nvPr/>
        </p:nvGrpSpPr>
        <p:grpSpPr bwMode="auto">
          <a:xfrm>
            <a:off x="5364163" y="5373688"/>
            <a:ext cx="361950" cy="185737"/>
            <a:chOff x="4353094" y="2105498"/>
            <a:chExt cx="361963" cy="185741"/>
          </a:xfrm>
        </p:grpSpPr>
        <p:sp>
          <p:nvSpPr>
            <p:cNvPr id="6" name="44 Triángulo isósceles"/>
            <p:cNvSpPr>
              <a:spLocks noChangeArrowheads="1"/>
            </p:cNvSpPr>
            <p:nvPr/>
          </p:nvSpPr>
          <p:spPr bwMode="auto">
            <a:xfrm rot="5400000">
              <a:off x="4445173" y="2088034"/>
              <a:ext cx="180979"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36" name="212 CuadroTexto"/>
            <p:cNvSpPr txBox="1">
              <a:spLocks noChangeArrowheads="1"/>
            </p:cNvSpPr>
            <p:nvPr/>
          </p:nvSpPr>
          <p:spPr bwMode="auto">
            <a:xfrm>
              <a:off x="4353094" y="2107085"/>
              <a:ext cx="361963" cy="18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cxnSp>
        <p:nvCxnSpPr>
          <p:cNvPr id="75929" name="153 Conector recto"/>
          <p:cNvCxnSpPr>
            <a:cxnSpLocks noChangeShapeType="1"/>
          </p:cNvCxnSpPr>
          <p:nvPr/>
        </p:nvCxnSpPr>
        <p:spPr bwMode="auto">
          <a:xfrm flipH="1">
            <a:off x="4787900" y="4797425"/>
            <a:ext cx="6111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30" name="155 Conector recto"/>
          <p:cNvCxnSpPr>
            <a:cxnSpLocks noChangeShapeType="1"/>
          </p:cNvCxnSpPr>
          <p:nvPr/>
        </p:nvCxnSpPr>
        <p:spPr bwMode="auto">
          <a:xfrm flipH="1">
            <a:off x="4787900" y="5229225"/>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31" name="157 Conector recto"/>
          <p:cNvCxnSpPr>
            <a:cxnSpLocks noChangeShapeType="1"/>
          </p:cNvCxnSpPr>
          <p:nvPr/>
        </p:nvCxnSpPr>
        <p:spPr bwMode="auto">
          <a:xfrm flipH="1" flipV="1">
            <a:off x="4829175" y="5426075"/>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32" name="160 Conector recto"/>
          <p:cNvCxnSpPr>
            <a:cxnSpLocks noChangeShapeType="1"/>
          </p:cNvCxnSpPr>
          <p:nvPr/>
        </p:nvCxnSpPr>
        <p:spPr bwMode="auto">
          <a:xfrm>
            <a:off x="5651500" y="5013325"/>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33" name="161 Conector recto"/>
          <p:cNvCxnSpPr>
            <a:cxnSpLocks noChangeShapeType="1"/>
          </p:cNvCxnSpPr>
          <p:nvPr/>
        </p:nvCxnSpPr>
        <p:spPr bwMode="auto">
          <a:xfrm>
            <a:off x="5651500" y="5229225"/>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34" name="115 Conector recto"/>
          <p:cNvCxnSpPr>
            <a:cxnSpLocks noChangeShapeType="1"/>
          </p:cNvCxnSpPr>
          <p:nvPr/>
        </p:nvCxnSpPr>
        <p:spPr bwMode="auto">
          <a:xfrm>
            <a:off x="5651500" y="5445125"/>
            <a:ext cx="1809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35" name="117 Conector recto"/>
          <p:cNvCxnSpPr>
            <a:cxnSpLocks noChangeShapeType="1"/>
          </p:cNvCxnSpPr>
          <p:nvPr/>
        </p:nvCxnSpPr>
        <p:spPr bwMode="auto">
          <a:xfrm>
            <a:off x="6213475" y="4827588"/>
            <a:ext cx="2873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36" name="165 Conector recto"/>
          <p:cNvCxnSpPr>
            <a:cxnSpLocks noChangeShapeType="1"/>
          </p:cNvCxnSpPr>
          <p:nvPr/>
        </p:nvCxnSpPr>
        <p:spPr bwMode="auto">
          <a:xfrm>
            <a:off x="6205538" y="5143500"/>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37" name="167 Conector recto"/>
          <p:cNvCxnSpPr>
            <a:cxnSpLocks noChangeShapeType="1"/>
          </p:cNvCxnSpPr>
          <p:nvPr/>
        </p:nvCxnSpPr>
        <p:spPr bwMode="auto">
          <a:xfrm>
            <a:off x="6205538" y="5429250"/>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5938" name="59 Grupo"/>
          <p:cNvGrpSpPr>
            <a:grpSpLocks/>
          </p:cNvGrpSpPr>
          <p:nvPr/>
        </p:nvGrpSpPr>
        <p:grpSpPr bwMode="auto">
          <a:xfrm>
            <a:off x="5364163" y="6237288"/>
            <a:ext cx="361950" cy="185737"/>
            <a:chOff x="4341982" y="1391572"/>
            <a:chExt cx="361963" cy="185742"/>
          </a:xfrm>
        </p:grpSpPr>
        <p:sp>
          <p:nvSpPr>
            <p:cNvPr id="208" name="207 Triángulo isósceles"/>
            <p:cNvSpPr>
              <a:spLocks noChangeArrowheads="1"/>
            </p:cNvSpPr>
            <p:nvPr/>
          </p:nvSpPr>
          <p:spPr bwMode="auto">
            <a:xfrm rot="5400000">
              <a:off x="4445174" y="1374109"/>
              <a:ext cx="180980"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34" name="208 CuadroTexto"/>
            <p:cNvSpPr txBox="1">
              <a:spLocks noChangeArrowheads="1"/>
            </p:cNvSpPr>
            <p:nvPr/>
          </p:nvSpPr>
          <p:spPr bwMode="auto">
            <a:xfrm>
              <a:off x="4341982" y="1393159"/>
              <a:ext cx="361963" cy="18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939" name="58 Grupo"/>
          <p:cNvGrpSpPr>
            <a:grpSpLocks/>
          </p:cNvGrpSpPr>
          <p:nvPr/>
        </p:nvGrpSpPr>
        <p:grpSpPr bwMode="auto">
          <a:xfrm>
            <a:off x="5364163" y="5805488"/>
            <a:ext cx="361950" cy="184150"/>
            <a:chOff x="3995894" y="1571687"/>
            <a:chExt cx="361963" cy="184157"/>
          </a:xfrm>
        </p:grpSpPr>
        <p:sp>
          <p:nvSpPr>
            <p:cNvPr id="206" name="205 Triángulo isósceles"/>
            <p:cNvSpPr>
              <a:spLocks noChangeArrowheads="1"/>
            </p:cNvSpPr>
            <p:nvPr/>
          </p:nvSpPr>
          <p:spPr bwMode="auto">
            <a:xfrm rot="5400000">
              <a:off x="4090353" y="1553431"/>
              <a:ext cx="179394"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32" name="206 CuadroTexto"/>
            <p:cNvSpPr txBox="1">
              <a:spLocks noChangeArrowheads="1"/>
            </p:cNvSpPr>
            <p:nvPr/>
          </p:nvSpPr>
          <p:spPr bwMode="auto">
            <a:xfrm>
              <a:off x="3995894" y="1571687"/>
              <a:ext cx="361963" cy="18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940" name="57 Grupo"/>
          <p:cNvGrpSpPr>
            <a:grpSpLocks/>
          </p:cNvGrpSpPr>
          <p:nvPr/>
        </p:nvGrpSpPr>
        <p:grpSpPr bwMode="auto">
          <a:xfrm>
            <a:off x="5364163" y="6021388"/>
            <a:ext cx="363537" cy="185737"/>
            <a:chOff x="4000657" y="1928999"/>
            <a:chExt cx="363551" cy="185742"/>
          </a:xfrm>
        </p:grpSpPr>
        <p:sp>
          <p:nvSpPr>
            <p:cNvPr id="202" name="201 Triángulo isósceles"/>
            <p:cNvSpPr>
              <a:spLocks noChangeArrowheads="1"/>
            </p:cNvSpPr>
            <p:nvPr/>
          </p:nvSpPr>
          <p:spPr bwMode="auto">
            <a:xfrm rot="5400000">
              <a:off x="4090354" y="1910741"/>
              <a:ext cx="179392"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30" name="202 CuadroTexto"/>
            <p:cNvSpPr txBox="1">
              <a:spLocks noChangeArrowheads="1"/>
            </p:cNvSpPr>
            <p:nvPr/>
          </p:nvSpPr>
          <p:spPr bwMode="auto">
            <a:xfrm>
              <a:off x="4000657" y="1930586"/>
              <a:ext cx="363551" cy="18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cxnSp>
        <p:nvCxnSpPr>
          <p:cNvPr id="75941" name="154 Conector recto"/>
          <p:cNvCxnSpPr>
            <a:cxnSpLocks noChangeShapeType="1"/>
          </p:cNvCxnSpPr>
          <p:nvPr/>
        </p:nvCxnSpPr>
        <p:spPr bwMode="auto">
          <a:xfrm flipH="1">
            <a:off x="4859338" y="6308725"/>
            <a:ext cx="57626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42" name="155 Conector recto"/>
          <p:cNvCxnSpPr>
            <a:cxnSpLocks noChangeShapeType="1"/>
          </p:cNvCxnSpPr>
          <p:nvPr/>
        </p:nvCxnSpPr>
        <p:spPr bwMode="auto">
          <a:xfrm flipH="1" flipV="1">
            <a:off x="4787900" y="5876925"/>
            <a:ext cx="6111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43" name="157 Conector recto"/>
          <p:cNvCxnSpPr>
            <a:cxnSpLocks noChangeShapeType="1"/>
          </p:cNvCxnSpPr>
          <p:nvPr/>
        </p:nvCxnSpPr>
        <p:spPr bwMode="auto">
          <a:xfrm flipH="1">
            <a:off x="4787900" y="6092825"/>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44" name="179 Conector recto"/>
          <p:cNvCxnSpPr>
            <a:cxnSpLocks noChangeShapeType="1"/>
          </p:cNvCxnSpPr>
          <p:nvPr/>
        </p:nvCxnSpPr>
        <p:spPr bwMode="auto">
          <a:xfrm rot="10800000" flipH="1" flipV="1">
            <a:off x="5651500" y="5876925"/>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45" name="180 Conector recto"/>
          <p:cNvCxnSpPr>
            <a:cxnSpLocks noChangeShapeType="1"/>
          </p:cNvCxnSpPr>
          <p:nvPr/>
        </p:nvCxnSpPr>
        <p:spPr bwMode="auto">
          <a:xfrm rot="10800000" flipH="1" flipV="1">
            <a:off x="5651500" y="6092825"/>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46" name="181 Conector recto"/>
          <p:cNvCxnSpPr>
            <a:cxnSpLocks noChangeShapeType="1"/>
          </p:cNvCxnSpPr>
          <p:nvPr/>
        </p:nvCxnSpPr>
        <p:spPr bwMode="auto">
          <a:xfrm>
            <a:off x="5651500" y="6308725"/>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47" name="184 Conector recto"/>
          <p:cNvCxnSpPr>
            <a:cxnSpLocks noChangeShapeType="1"/>
          </p:cNvCxnSpPr>
          <p:nvPr/>
        </p:nvCxnSpPr>
        <p:spPr bwMode="auto">
          <a:xfrm>
            <a:off x="6207125" y="5715000"/>
            <a:ext cx="2873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48" name="186 Conector recto"/>
          <p:cNvCxnSpPr>
            <a:cxnSpLocks noChangeShapeType="1"/>
          </p:cNvCxnSpPr>
          <p:nvPr/>
        </p:nvCxnSpPr>
        <p:spPr bwMode="auto">
          <a:xfrm>
            <a:off x="6207125" y="6000750"/>
            <a:ext cx="2873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49" name="187 Conector recto"/>
          <p:cNvCxnSpPr>
            <a:cxnSpLocks noChangeShapeType="1"/>
          </p:cNvCxnSpPr>
          <p:nvPr/>
        </p:nvCxnSpPr>
        <p:spPr bwMode="auto">
          <a:xfrm>
            <a:off x="6199188" y="6256338"/>
            <a:ext cx="287337"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195" name="194 Rectángulo"/>
          <p:cNvSpPr/>
          <p:nvPr/>
        </p:nvSpPr>
        <p:spPr bwMode="auto">
          <a:xfrm>
            <a:off x="5003800" y="5157788"/>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96" name="195 Rectángulo"/>
          <p:cNvSpPr/>
          <p:nvPr/>
        </p:nvSpPr>
        <p:spPr bwMode="auto">
          <a:xfrm>
            <a:off x="5003800" y="5373688"/>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97" name="196 Rectángulo"/>
          <p:cNvSpPr/>
          <p:nvPr/>
        </p:nvSpPr>
        <p:spPr bwMode="auto">
          <a:xfrm>
            <a:off x="5003800" y="5805488"/>
            <a:ext cx="250825"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198" name="197 Rectángulo"/>
          <p:cNvSpPr/>
          <p:nvPr/>
        </p:nvSpPr>
        <p:spPr bwMode="auto">
          <a:xfrm>
            <a:off x="5003800" y="4724400"/>
            <a:ext cx="250825"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cxnSp>
        <p:nvCxnSpPr>
          <p:cNvPr id="75954" name="199 Conector angular"/>
          <p:cNvCxnSpPr>
            <a:cxnSpLocks noChangeShapeType="1"/>
          </p:cNvCxnSpPr>
          <p:nvPr/>
        </p:nvCxnSpPr>
        <p:spPr bwMode="auto">
          <a:xfrm flipV="1">
            <a:off x="8248650" y="4298950"/>
            <a:ext cx="307975" cy="1244600"/>
          </a:xfrm>
          <a:prstGeom prst="bentConnector3">
            <a:avLst>
              <a:gd name="adj1" fmla="val 50000"/>
            </a:avLst>
          </a:prstGeom>
          <a:noFill/>
          <a:ln w="19050" algn="ctr">
            <a:solidFill>
              <a:srgbClr val="17375E"/>
            </a:solidFill>
            <a:miter lim="800000"/>
            <a:headEnd/>
            <a:tailEnd type="stealth" w="med" len="med"/>
          </a:ln>
          <a:extLst>
            <a:ext uri="{909E8E84-426E-40DD-AFC4-6F175D3DCCD1}">
              <a14:hiddenFill xmlns:a14="http://schemas.microsoft.com/office/drawing/2010/main">
                <a:noFill/>
              </a14:hiddenFill>
            </a:ext>
          </a:extLst>
        </p:spPr>
      </p:cxnSp>
      <p:cxnSp>
        <p:nvCxnSpPr>
          <p:cNvPr id="75955" name="200 Conector angular"/>
          <p:cNvCxnSpPr>
            <a:cxnSpLocks noChangeShapeType="1"/>
          </p:cNvCxnSpPr>
          <p:nvPr/>
        </p:nvCxnSpPr>
        <p:spPr bwMode="auto">
          <a:xfrm>
            <a:off x="8235950" y="2874963"/>
            <a:ext cx="306388" cy="1012825"/>
          </a:xfrm>
          <a:prstGeom prst="bentConnector3">
            <a:avLst>
              <a:gd name="adj1" fmla="val 50000"/>
            </a:avLst>
          </a:prstGeom>
          <a:noFill/>
          <a:ln w="19050" algn="ctr">
            <a:solidFill>
              <a:srgbClr val="17375E"/>
            </a:solidFill>
            <a:miter lim="800000"/>
            <a:headEnd/>
            <a:tailEnd type="stealth" w="med" len="med"/>
          </a:ln>
          <a:extLst>
            <a:ext uri="{909E8E84-426E-40DD-AFC4-6F175D3DCCD1}">
              <a14:hiddenFill xmlns:a14="http://schemas.microsoft.com/office/drawing/2010/main">
                <a:noFill/>
              </a14:hiddenFill>
            </a:ext>
          </a:extLst>
        </p:spPr>
      </p:cxnSp>
      <p:sp>
        <p:nvSpPr>
          <p:cNvPr id="312" name="311 Rectángulo"/>
          <p:cNvSpPr/>
          <p:nvPr/>
        </p:nvSpPr>
        <p:spPr bwMode="auto">
          <a:xfrm>
            <a:off x="1214743" y="4642876"/>
            <a:ext cx="928016" cy="571605"/>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100" b="0" dirty="0" err="1">
                <a:solidFill>
                  <a:prstClr val="white"/>
                </a:solidFill>
                <a:latin typeface="+mn-lt"/>
              </a:rPr>
              <a:t>Command</a:t>
            </a:r>
            <a:r>
              <a:rPr lang="es-MX" sz="1100" b="0" dirty="0">
                <a:solidFill>
                  <a:prstClr val="white"/>
                </a:solidFill>
                <a:latin typeface="+mn-lt"/>
              </a:rPr>
              <a:t> and tracking</a:t>
            </a:r>
          </a:p>
        </p:txBody>
      </p:sp>
      <p:cxnSp>
        <p:nvCxnSpPr>
          <p:cNvPr id="75959" name="315 Forma"/>
          <p:cNvCxnSpPr>
            <a:cxnSpLocks noChangeShapeType="1"/>
          </p:cNvCxnSpPr>
          <p:nvPr/>
        </p:nvCxnSpPr>
        <p:spPr bwMode="auto">
          <a:xfrm rot="16200000" flipH="1">
            <a:off x="766763" y="4481512"/>
            <a:ext cx="725488" cy="169863"/>
          </a:xfrm>
          <a:prstGeom prst="bentConnector2">
            <a:avLst/>
          </a:prstGeom>
          <a:noFill/>
          <a:ln w="19050" algn="ctr">
            <a:solidFill>
              <a:srgbClr val="17375E"/>
            </a:solidFill>
            <a:miter lim="800000"/>
            <a:headEnd type="none" w="med" len="lg"/>
            <a:tailEnd type="stealth" w="med" len="lg"/>
          </a:ln>
          <a:extLst>
            <a:ext uri="{909E8E84-426E-40DD-AFC4-6F175D3DCCD1}">
              <a14:hiddenFill xmlns:a14="http://schemas.microsoft.com/office/drawing/2010/main">
                <a:noFill/>
              </a14:hiddenFill>
            </a:ext>
          </a:extLst>
        </p:spPr>
      </p:cxnSp>
      <p:sp>
        <p:nvSpPr>
          <p:cNvPr id="317" name="316 CuadroTexto"/>
          <p:cNvSpPr txBox="1"/>
          <p:nvPr/>
        </p:nvSpPr>
        <p:spPr bwMode="auto">
          <a:xfrm>
            <a:off x="4572000" y="4221163"/>
            <a:ext cx="1071563" cy="365125"/>
          </a:xfrm>
          <a:prstGeom prst="rect">
            <a:avLst/>
          </a:prstGeom>
          <a:noFill/>
        </p:spPr>
        <p:txBody>
          <a:bodyPr>
            <a:spAutoFit/>
          </a:bodyPr>
          <a:lstStyle/>
          <a:p>
            <a:pPr algn="ctr">
              <a:defRPr/>
            </a:pPr>
            <a:r>
              <a:rPr lang="es-MX" sz="900" b="0" dirty="0">
                <a:solidFill>
                  <a:prstClr val="black"/>
                </a:solidFill>
                <a:latin typeface="+mn-lt"/>
                <a:cs typeface="Arial" charset="0"/>
              </a:rPr>
              <a:t>14.4 w SSPA </a:t>
            </a:r>
            <a:r>
              <a:rPr lang="es-MX" sz="900" b="0" dirty="0" err="1">
                <a:solidFill>
                  <a:prstClr val="black"/>
                </a:solidFill>
                <a:latin typeface="+mn-lt"/>
                <a:cs typeface="Arial" charset="0"/>
              </a:rPr>
              <a:t>amplifiers</a:t>
            </a:r>
            <a:endParaRPr lang="es-MX" sz="900" b="0" dirty="0">
              <a:solidFill>
                <a:prstClr val="black"/>
              </a:solidFill>
              <a:latin typeface="+mn-lt"/>
              <a:cs typeface="Arial" charset="0"/>
            </a:endParaRPr>
          </a:p>
        </p:txBody>
      </p:sp>
      <p:grpSp>
        <p:nvGrpSpPr>
          <p:cNvPr id="75961" name="18 Grupo"/>
          <p:cNvGrpSpPr>
            <a:grpSpLocks noChangeAspect="1"/>
          </p:cNvGrpSpPr>
          <p:nvPr/>
        </p:nvGrpSpPr>
        <p:grpSpPr bwMode="auto">
          <a:xfrm>
            <a:off x="4067175" y="1531938"/>
            <a:ext cx="179388" cy="104775"/>
            <a:chOff x="3288189" y="1564875"/>
            <a:chExt cx="498382" cy="291089"/>
          </a:xfrm>
        </p:grpSpPr>
        <p:sp>
          <p:nvSpPr>
            <p:cNvPr id="319" name="5 Rectángulo"/>
            <p:cNvSpPr/>
            <p:nvPr/>
          </p:nvSpPr>
          <p:spPr>
            <a:xfrm>
              <a:off x="3288189" y="1569284"/>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320" name="14 Forma libre"/>
            <p:cNvSpPr/>
            <p:nvPr/>
          </p:nvSpPr>
          <p:spPr>
            <a:xfrm>
              <a:off x="3469019" y="1564875"/>
              <a:ext cx="110260"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28" name="16 Conector recto de flecha"/>
            <p:cNvCxnSpPr>
              <a:cxnSpLocks noChangeShapeType="1"/>
            </p:cNvCxnSpPr>
            <p:nvPr/>
          </p:nvCxnSpPr>
          <p:spPr bwMode="auto">
            <a:xfrm rot="9360000" flipH="1">
              <a:off x="3371986" y="171042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cxnSp>
        <p:nvCxnSpPr>
          <p:cNvPr id="75962" name="321 Conector recto"/>
          <p:cNvCxnSpPr>
            <a:cxnSpLocks noChangeShapeType="1"/>
          </p:cNvCxnSpPr>
          <p:nvPr/>
        </p:nvCxnSpPr>
        <p:spPr bwMode="auto">
          <a:xfrm>
            <a:off x="4246563" y="1585913"/>
            <a:ext cx="2143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63" name="322 Conector recto"/>
          <p:cNvCxnSpPr>
            <a:cxnSpLocks noChangeShapeType="1"/>
          </p:cNvCxnSpPr>
          <p:nvPr/>
        </p:nvCxnSpPr>
        <p:spPr bwMode="auto">
          <a:xfrm rot="10800000">
            <a:off x="3817938" y="1585913"/>
            <a:ext cx="249237"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5964" name="18 Grupo"/>
          <p:cNvGrpSpPr>
            <a:grpSpLocks noChangeAspect="1"/>
          </p:cNvGrpSpPr>
          <p:nvPr/>
        </p:nvGrpSpPr>
        <p:grpSpPr bwMode="auto">
          <a:xfrm>
            <a:off x="4067175" y="3497263"/>
            <a:ext cx="179388" cy="104775"/>
            <a:chOff x="3288189" y="1564875"/>
            <a:chExt cx="498382" cy="291089"/>
          </a:xfrm>
        </p:grpSpPr>
        <p:sp>
          <p:nvSpPr>
            <p:cNvPr id="325" name="5 Rectángulo"/>
            <p:cNvSpPr/>
            <p:nvPr/>
          </p:nvSpPr>
          <p:spPr>
            <a:xfrm>
              <a:off x="3288189" y="1569284"/>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326" name="14 Forma libre"/>
            <p:cNvSpPr/>
            <p:nvPr/>
          </p:nvSpPr>
          <p:spPr>
            <a:xfrm>
              <a:off x="3469019" y="1564875"/>
              <a:ext cx="110260"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25" name="16 Conector recto de flecha"/>
            <p:cNvCxnSpPr>
              <a:cxnSpLocks noChangeShapeType="1"/>
            </p:cNvCxnSpPr>
            <p:nvPr/>
          </p:nvCxnSpPr>
          <p:spPr bwMode="auto">
            <a:xfrm rot="9360000" flipH="1">
              <a:off x="3371986" y="171042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cxnSp>
        <p:nvCxnSpPr>
          <p:cNvPr id="75965" name="327 Conector recto"/>
          <p:cNvCxnSpPr>
            <a:cxnSpLocks noChangeShapeType="1"/>
          </p:cNvCxnSpPr>
          <p:nvPr/>
        </p:nvCxnSpPr>
        <p:spPr bwMode="auto">
          <a:xfrm>
            <a:off x="4246563" y="3551238"/>
            <a:ext cx="2143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66" name="328 Conector recto"/>
          <p:cNvCxnSpPr>
            <a:cxnSpLocks noChangeShapeType="1"/>
          </p:cNvCxnSpPr>
          <p:nvPr/>
        </p:nvCxnSpPr>
        <p:spPr bwMode="auto">
          <a:xfrm rot="10800000">
            <a:off x="3817938" y="3551238"/>
            <a:ext cx="249237"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5967" name="18 Grupo"/>
          <p:cNvGrpSpPr>
            <a:grpSpLocks noChangeAspect="1"/>
          </p:cNvGrpSpPr>
          <p:nvPr/>
        </p:nvGrpSpPr>
        <p:grpSpPr bwMode="auto">
          <a:xfrm>
            <a:off x="4065588" y="3306763"/>
            <a:ext cx="179387" cy="104775"/>
            <a:chOff x="3288189" y="1564875"/>
            <a:chExt cx="498382" cy="291089"/>
          </a:xfrm>
        </p:grpSpPr>
        <p:sp>
          <p:nvSpPr>
            <p:cNvPr id="331" name="5 Rectángulo"/>
            <p:cNvSpPr/>
            <p:nvPr/>
          </p:nvSpPr>
          <p:spPr>
            <a:xfrm>
              <a:off x="3288189" y="1569284"/>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332" name="14 Forma libre"/>
            <p:cNvSpPr/>
            <p:nvPr/>
          </p:nvSpPr>
          <p:spPr>
            <a:xfrm>
              <a:off x="3469017" y="1564875"/>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22" name="16 Conector recto de flecha"/>
            <p:cNvCxnSpPr>
              <a:cxnSpLocks noChangeShapeType="1"/>
            </p:cNvCxnSpPr>
            <p:nvPr/>
          </p:nvCxnSpPr>
          <p:spPr bwMode="auto">
            <a:xfrm rot="9360000" flipH="1">
              <a:off x="3371986" y="171042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cxnSp>
        <p:nvCxnSpPr>
          <p:cNvPr id="75968" name="333 Conector recto"/>
          <p:cNvCxnSpPr>
            <a:cxnSpLocks noChangeShapeType="1"/>
          </p:cNvCxnSpPr>
          <p:nvPr/>
        </p:nvCxnSpPr>
        <p:spPr bwMode="auto">
          <a:xfrm>
            <a:off x="4244975" y="336073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69" name="334 Conector recto"/>
          <p:cNvCxnSpPr>
            <a:cxnSpLocks noChangeShapeType="1"/>
          </p:cNvCxnSpPr>
          <p:nvPr/>
        </p:nvCxnSpPr>
        <p:spPr bwMode="auto">
          <a:xfrm rot="10800000">
            <a:off x="3816350" y="336073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5970" name="18 Grupo"/>
          <p:cNvGrpSpPr>
            <a:grpSpLocks noChangeAspect="1"/>
          </p:cNvGrpSpPr>
          <p:nvPr/>
        </p:nvGrpSpPr>
        <p:grpSpPr bwMode="auto">
          <a:xfrm>
            <a:off x="4052888" y="2930525"/>
            <a:ext cx="179387" cy="104775"/>
            <a:chOff x="3288189" y="1564875"/>
            <a:chExt cx="498382" cy="291089"/>
          </a:xfrm>
        </p:grpSpPr>
        <p:sp>
          <p:nvSpPr>
            <p:cNvPr id="337" name="5 Rectángulo"/>
            <p:cNvSpPr/>
            <p:nvPr/>
          </p:nvSpPr>
          <p:spPr>
            <a:xfrm>
              <a:off x="3288189" y="1569287"/>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338" name="14 Forma libre"/>
            <p:cNvSpPr/>
            <p:nvPr/>
          </p:nvSpPr>
          <p:spPr>
            <a:xfrm>
              <a:off x="3469017" y="1564875"/>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6019" name="16 Conector recto de flecha"/>
            <p:cNvCxnSpPr>
              <a:cxnSpLocks noChangeShapeType="1"/>
            </p:cNvCxnSpPr>
            <p:nvPr/>
          </p:nvCxnSpPr>
          <p:spPr bwMode="auto">
            <a:xfrm rot="9360000" flipH="1">
              <a:off x="3371986" y="171042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cxnSp>
        <p:nvCxnSpPr>
          <p:cNvPr id="75971" name="339 Conector recto"/>
          <p:cNvCxnSpPr>
            <a:cxnSpLocks noChangeShapeType="1"/>
          </p:cNvCxnSpPr>
          <p:nvPr/>
        </p:nvCxnSpPr>
        <p:spPr bwMode="auto">
          <a:xfrm>
            <a:off x="4232275" y="2984500"/>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72" name="340 Conector recto"/>
          <p:cNvCxnSpPr>
            <a:cxnSpLocks noChangeShapeType="1"/>
          </p:cNvCxnSpPr>
          <p:nvPr/>
        </p:nvCxnSpPr>
        <p:spPr bwMode="auto">
          <a:xfrm rot="10800000">
            <a:off x="3803650" y="2984500"/>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5973" name="59 Grupo"/>
          <p:cNvGrpSpPr>
            <a:grpSpLocks/>
          </p:cNvGrpSpPr>
          <p:nvPr/>
        </p:nvGrpSpPr>
        <p:grpSpPr bwMode="auto">
          <a:xfrm>
            <a:off x="5184775" y="3600450"/>
            <a:ext cx="361950" cy="185738"/>
            <a:chOff x="4341982" y="1391572"/>
            <a:chExt cx="361963" cy="185742"/>
          </a:xfrm>
        </p:grpSpPr>
        <p:sp>
          <p:nvSpPr>
            <p:cNvPr id="343" name="342 Triángulo isósceles"/>
            <p:cNvSpPr>
              <a:spLocks noChangeArrowheads="1"/>
            </p:cNvSpPr>
            <p:nvPr/>
          </p:nvSpPr>
          <p:spPr bwMode="auto">
            <a:xfrm rot="5400000">
              <a:off x="4445174" y="1374108"/>
              <a:ext cx="180979"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16" name="343 CuadroTexto"/>
            <p:cNvSpPr txBox="1">
              <a:spLocks noChangeArrowheads="1"/>
            </p:cNvSpPr>
            <p:nvPr/>
          </p:nvSpPr>
          <p:spPr bwMode="auto">
            <a:xfrm>
              <a:off x="4341982" y="1393160"/>
              <a:ext cx="361963" cy="18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974" name="58 Grupo"/>
          <p:cNvGrpSpPr>
            <a:grpSpLocks/>
          </p:cNvGrpSpPr>
          <p:nvPr/>
        </p:nvGrpSpPr>
        <p:grpSpPr bwMode="auto">
          <a:xfrm>
            <a:off x="5370513" y="3455988"/>
            <a:ext cx="361950" cy="184150"/>
            <a:chOff x="3995894" y="1571687"/>
            <a:chExt cx="361963" cy="184157"/>
          </a:xfrm>
        </p:grpSpPr>
        <p:sp>
          <p:nvSpPr>
            <p:cNvPr id="346" name="345 Triángulo isósceles"/>
            <p:cNvSpPr>
              <a:spLocks noChangeArrowheads="1"/>
            </p:cNvSpPr>
            <p:nvPr/>
          </p:nvSpPr>
          <p:spPr bwMode="auto">
            <a:xfrm rot="5400000">
              <a:off x="4090353" y="1553431"/>
              <a:ext cx="179394"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14" name="346 CuadroTexto"/>
            <p:cNvSpPr txBox="1">
              <a:spLocks noChangeArrowheads="1"/>
            </p:cNvSpPr>
            <p:nvPr/>
          </p:nvSpPr>
          <p:spPr bwMode="auto">
            <a:xfrm>
              <a:off x="3995894" y="1571687"/>
              <a:ext cx="361963" cy="18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975" name="60 Grupo"/>
          <p:cNvGrpSpPr>
            <a:grpSpLocks/>
          </p:cNvGrpSpPr>
          <p:nvPr/>
        </p:nvGrpSpPr>
        <p:grpSpPr bwMode="auto">
          <a:xfrm>
            <a:off x="5183188" y="4029075"/>
            <a:ext cx="361950" cy="185738"/>
            <a:chOff x="4353094" y="1746316"/>
            <a:chExt cx="361963" cy="185743"/>
          </a:xfrm>
        </p:grpSpPr>
        <p:sp>
          <p:nvSpPr>
            <p:cNvPr id="349" name="348 Triángulo isósceles"/>
            <p:cNvSpPr>
              <a:spLocks noChangeArrowheads="1"/>
            </p:cNvSpPr>
            <p:nvPr/>
          </p:nvSpPr>
          <p:spPr bwMode="auto">
            <a:xfrm rot="5400000">
              <a:off x="4445172" y="1730441"/>
              <a:ext cx="180980"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12" name="349 CuadroTexto"/>
            <p:cNvSpPr txBox="1">
              <a:spLocks noChangeArrowheads="1"/>
            </p:cNvSpPr>
            <p:nvPr/>
          </p:nvSpPr>
          <p:spPr bwMode="auto">
            <a:xfrm>
              <a:off x="4353094" y="1746316"/>
              <a:ext cx="361963" cy="18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grpSp>
        <p:nvGrpSpPr>
          <p:cNvPr id="75976" name="57 Grupo"/>
          <p:cNvGrpSpPr>
            <a:grpSpLocks/>
          </p:cNvGrpSpPr>
          <p:nvPr/>
        </p:nvGrpSpPr>
        <p:grpSpPr bwMode="auto">
          <a:xfrm>
            <a:off x="5368925" y="3832225"/>
            <a:ext cx="363538" cy="185738"/>
            <a:chOff x="4000657" y="1928999"/>
            <a:chExt cx="363551" cy="185742"/>
          </a:xfrm>
        </p:grpSpPr>
        <p:sp>
          <p:nvSpPr>
            <p:cNvPr id="352" name="351 Triángulo isósceles"/>
            <p:cNvSpPr>
              <a:spLocks noChangeArrowheads="1"/>
            </p:cNvSpPr>
            <p:nvPr/>
          </p:nvSpPr>
          <p:spPr bwMode="auto">
            <a:xfrm rot="5400000">
              <a:off x="4090355" y="1910741"/>
              <a:ext cx="179392"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10" name="352 CuadroTexto"/>
            <p:cNvSpPr txBox="1">
              <a:spLocks noChangeArrowheads="1"/>
            </p:cNvSpPr>
            <p:nvPr/>
          </p:nvSpPr>
          <p:spPr bwMode="auto">
            <a:xfrm>
              <a:off x="4000657" y="1930587"/>
              <a:ext cx="363551" cy="18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cxnSp>
        <p:nvCxnSpPr>
          <p:cNvPr id="75977" name="154 Conector recto"/>
          <p:cNvCxnSpPr>
            <a:cxnSpLocks noChangeShapeType="1"/>
          </p:cNvCxnSpPr>
          <p:nvPr/>
        </p:nvCxnSpPr>
        <p:spPr bwMode="auto">
          <a:xfrm flipH="1">
            <a:off x="4811713" y="4125913"/>
            <a:ext cx="4429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78" name="155 Conector recto"/>
          <p:cNvCxnSpPr>
            <a:cxnSpLocks noChangeShapeType="1"/>
          </p:cNvCxnSpPr>
          <p:nvPr/>
        </p:nvCxnSpPr>
        <p:spPr bwMode="auto">
          <a:xfrm flipH="1" flipV="1">
            <a:off x="4821238" y="3549650"/>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79" name="156 Conector recto"/>
          <p:cNvCxnSpPr>
            <a:cxnSpLocks noChangeShapeType="1"/>
          </p:cNvCxnSpPr>
          <p:nvPr/>
        </p:nvCxnSpPr>
        <p:spPr bwMode="auto">
          <a:xfrm flipH="1">
            <a:off x="5473700" y="3736975"/>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80" name="157 Conector recto"/>
          <p:cNvCxnSpPr>
            <a:cxnSpLocks noChangeShapeType="1"/>
          </p:cNvCxnSpPr>
          <p:nvPr/>
        </p:nvCxnSpPr>
        <p:spPr bwMode="auto">
          <a:xfrm flipH="1">
            <a:off x="4821238" y="3932238"/>
            <a:ext cx="611187"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81" name="357 Conector recto"/>
          <p:cNvCxnSpPr>
            <a:cxnSpLocks noChangeShapeType="1"/>
          </p:cNvCxnSpPr>
          <p:nvPr/>
        </p:nvCxnSpPr>
        <p:spPr bwMode="auto">
          <a:xfrm rot="10800000" flipH="1" flipV="1">
            <a:off x="5659438" y="3543300"/>
            <a:ext cx="1809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82" name="358 Conector recto"/>
          <p:cNvCxnSpPr>
            <a:cxnSpLocks noChangeShapeType="1"/>
          </p:cNvCxnSpPr>
          <p:nvPr/>
        </p:nvCxnSpPr>
        <p:spPr bwMode="auto">
          <a:xfrm rot="10800000" flipH="1" flipV="1">
            <a:off x="5653088" y="3925888"/>
            <a:ext cx="1809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83" name="359 Conector recto"/>
          <p:cNvCxnSpPr>
            <a:cxnSpLocks noChangeShapeType="1"/>
          </p:cNvCxnSpPr>
          <p:nvPr/>
        </p:nvCxnSpPr>
        <p:spPr bwMode="auto">
          <a:xfrm>
            <a:off x="5473700" y="4119563"/>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84" name="360 Conector recto"/>
          <p:cNvCxnSpPr>
            <a:cxnSpLocks noChangeShapeType="1"/>
          </p:cNvCxnSpPr>
          <p:nvPr/>
        </p:nvCxnSpPr>
        <p:spPr bwMode="auto">
          <a:xfrm>
            <a:off x="4816475" y="3738563"/>
            <a:ext cx="4413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362" name="361 Rectángulo"/>
          <p:cNvSpPr/>
          <p:nvPr/>
        </p:nvSpPr>
        <p:spPr bwMode="auto">
          <a:xfrm>
            <a:off x="4884738" y="3675063"/>
            <a:ext cx="252412"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363" name="362 Rectángulo"/>
          <p:cNvSpPr/>
          <p:nvPr/>
        </p:nvSpPr>
        <p:spPr bwMode="auto">
          <a:xfrm>
            <a:off x="4878388" y="4065588"/>
            <a:ext cx="252412"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364" name="363 Rectángulo"/>
          <p:cNvSpPr/>
          <p:nvPr/>
        </p:nvSpPr>
        <p:spPr bwMode="auto">
          <a:xfrm>
            <a:off x="4962525" y="3490913"/>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365" name="364 Rectángulo"/>
          <p:cNvSpPr/>
          <p:nvPr/>
        </p:nvSpPr>
        <p:spPr bwMode="auto">
          <a:xfrm>
            <a:off x="4956175" y="3873500"/>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cxnSp>
        <p:nvCxnSpPr>
          <p:cNvPr id="75989" name="117 Conector recto"/>
          <p:cNvCxnSpPr>
            <a:cxnSpLocks noChangeShapeType="1"/>
          </p:cNvCxnSpPr>
          <p:nvPr/>
        </p:nvCxnSpPr>
        <p:spPr bwMode="auto">
          <a:xfrm>
            <a:off x="6194425" y="1758950"/>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90" name="366 Conector recto"/>
          <p:cNvCxnSpPr>
            <a:cxnSpLocks noChangeShapeType="1"/>
          </p:cNvCxnSpPr>
          <p:nvPr/>
        </p:nvCxnSpPr>
        <p:spPr bwMode="auto">
          <a:xfrm>
            <a:off x="6200775" y="2776538"/>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91" name="367 Conector recto"/>
          <p:cNvCxnSpPr>
            <a:cxnSpLocks noChangeShapeType="1"/>
          </p:cNvCxnSpPr>
          <p:nvPr/>
        </p:nvCxnSpPr>
        <p:spPr bwMode="auto">
          <a:xfrm>
            <a:off x="6200775" y="3544888"/>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92" name="368 Conector recto"/>
          <p:cNvCxnSpPr>
            <a:cxnSpLocks noChangeShapeType="1"/>
          </p:cNvCxnSpPr>
          <p:nvPr/>
        </p:nvCxnSpPr>
        <p:spPr bwMode="auto">
          <a:xfrm>
            <a:off x="6194425" y="4116388"/>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5993" name="315 Conector recto de flecha"/>
          <p:cNvCxnSpPr>
            <a:cxnSpLocks noChangeShapeType="1"/>
          </p:cNvCxnSpPr>
          <p:nvPr/>
        </p:nvCxnSpPr>
        <p:spPr bwMode="auto">
          <a:xfrm>
            <a:off x="7316788" y="2851150"/>
            <a:ext cx="325437" cy="1588"/>
          </a:xfrm>
          <a:prstGeom prst="straightConnector1">
            <a:avLst/>
          </a:prstGeom>
          <a:noFill/>
          <a:ln w="19050" algn="ctr">
            <a:solidFill>
              <a:srgbClr val="17375E"/>
            </a:solidFill>
            <a:miter lim="800000"/>
            <a:headEnd/>
            <a:tailEnd type="stealth" w="med" len="med"/>
          </a:ln>
          <a:extLst>
            <a:ext uri="{909E8E84-426E-40DD-AFC4-6F175D3DCCD1}">
              <a14:hiddenFill xmlns:a14="http://schemas.microsoft.com/office/drawing/2010/main">
                <a:noFill/>
              </a14:hiddenFill>
            </a:ext>
          </a:extLst>
        </p:spPr>
      </p:cxnSp>
      <p:cxnSp>
        <p:nvCxnSpPr>
          <p:cNvPr id="75994" name="321 Conector recto de flecha"/>
          <p:cNvCxnSpPr>
            <a:cxnSpLocks noChangeShapeType="1"/>
          </p:cNvCxnSpPr>
          <p:nvPr/>
        </p:nvCxnSpPr>
        <p:spPr bwMode="auto">
          <a:xfrm flipV="1">
            <a:off x="7326313" y="5522913"/>
            <a:ext cx="327025" cy="3175"/>
          </a:xfrm>
          <a:prstGeom prst="straightConnector1">
            <a:avLst/>
          </a:prstGeom>
          <a:noFill/>
          <a:ln w="19050" algn="ctr">
            <a:solidFill>
              <a:srgbClr val="17375E"/>
            </a:solidFill>
            <a:miter lim="800000"/>
            <a:headEnd/>
            <a:tailEnd type="stealth" w="med" len="med"/>
          </a:ln>
          <a:extLst>
            <a:ext uri="{909E8E84-426E-40DD-AFC4-6F175D3DCCD1}">
              <a14:hiddenFill xmlns:a14="http://schemas.microsoft.com/office/drawing/2010/main">
                <a:noFill/>
              </a14:hiddenFill>
            </a:ext>
          </a:extLst>
        </p:spPr>
      </p:cxnSp>
      <p:sp>
        <p:nvSpPr>
          <p:cNvPr id="8" name="195 Rectángulo"/>
          <p:cNvSpPr/>
          <p:nvPr/>
        </p:nvSpPr>
        <p:spPr bwMode="auto">
          <a:xfrm>
            <a:off x="5003800" y="6021388"/>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grpSp>
        <p:nvGrpSpPr>
          <p:cNvPr id="75996" name="56 Grupo"/>
          <p:cNvGrpSpPr>
            <a:grpSpLocks/>
          </p:cNvGrpSpPr>
          <p:nvPr/>
        </p:nvGrpSpPr>
        <p:grpSpPr bwMode="auto">
          <a:xfrm>
            <a:off x="5364163" y="5589588"/>
            <a:ext cx="361950" cy="185737"/>
            <a:chOff x="4353094" y="2105498"/>
            <a:chExt cx="361963" cy="185741"/>
          </a:xfrm>
        </p:grpSpPr>
        <p:sp>
          <p:nvSpPr>
            <p:cNvPr id="212" name="44 Triángulo isósceles"/>
            <p:cNvSpPr>
              <a:spLocks noChangeArrowheads="1"/>
            </p:cNvSpPr>
            <p:nvPr/>
          </p:nvSpPr>
          <p:spPr bwMode="auto">
            <a:xfrm rot="5400000">
              <a:off x="4445173" y="2088034"/>
              <a:ext cx="180979"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08" name="212 CuadroTexto"/>
            <p:cNvSpPr txBox="1">
              <a:spLocks noChangeArrowheads="1"/>
            </p:cNvSpPr>
            <p:nvPr/>
          </p:nvSpPr>
          <p:spPr bwMode="auto">
            <a:xfrm>
              <a:off x="4353094" y="2107085"/>
              <a:ext cx="361963" cy="18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cxnSp>
        <p:nvCxnSpPr>
          <p:cNvPr id="75997" name="115 Conector recto"/>
          <p:cNvCxnSpPr>
            <a:cxnSpLocks noChangeShapeType="1"/>
          </p:cNvCxnSpPr>
          <p:nvPr/>
        </p:nvCxnSpPr>
        <p:spPr bwMode="auto">
          <a:xfrm>
            <a:off x="5651500" y="5661025"/>
            <a:ext cx="1809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5998" name="59 Grupo"/>
          <p:cNvGrpSpPr>
            <a:grpSpLocks/>
          </p:cNvGrpSpPr>
          <p:nvPr/>
        </p:nvGrpSpPr>
        <p:grpSpPr bwMode="auto">
          <a:xfrm>
            <a:off x="5364163" y="4724400"/>
            <a:ext cx="361950" cy="185738"/>
            <a:chOff x="4341982" y="1391741"/>
            <a:chExt cx="361963" cy="185743"/>
          </a:xfrm>
        </p:grpSpPr>
        <p:sp>
          <p:nvSpPr>
            <p:cNvPr id="220" name="40 Triángulo isósceles"/>
            <p:cNvSpPr>
              <a:spLocks noChangeArrowheads="1"/>
            </p:cNvSpPr>
            <p:nvPr/>
          </p:nvSpPr>
          <p:spPr bwMode="auto">
            <a:xfrm rot="5400000">
              <a:off x="4445174" y="1374278"/>
              <a:ext cx="180980"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76006" name="220 CuadroTexto"/>
            <p:cNvSpPr txBox="1">
              <a:spLocks noChangeArrowheads="1"/>
            </p:cNvSpPr>
            <p:nvPr/>
          </p:nvSpPr>
          <p:spPr bwMode="auto">
            <a:xfrm>
              <a:off x="4341982" y="1393329"/>
              <a:ext cx="361963" cy="18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600" b="0">
                <a:solidFill>
                  <a:srgbClr val="000000"/>
                </a:solidFill>
                <a:cs typeface="Arial" charset="0"/>
              </a:endParaRPr>
            </a:p>
          </p:txBody>
        </p:sp>
      </p:grpSp>
      <p:cxnSp>
        <p:nvCxnSpPr>
          <p:cNvPr id="75999" name="160 Conector recto"/>
          <p:cNvCxnSpPr>
            <a:cxnSpLocks noChangeShapeType="1"/>
          </p:cNvCxnSpPr>
          <p:nvPr/>
        </p:nvCxnSpPr>
        <p:spPr bwMode="auto">
          <a:xfrm>
            <a:off x="5651500" y="4797425"/>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9" name="195 Rectángulo"/>
          <p:cNvSpPr/>
          <p:nvPr/>
        </p:nvSpPr>
        <p:spPr bwMode="auto">
          <a:xfrm>
            <a:off x="5003800" y="6237288"/>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cxnSp>
        <p:nvCxnSpPr>
          <p:cNvPr id="76001" name="155 Conector recto"/>
          <p:cNvCxnSpPr>
            <a:cxnSpLocks noChangeShapeType="1"/>
          </p:cNvCxnSpPr>
          <p:nvPr/>
        </p:nvCxnSpPr>
        <p:spPr bwMode="auto">
          <a:xfrm flipH="1" flipV="1">
            <a:off x="4787900" y="5661025"/>
            <a:ext cx="6111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10" name="195 Rectángulo"/>
          <p:cNvSpPr/>
          <p:nvPr/>
        </p:nvSpPr>
        <p:spPr bwMode="auto">
          <a:xfrm>
            <a:off x="5003800" y="5589588"/>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cxnSp>
        <p:nvCxnSpPr>
          <p:cNvPr id="76003" name="154 Conector recto"/>
          <p:cNvCxnSpPr>
            <a:cxnSpLocks noChangeShapeType="1"/>
          </p:cNvCxnSpPr>
          <p:nvPr/>
        </p:nvCxnSpPr>
        <p:spPr bwMode="auto">
          <a:xfrm flipH="1">
            <a:off x="4859338" y="5013325"/>
            <a:ext cx="57626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12" name="195 Rectángulo"/>
          <p:cNvSpPr/>
          <p:nvPr/>
        </p:nvSpPr>
        <p:spPr bwMode="auto">
          <a:xfrm>
            <a:off x="5003800" y="4941888"/>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476375" y="188913"/>
            <a:ext cx="6985000" cy="865187"/>
          </a:xfrm>
        </p:spPr>
        <p:txBody>
          <a:bodyPr/>
          <a:lstStyle/>
          <a:p>
            <a:pPr eaLnBrk="1" hangingPunct="1">
              <a:defRPr/>
            </a:pPr>
            <a:r>
              <a:rPr lang="es-MX" dirty="0" err="1" smtClean="0"/>
              <a:t>Ku</a:t>
            </a:r>
            <a:r>
              <a:rPr lang="es-MX" dirty="0" smtClean="0"/>
              <a:t> – Band Block </a:t>
            </a:r>
            <a:r>
              <a:rPr lang="es-MX" dirty="0" err="1" smtClean="0"/>
              <a:t>Diagram</a:t>
            </a:r>
            <a:endParaRPr lang="es-MX" dirty="0" smtClean="0"/>
          </a:p>
        </p:txBody>
      </p:sp>
      <p:grpSp>
        <p:nvGrpSpPr>
          <p:cNvPr id="76803" name="34 Grupo"/>
          <p:cNvGrpSpPr>
            <a:grpSpLocks/>
          </p:cNvGrpSpPr>
          <p:nvPr/>
        </p:nvGrpSpPr>
        <p:grpSpPr bwMode="auto">
          <a:xfrm>
            <a:off x="71438" y="1782763"/>
            <a:ext cx="9572625" cy="3646487"/>
            <a:chOff x="142908" y="1782537"/>
            <a:chExt cx="9572596" cy="3646727"/>
          </a:xfrm>
        </p:grpSpPr>
        <p:sp>
          <p:nvSpPr>
            <p:cNvPr id="22" name="21 Arco"/>
            <p:cNvSpPr/>
            <p:nvPr/>
          </p:nvSpPr>
          <p:spPr bwMode="auto">
            <a:xfrm>
              <a:off x="8572507" y="2660482"/>
              <a:ext cx="1142997" cy="1928940"/>
            </a:xfrm>
            <a:prstGeom prst="arc">
              <a:avLst>
                <a:gd name="adj1" fmla="val 6193922"/>
                <a:gd name="adj2" fmla="val 15172976"/>
              </a:avLst>
            </a:prstGeom>
            <a:ln>
              <a:headEnd type="none" w="med" len="med"/>
              <a:tailEnd type="none" w="lg" len="lg"/>
            </a:ln>
          </p:spPr>
          <p:style>
            <a:lnRef idx="3">
              <a:schemeClr val="accent6"/>
            </a:lnRef>
            <a:fillRef idx="0">
              <a:schemeClr val="accent6"/>
            </a:fillRef>
            <a:effectRef idx="2">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grpSp>
          <p:nvGrpSpPr>
            <p:cNvPr id="76805" name="33 Grupo"/>
            <p:cNvGrpSpPr>
              <a:grpSpLocks/>
            </p:cNvGrpSpPr>
            <p:nvPr/>
          </p:nvGrpSpPr>
          <p:grpSpPr bwMode="auto">
            <a:xfrm>
              <a:off x="142908" y="1782537"/>
              <a:ext cx="9039240" cy="3646727"/>
              <a:chOff x="142908" y="1782537"/>
              <a:chExt cx="9039240" cy="3646727"/>
            </a:xfrm>
          </p:grpSpPr>
          <p:sp>
            <p:nvSpPr>
              <p:cNvPr id="4" name="3 Rectángulo"/>
              <p:cNvSpPr/>
              <p:nvPr/>
            </p:nvSpPr>
            <p:spPr bwMode="auto">
              <a:xfrm>
                <a:off x="1142976" y="1857364"/>
                <a:ext cx="1359521" cy="35719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a:solidFill>
                      <a:schemeClr val="tx1"/>
                    </a:solidFill>
                    <a:effectLst>
                      <a:outerShdw blurRad="38100" dist="38100" dir="2700000" algn="tl">
                        <a:srgbClr val="C0C0C0"/>
                      </a:outerShdw>
                    </a:effectLst>
                  </a:rPr>
                  <a:t>Low noise signal amplification and frequency translation</a:t>
                </a:r>
              </a:p>
            </p:txBody>
          </p:sp>
          <p:sp>
            <p:nvSpPr>
              <p:cNvPr id="5" name="4 Rectángulo"/>
              <p:cNvSpPr/>
              <p:nvPr/>
            </p:nvSpPr>
            <p:spPr bwMode="auto">
              <a:xfrm>
                <a:off x="2931125" y="1857364"/>
                <a:ext cx="1370216"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Transponder</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Channelization</a:t>
                </a:r>
                <a:endParaRPr lang="es-MX" sz="1400" b="0" dirty="0">
                  <a:effectLst>
                    <a:outerShdw blurRad="38100" dist="38100" dir="2700000" algn="tl">
                      <a:srgbClr val="000000">
                        <a:alpha val="43137"/>
                      </a:srgbClr>
                    </a:outerShdw>
                  </a:effectLst>
                </a:endParaRPr>
              </a:p>
            </p:txBody>
          </p:sp>
          <p:sp>
            <p:nvSpPr>
              <p:cNvPr id="6" name="5 Rectángulo"/>
              <p:cNvSpPr/>
              <p:nvPr/>
            </p:nvSpPr>
            <p:spPr bwMode="auto">
              <a:xfrm>
                <a:off x="2931125" y="4169264"/>
                <a:ext cx="1370216"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Transponder</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Channelization</a:t>
                </a:r>
                <a:endParaRPr lang="es-MX" sz="1400" b="0" dirty="0">
                  <a:effectLst>
                    <a:outerShdw blurRad="38100" dist="38100" dir="2700000" algn="tl">
                      <a:srgbClr val="000000">
                        <a:alpha val="43137"/>
                      </a:srgbClr>
                    </a:outerShdw>
                  </a:effectLst>
                </a:endParaRPr>
              </a:p>
            </p:txBody>
          </p:sp>
          <p:sp>
            <p:nvSpPr>
              <p:cNvPr id="7" name="6 Rectángulo"/>
              <p:cNvSpPr/>
              <p:nvPr/>
            </p:nvSpPr>
            <p:spPr bwMode="auto">
              <a:xfrm>
                <a:off x="4691675" y="1857364"/>
                <a:ext cx="1500198"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Commandable</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step</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attenuation</a:t>
                </a:r>
                <a:r>
                  <a:rPr lang="es-MX" sz="1400" b="0" dirty="0">
                    <a:effectLst>
                      <a:outerShdw blurRad="38100" dist="38100" dir="2700000" algn="tl">
                        <a:srgbClr val="000000">
                          <a:alpha val="43137"/>
                        </a:srgbClr>
                      </a:outerShdw>
                    </a:effectLst>
                  </a:rPr>
                  <a:t> and </a:t>
                </a:r>
                <a:r>
                  <a:rPr lang="es-MX" sz="1400" b="0" dirty="0" err="1">
                    <a:effectLst>
                      <a:outerShdw blurRad="38100" dist="38100" dir="2700000" algn="tl">
                        <a:srgbClr val="000000">
                          <a:alpha val="43137"/>
                        </a:srgbClr>
                      </a:outerShdw>
                    </a:effectLst>
                  </a:rPr>
                  <a:t>high</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power</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amplification</a:t>
                </a:r>
                <a:endParaRPr lang="es-MX" sz="1400" b="0" dirty="0">
                  <a:effectLst>
                    <a:outerShdw blurRad="38100" dist="38100" dir="2700000" algn="tl">
                      <a:srgbClr val="000000">
                        <a:alpha val="43137"/>
                      </a:srgbClr>
                    </a:outerShdw>
                  </a:effectLst>
                </a:endParaRPr>
              </a:p>
            </p:txBody>
          </p:sp>
          <p:sp>
            <p:nvSpPr>
              <p:cNvPr id="8" name="7 Rectángulo"/>
              <p:cNvSpPr/>
              <p:nvPr/>
            </p:nvSpPr>
            <p:spPr bwMode="auto">
              <a:xfrm>
                <a:off x="4691675" y="4169264"/>
                <a:ext cx="1500198"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err="1">
                    <a:effectLst>
                      <a:outerShdw blurRad="38100" dist="38100" dir="2700000" algn="tl">
                        <a:srgbClr val="000000">
                          <a:alpha val="43137"/>
                        </a:srgbClr>
                      </a:outerShdw>
                    </a:effectLst>
                  </a:rPr>
                  <a:t>Commandable</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step</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attenuation</a:t>
                </a:r>
                <a:r>
                  <a:rPr lang="es-MX" sz="1400" b="0" dirty="0">
                    <a:effectLst>
                      <a:outerShdw blurRad="38100" dist="38100" dir="2700000" algn="tl">
                        <a:srgbClr val="000000">
                          <a:alpha val="43137"/>
                        </a:srgbClr>
                      </a:outerShdw>
                    </a:effectLst>
                  </a:rPr>
                  <a:t> and </a:t>
                </a:r>
                <a:r>
                  <a:rPr lang="es-MX" sz="1400" b="0" dirty="0" err="1">
                    <a:effectLst>
                      <a:outerShdw blurRad="38100" dist="38100" dir="2700000" algn="tl">
                        <a:srgbClr val="000000">
                          <a:alpha val="43137"/>
                        </a:srgbClr>
                      </a:outerShdw>
                    </a:effectLst>
                  </a:rPr>
                  <a:t>high</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power</a:t>
                </a:r>
                <a:r>
                  <a:rPr lang="es-MX" sz="1400" b="0" dirty="0">
                    <a:effectLst>
                      <a:outerShdw blurRad="38100" dist="38100" dir="2700000" algn="tl">
                        <a:srgbClr val="000000">
                          <a:alpha val="43137"/>
                        </a:srgbClr>
                      </a:outerShdw>
                    </a:effectLst>
                  </a:rPr>
                  <a:t> </a:t>
                </a:r>
                <a:r>
                  <a:rPr lang="es-MX" sz="1400" b="0" dirty="0" err="1">
                    <a:effectLst>
                      <a:outerShdw blurRad="38100" dist="38100" dir="2700000" algn="tl">
                        <a:srgbClr val="000000">
                          <a:alpha val="43137"/>
                        </a:srgbClr>
                      </a:outerShdw>
                    </a:effectLst>
                  </a:rPr>
                  <a:t>amplification</a:t>
                </a:r>
                <a:endParaRPr lang="es-MX" sz="1400" b="0" dirty="0">
                  <a:effectLst>
                    <a:outerShdw blurRad="38100" dist="38100" dir="2700000" algn="tl">
                      <a:srgbClr val="000000">
                        <a:alpha val="43137"/>
                      </a:srgbClr>
                    </a:outerShdw>
                  </a:effectLst>
                </a:endParaRPr>
              </a:p>
            </p:txBody>
          </p:sp>
          <p:sp>
            <p:nvSpPr>
              <p:cNvPr id="9" name="8 Rectángulo"/>
              <p:cNvSpPr/>
              <p:nvPr/>
            </p:nvSpPr>
            <p:spPr bwMode="auto">
              <a:xfrm>
                <a:off x="6605408" y="1857364"/>
                <a:ext cx="1370216"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a:effectLst>
                      <a:outerShdw blurRad="38100" dist="38100" dir="2700000" algn="tl">
                        <a:srgbClr val="000000">
                          <a:alpha val="43137"/>
                        </a:srgbClr>
                      </a:outerShdw>
                    </a:effectLst>
                  </a:rPr>
                  <a:t>Output </a:t>
                </a:r>
                <a:r>
                  <a:rPr lang="es-MX" sz="1400" b="0" dirty="0" err="1">
                    <a:effectLst>
                      <a:outerShdw blurRad="38100" dist="38100" dir="2700000" algn="tl">
                        <a:srgbClr val="000000">
                          <a:alpha val="43137"/>
                        </a:srgbClr>
                      </a:outerShdw>
                    </a:effectLst>
                  </a:rPr>
                  <a:t>Channelization</a:t>
                </a:r>
                <a:r>
                  <a:rPr lang="es-MX" sz="1400" b="0" dirty="0">
                    <a:effectLst>
                      <a:outerShdw blurRad="38100" dist="38100" dir="2700000" algn="tl">
                        <a:srgbClr val="000000">
                          <a:alpha val="43137"/>
                        </a:srgbClr>
                      </a:outerShdw>
                    </a:effectLst>
                  </a:rPr>
                  <a:t> and </a:t>
                </a:r>
                <a:r>
                  <a:rPr lang="es-MX" sz="1400" b="0" dirty="0" err="1">
                    <a:effectLst>
                      <a:outerShdw blurRad="38100" dist="38100" dir="2700000" algn="tl">
                        <a:srgbClr val="000000">
                          <a:alpha val="43137"/>
                        </a:srgbClr>
                      </a:outerShdw>
                    </a:effectLst>
                  </a:rPr>
                  <a:t>filtering</a:t>
                </a:r>
                <a:endParaRPr lang="es-MX" sz="1400" b="0" dirty="0">
                  <a:effectLst>
                    <a:outerShdw blurRad="38100" dist="38100" dir="2700000" algn="tl">
                      <a:srgbClr val="000000">
                        <a:alpha val="43137"/>
                      </a:srgbClr>
                    </a:outerShdw>
                  </a:effectLst>
                </a:endParaRPr>
              </a:p>
            </p:txBody>
          </p:sp>
          <p:sp>
            <p:nvSpPr>
              <p:cNvPr id="10" name="9 Rectángulo"/>
              <p:cNvSpPr/>
              <p:nvPr/>
            </p:nvSpPr>
            <p:spPr bwMode="auto">
              <a:xfrm>
                <a:off x="6605408" y="4169264"/>
                <a:ext cx="1370216" cy="12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400" b="0" dirty="0">
                    <a:effectLst>
                      <a:outerShdw blurRad="38100" dist="38100" dir="2700000" algn="tl">
                        <a:srgbClr val="000000">
                          <a:alpha val="43137"/>
                        </a:srgbClr>
                      </a:outerShdw>
                    </a:effectLst>
                  </a:rPr>
                  <a:t>Output </a:t>
                </a:r>
                <a:r>
                  <a:rPr lang="es-MX" sz="1400" b="0" dirty="0" err="1">
                    <a:effectLst>
                      <a:outerShdw blurRad="38100" dist="38100" dir="2700000" algn="tl">
                        <a:srgbClr val="000000">
                          <a:alpha val="43137"/>
                        </a:srgbClr>
                      </a:outerShdw>
                    </a:effectLst>
                  </a:rPr>
                  <a:t>Channelization</a:t>
                </a:r>
                <a:r>
                  <a:rPr lang="es-MX" sz="1400" b="0" dirty="0">
                    <a:effectLst>
                      <a:outerShdw blurRad="38100" dist="38100" dir="2700000" algn="tl">
                        <a:srgbClr val="000000">
                          <a:alpha val="43137"/>
                        </a:srgbClr>
                      </a:outerShdw>
                    </a:effectLst>
                  </a:rPr>
                  <a:t> and </a:t>
                </a:r>
                <a:r>
                  <a:rPr lang="es-MX" sz="1400" b="0" dirty="0" err="1">
                    <a:effectLst>
                      <a:outerShdw blurRad="38100" dist="38100" dir="2700000" algn="tl">
                        <a:srgbClr val="000000">
                          <a:alpha val="43137"/>
                        </a:srgbClr>
                      </a:outerShdw>
                    </a:effectLst>
                  </a:rPr>
                  <a:t>filtering</a:t>
                </a:r>
                <a:endParaRPr lang="es-MX" sz="1400" b="0" dirty="0">
                  <a:effectLst>
                    <a:outerShdw blurRad="38100" dist="38100" dir="2700000" algn="tl">
                      <a:srgbClr val="000000">
                        <a:alpha val="43137"/>
                      </a:srgbClr>
                    </a:outerShdw>
                  </a:effectLst>
                </a:endParaRPr>
              </a:p>
            </p:txBody>
          </p:sp>
          <p:cxnSp>
            <p:nvCxnSpPr>
              <p:cNvPr id="12" name="11 Conector recto de flecha"/>
              <p:cNvCxnSpPr/>
              <p:nvPr/>
            </p:nvCxnSpPr>
            <p:spPr bwMode="auto">
              <a:xfrm flipV="1">
                <a:off x="603282" y="3643209"/>
                <a:ext cx="539748"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3" name="12 Conector recto de flecha"/>
              <p:cNvCxnSpPr/>
              <p:nvPr/>
            </p:nvCxnSpPr>
            <p:spPr bwMode="auto">
              <a:xfrm flipV="1">
                <a:off x="603282" y="2428692"/>
                <a:ext cx="539748"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4" name="13 Conector recto de flecha"/>
              <p:cNvCxnSpPr/>
              <p:nvPr/>
            </p:nvCxnSpPr>
            <p:spPr bwMode="auto">
              <a:xfrm flipV="1">
                <a:off x="603282" y="4857726"/>
                <a:ext cx="539748"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6" name="15 Conector recto de flecha"/>
              <p:cNvCxnSpPr/>
              <p:nvPr/>
            </p:nvCxnSpPr>
            <p:spPr bwMode="auto">
              <a:xfrm>
                <a:off x="2500338" y="2500134"/>
                <a:ext cx="430212"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7" name="16 Conector recto de flecha"/>
              <p:cNvCxnSpPr/>
              <p:nvPr/>
            </p:nvCxnSpPr>
            <p:spPr bwMode="auto">
              <a:xfrm>
                <a:off x="2500338" y="4786285"/>
                <a:ext cx="430212"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8" name="17 Conector recto de flecha"/>
              <p:cNvCxnSpPr/>
              <p:nvPr/>
            </p:nvCxnSpPr>
            <p:spPr bwMode="auto">
              <a:xfrm>
                <a:off x="4286271" y="2500134"/>
                <a:ext cx="430211"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9" name="18 Conector recto de flecha"/>
              <p:cNvCxnSpPr/>
              <p:nvPr/>
            </p:nvCxnSpPr>
            <p:spPr bwMode="auto">
              <a:xfrm>
                <a:off x="4286271" y="4786285"/>
                <a:ext cx="430211"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20" name="19 Conector recto de flecha"/>
              <p:cNvCxnSpPr/>
              <p:nvPr/>
            </p:nvCxnSpPr>
            <p:spPr bwMode="auto">
              <a:xfrm>
                <a:off x="6169040" y="2500134"/>
                <a:ext cx="430211"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21" name="20 Conector recto de flecha"/>
              <p:cNvCxnSpPr/>
              <p:nvPr/>
            </p:nvCxnSpPr>
            <p:spPr bwMode="auto">
              <a:xfrm>
                <a:off x="6169040" y="4786285"/>
                <a:ext cx="430211" cy="0"/>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24" name="23 Conector angular"/>
              <p:cNvCxnSpPr>
                <a:stCxn id="0" idx="3"/>
              </p:cNvCxnSpPr>
              <p:nvPr/>
            </p:nvCxnSpPr>
            <p:spPr bwMode="auto">
              <a:xfrm>
                <a:off x="7975610" y="2487433"/>
                <a:ext cx="576260" cy="827141"/>
              </a:xfrm>
              <a:prstGeom prst="bentConnector3">
                <a:avLst>
                  <a:gd name="adj1" fmla="val 50000"/>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26" name="25 Conector angular"/>
              <p:cNvCxnSpPr/>
              <p:nvPr/>
            </p:nvCxnSpPr>
            <p:spPr bwMode="auto">
              <a:xfrm flipV="1">
                <a:off x="7975610" y="3954380"/>
                <a:ext cx="576260" cy="863657"/>
              </a:xfrm>
              <a:prstGeom prst="bentConnector3">
                <a:avLst>
                  <a:gd name="adj1" fmla="val 50000"/>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28" name="27 CuadroTexto"/>
              <p:cNvSpPr txBox="1"/>
              <p:nvPr/>
            </p:nvSpPr>
            <p:spPr>
              <a:xfrm>
                <a:off x="214345" y="1782537"/>
                <a:ext cx="857247" cy="646155"/>
              </a:xfrm>
              <a:prstGeom prst="rect">
                <a:avLst/>
              </a:prstGeom>
              <a:noFill/>
            </p:spPr>
            <p:txBody>
              <a:bodyPr>
                <a:spAutoFit/>
              </a:bodyPr>
              <a:lstStyle/>
              <a:p>
                <a:pPr algn="ctr">
                  <a:defRPr/>
                </a:pPr>
                <a:r>
                  <a:rPr lang="es-MX" sz="1200" b="0" dirty="0">
                    <a:solidFill>
                      <a:schemeClr val="accent6"/>
                    </a:solidFill>
                  </a:rPr>
                  <a:t>Vertical  </a:t>
                </a:r>
                <a:r>
                  <a:rPr lang="es-MX" sz="1200" b="0" dirty="0" err="1">
                    <a:solidFill>
                      <a:schemeClr val="accent6"/>
                    </a:solidFill>
                  </a:rPr>
                  <a:t>Receive</a:t>
                </a:r>
                <a:r>
                  <a:rPr lang="es-MX" sz="1200" b="0" dirty="0">
                    <a:solidFill>
                      <a:schemeClr val="accent6"/>
                    </a:solidFill>
                  </a:rPr>
                  <a:t> R4</a:t>
                </a:r>
              </a:p>
            </p:txBody>
          </p:sp>
          <p:sp>
            <p:nvSpPr>
              <p:cNvPr id="29" name="28 CuadroTexto"/>
              <p:cNvSpPr txBox="1"/>
              <p:nvPr/>
            </p:nvSpPr>
            <p:spPr>
              <a:xfrm>
                <a:off x="214345" y="2785903"/>
                <a:ext cx="857247" cy="831905"/>
              </a:xfrm>
              <a:prstGeom prst="rect">
                <a:avLst/>
              </a:prstGeom>
              <a:noFill/>
            </p:spPr>
            <p:txBody>
              <a:bodyPr>
                <a:spAutoFit/>
              </a:bodyPr>
              <a:lstStyle/>
              <a:p>
                <a:pPr algn="ctr">
                  <a:defRPr/>
                </a:pPr>
                <a:r>
                  <a:rPr lang="es-MX" sz="1200" b="0" dirty="0">
                    <a:solidFill>
                      <a:schemeClr val="accent6"/>
                    </a:solidFill>
                  </a:rPr>
                  <a:t>US </a:t>
                </a:r>
                <a:r>
                  <a:rPr lang="es-MX" sz="1200" b="0" dirty="0" err="1">
                    <a:solidFill>
                      <a:schemeClr val="accent6"/>
                    </a:solidFill>
                  </a:rPr>
                  <a:t>Ports</a:t>
                </a:r>
                <a:r>
                  <a:rPr lang="es-MX" sz="1200" b="0" dirty="0">
                    <a:solidFill>
                      <a:schemeClr val="accent6"/>
                    </a:solidFill>
                  </a:rPr>
                  <a:t> Vertical </a:t>
                </a:r>
                <a:r>
                  <a:rPr lang="es-MX" sz="1200" b="0" dirty="0" err="1">
                    <a:solidFill>
                      <a:schemeClr val="accent6"/>
                    </a:solidFill>
                  </a:rPr>
                  <a:t>Receive</a:t>
                </a:r>
                <a:r>
                  <a:rPr lang="es-MX" sz="1200" b="0" dirty="0">
                    <a:solidFill>
                      <a:schemeClr val="accent6"/>
                    </a:solidFill>
                  </a:rPr>
                  <a:t> R5</a:t>
                </a:r>
              </a:p>
            </p:txBody>
          </p:sp>
          <p:sp>
            <p:nvSpPr>
              <p:cNvPr id="30" name="29 CuadroTexto"/>
              <p:cNvSpPr txBox="1"/>
              <p:nvPr/>
            </p:nvSpPr>
            <p:spPr>
              <a:xfrm>
                <a:off x="142908" y="4214747"/>
                <a:ext cx="1000122" cy="646155"/>
              </a:xfrm>
              <a:prstGeom prst="rect">
                <a:avLst/>
              </a:prstGeom>
              <a:noFill/>
            </p:spPr>
            <p:txBody>
              <a:bodyPr>
                <a:spAutoFit/>
              </a:bodyPr>
              <a:lstStyle/>
              <a:p>
                <a:pPr algn="ctr">
                  <a:defRPr/>
                </a:pPr>
                <a:r>
                  <a:rPr lang="es-MX" sz="1200" b="0" dirty="0">
                    <a:solidFill>
                      <a:schemeClr val="accent6"/>
                    </a:solidFill>
                  </a:rPr>
                  <a:t>Horizontal  </a:t>
                </a:r>
                <a:r>
                  <a:rPr lang="es-MX" sz="1200" b="0" dirty="0" err="1">
                    <a:solidFill>
                      <a:schemeClr val="accent6"/>
                    </a:solidFill>
                  </a:rPr>
                  <a:t>Receive</a:t>
                </a:r>
                <a:r>
                  <a:rPr lang="es-MX" sz="1200" b="0" dirty="0">
                    <a:solidFill>
                      <a:schemeClr val="accent6"/>
                    </a:solidFill>
                  </a:rPr>
                  <a:t> </a:t>
                </a:r>
              </a:p>
              <a:p>
                <a:pPr algn="ctr">
                  <a:defRPr/>
                </a:pPr>
                <a:r>
                  <a:rPr lang="es-MX" sz="1200" b="0" dirty="0">
                    <a:solidFill>
                      <a:schemeClr val="accent6"/>
                    </a:solidFill>
                  </a:rPr>
                  <a:t>R4</a:t>
                </a:r>
              </a:p>
            </p:txBody>
          </p:sp>
          <p:sp>
            <p:nvSpPr>
              <p:cNvPr id="31" name="30 CuadroTexto"/>
              <p:cNvSpPr txBox="1"/>
              <p:nvPr/>
            </p:nvSpPr>
            <p:spPr>
              <a:xfrm>
                <a:off x="8539170" y="3509851"/>
                <a:ext cx="642936" cy="276243"/>
              </a:xfrm>
              <a:prstGeom prst="rect">
                <a:avLst/>
              </a:prstGeom>
              <a:noFill/>
            </p:spPr>
            <p:txBody>
              <a:bodyPr>
                <a:spAutoFit/>
              </a:bodyPr>
              <a:lstStyle/>
              <a:p>
                <a:pPr>
                  <a:defRPr/>
                </a:pPr>
                <a:r>
                  <a:rPr lang="es-MX" sz="1200" b="0" dirty="0">
                    <a:solidFill>
                      <a:schemeClr val="accent6"/>
                    </a:solidFill>
                  </a:rPr>
                  <a:t>East</a:t>
                </a:r>
              </a:p>
            </p:txBody>
          </p:sp>
          <p:sp>
            <p:nvSpPr>
              <p:cNvPr id="32" name="31 CuadroTexto"/>
              <p:cNvSpPr txBox="1"/>
              <p:nvPr/>
            </p:nvSpPr>
            <p:spPr>
              <a:xfrm>
                <a:off x="8286759" y="2428692"/>
                <a:ext cx="357186" cy="285769"/>
              </a:xfrm>
              <a:prstGeom prst="rect">
                <a:avLst/>
              </a:prstGeom>
              <a:noFill/>
            </p:spPr>
            <p:txBody>
              <a:bodyPr>
                <a:spAutoFit/>
              </a:bodyPr>
              <a:lstStyle/>
              <a:p>
                <a:pPr algn="ctr">
                  <a:defRPr/>
                </a:pPr>
                <a:r>
                  <a:rPr lang="es-MX" sz="1200" b="0" dirty="0" err="1">
                    <a:solidFill>
                      <a:schemeClr val="accent6"/>
                    </a:solidFill>
                  </a:rPr>
                  <a:t>Tx</a:t>
                </a:r>
                <a:endParaRPr lang="es-MX" sz="1200" b="0" dirty="0">
                  <a:solidFill>
                    <a:schemeClr val="accent6"/>
                  </a:solidFill>
                </a:endParaRPr>
              </a:p>
            </p:txBody>
          </p:sp>
          <p:sp>
            <p:nvSpPr>
              <p:cNvPr id="33" name="32 CuadroTexto"/>
              <p:cNvSpPr txBox="1"/>
              <p:nvPr/>
            </p:nvSpPr>
            <p:spPr>
              <a:xfrm>
                <a:off x="8286759" y="4500516"/>
                <a:ext cx="357186" cy="285769"/>
              </a:xfrm>
              <a:prstGeom prst="rect">
                <a:avLst/>
              </a:prstGeom>
              <a:noFill/>
            </p:spPr>
            <p:txBody>
              <a:bodyPr>
                <a:spAutoFit/>
              </a:bodyPr>
              <a:lstStyle/>
              <a:p>
                <a:pPr algn="ctr">
                  <a:defRPr/>
                </a:pPr>
                <a:r>
                  <a:rPr lang="es-MX" sz="1200" b="0" dirty="0" err="1">
                    <a:solidFill>
                      <a:schemeClr val="accent6"/>
                    </a:solidFill>
                  </a:rPr>
                  <a:t>Tx</a:t>
                </a:r>
                <a:endParaRPr lang="es-MX" sz="1200" b="0" dirty="0">
                  <a:solidFill>
                    <a:schemeClr val="accent6"/>
                  </a:solidFill>
                </a:endParaRPr>
              </a:p>
            </p:txBody>
          </p:sp>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188913"/>
            <a:ext cx="6985000" cy="865187"/>
          </a:xfrm>
        </p:spPr>
        <p:txBody>
          <a:bodyPr/>
          <a:lstStyle/>
          <a:p>
            <a:pPr eaLnBrk="1" hangingPunct="1">
              <a:defRPr/>
            </a:pPr>
            <a:r>
              <a:rPr lang="es-MX" dirty="0" err="1" smtClean="0"/>
              <a:t>Ku</a:t>
            </a:r>
            <a:r>
              <a:rPr lang="es-MX" dirty="0" smtClean="0"/>
              <a:t> – Band </a:t>
            </a:r>
            <a:r>
              <a:rPr lang="es-MX" dirty="0" err="1" smtClean="0"/>
              <a:t>Frequency</a:t>
            </a:r>
            <a:r>
              <a:rPr lang="es-MX" dirty="0" smtClean="0"/>
              <a:t> Plan</a:t>
            </a:r>
          </a:p>
        </p:txBody>
      </p:sp>
      <p:sp>
        <p:nvSpPr>
          <p:cNvPr id="77827" name="6 CuadroTexto"/>
          <p:cNvSpPr txBox="1">
            <a:spLocks noChangeArrowheads="1"/>
          </p:cNvSpPr>
          <p:nvPr/>
        </p:nvSpPr>
        <p:spPr bwMode="auto">
          <a:xfrm>
            <a:off x="8215313" y="1928813"/>
            <a:ext cx="857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1F1F5E"/>
                </a:solidFill>
              </a:rPr>
              <a:t>14500</a:t>
            </a:r>
          </a:p>
          <a:p>
            <a:pPr algn="ctr" eaLnBrk="1" hangingPunct="1"/>
            <a:r>
              <a:rPr lang="es-MX" sz="1000" b="0">
                <a:solidFill>
                  <a:srgbClr val="1F1F5E"/>
                </a:solidFill>
              </a:rPr>
              <a:t> (UPLINKS)</a:t>
            </a:r>
          </a:p>
        </p:txBody>
      </p:sp>
      <p:cxnSp>
        <p:nvCxnSpPr>
          <p:cNvPr id="77828" name="4 Conector recto"/>
          <p:cNvCxnSpPr>
            <a:cxnSpLocks noChangeShapeType="1"/>
          </p:cNvCxnSpPr>
          <p:nvPr/>
        </p:nvCxnSpPr>
        <p:spPr bwMode="auto">
          <a:xfrm flipV="1">
            <a:off x="714375" y="2428875"/>
            <a:ext cx="7920038" cy="0"/>
          </a:xfrm>
          <a:prstGeom prst="line">
            <a:avLst/>
          </a:prstGeom>
          <a:noFill/>
          <a:ln w="19050" algn="ctr">
            <a:solidFill>
              <a:schemeClr val="accent2"/>
            </a:solidFill>
            <a:round/>
            <a:headEnd/>
            <a:tailEnd/>
          </a:ln>
          <a:extLst>
            <a:ext uri="{909E8E84-426E-40DD-AFC4-6F175D3DCCD1}">
              <a14:hiddenFill xmlns:a14="http://schemas.microsoft.com/office/drawing/2010/main">
                <a:noFill/>
              </a14:hiddenFill>
            </a:ext>
          </a:extLst>
        </p:spPr>
      </p:cxnSp>
      <p:sp>
        <p:nvSpPr>
          <p:cNvPr id="10" name="9 Rectángulo"/>
          <p:cNvSpPr/>
          <p:nvPr/>
        </p:nvSpPr>
        <p:spPr bwMode="auto">
          <a:xfrm>
            <a:off x="1195388" y="2033588"/>
            <a:ext cx="719137" cy="39528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1K</a:t>
            </a:r>
          </a:p>
        </p:txBody>
      </p:sp>
      <p:sp>
        <p:nvSpPr>
          <p:cNvPr id="11" name="10 Rectángulo"/>
          <p:cNvSpPr/>
          <p:nvPr/>
        </p:nvSpPr>
        <p:spPr bwMode="auto">
          <a:xfrm>
            <a:off x="2055813" y="2033588"/>
            <a:ext cx="720725" cy="39528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2K</a:t>
            </a:r>
          </a:p>
        </p:txBody>
      </p:sp>
      <p:sp>
        <p:nvSpPr>
          <p:cNvPr id="12" name="11 Rectángulo"/>
          <p:cNvSpPr/>
          <p:nvPr/>
        </p:nvSpPr>
        <p:spPr bwMode="auto">
          <a:xfrm>
            <a:off x="2919413" y="2033588"/>
            <a:ext cx="719137" cy="39528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3K</a:t>
            </a:r>
          </a:p>
        </p:txBody>
      </p:sp>
      <p:sp>
        <p:nvSpPr>
          <p:cNvPr id="13" name="12 Rectángulo"/>
          <p:cNvSpPr/>
          <p:nvPr/>
        </p:nvSpPr>
        <p:spPr bwMode="auto">
          <a:xfrm>
            <a:off x="3776663" y="2033588"/>
            <a:ext cx="719137" cy="39528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4K</a:t>
            </a:r>
          </a:p>
        </p:txBody>
      </p:sp>
      <p:sp>
        <p:nvSpPr>
          <p:cNvPr id="14" name="13 Rectángulo"/>
          <p:cNvSpPr/>
          <p:nvPr/>
        </p:nvSpPr>
        <p:spPr bwMode="auto">
          <a:xfrm>
            <a:off x="4633913" y="2033588"/>
            <a:ext cx="719137" cy="39528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5K</a:t>
            </a:r>
          </a:p>
        </p:txBody>
      </p:sp>
      <p:sp>
        <p:nvSpPr>
          <p:cNvPr id="15" name="14 Rectángulo"/>
          <p:cNvSpPr/>
          <p:nvPr/>
        </p:nvSpPr>
        <p:spPr bwMode="auto">
          <a:xfrm>
            <a:off x="5491163" y="2033588"/>
            <a:ext cx="719137" cy="39528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6K</a:t>
            </a:r>
          </a:p>
        </p:txBody>
      </p:sp>
      <p:sp>
        <p:nvSpPr>
          <p:cNvPr id="16" name="15 Rectángulo"/>
          <p:cNvSpPr/>
          <p:nvPr/>
        </p:nvSpPr>
        <p:spPr bwMode="auto">
          <a:xfrm>
            <a:off x="6342063" y="2033588"/>
            <a:ext cx="720725" cy="39528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7K</a:t>
            </a:r>
          </a:p>
        </p:txBody>
      </p:sp>
      <p:sp>
        <p:nvSpPr>
          <p:cNvPr id="17" name="16 Rectángulo"/>
          <p:cNvSpPr/>
          <p:nvPr/>
        </p:nvSpPr>
        <p:spPr bwMode="auto">
          <a:xfrm>
            <a:off x="7205663" y="2033588"/>
            <a:ext cx="719137" cy="39528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8K</a:t>
            </a:r>
          </a:p>
        </p:txBody>
      </p:sp>
      <p:cxnSp>
        <p:nvCxnSpPr>
          <p:cNvPr id="77837" name="45 Conector recto de flecha"/>
          <p:cNvCxnSpPr>
            <a:cxnSpLocks noChangeShapeType="1"/>
          </p:cNvCxnSpPr>
          <p:nvPr/>
        </p:nvCxnSpPr>
        <p:spPr bwMode="auto">
          <a:xfrm rot="5400000">
            <a:off x="936625" y="2625725"/>
            <a:ext cx="395288" cy="1588"/>
          </a:xfrm>
          <a:prstGeom prst="straightConnector1">
            <a:avLst/>
          </a:prstGeom>
          <a:noFill/>
          <a:ln w="317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77838" name="46 Conector recto de flecha"/>
          <p:cNvCxnSpPr>
            <a:cxnSpLocks noChangeShapeType="1"/>
          </p:cNvCxnSpPr>
          <p:nvPr/>
        </p:nvCxnSpPr>
        <p:spPr bwMode="auto">
          <a:xfrm rot="5400000" flipH="1" flipV="1">
            <a:off x="935831" y="2229644"/>
            <a:ext cx="396875" cy="1588"/>
          </a:xfrm>
          <a:prstGeom prst="straightConnector1">
            <a:avLst/>
          </a:prstGeom>
          <a:noFill/>
          <a:ln w="317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48" name="47 Conector recto"/>
          <p:cNvCxnSpPr/>
          <p:nvPr/>
        </p:nvCxnSpPr>
        <p:spPr bwMode="auto">
          <a:xfrm rot="16200000" flipV="1">
            <a:off x="1012032" y="1677194"/>
            <a:ext cx="36036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9" name="48 Conector recto"/>
          <p:cNvCxnSpPr/>
          <p:nvPr/>
        </p:nvCxnSpPr>
        <p:spPr bwMode="auto">
          <a:xfrm rot="16200000" flipV="1">
            <a:off x="1739107" y="1677194"/>
            <a:ext cx="36036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0" name="49 Conector recto"/>
          <p:cNvCxnSpPr/>
          <p:nvPr/>
        </p:nvCxnSpPr>
        <p:spPr bwMode="auto">
          <a:xfrm>
            <a:off x="1192213" y="1509713"/>
            <a:ext cx="719137" cy="1587"/>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1" name="50 Conector recto"/>
          <p:cNvCxnSpPr/>
          <p:nvPr/>
        </p:nvCxnSpPr>
        <p:spPr bwMode="auto">
          <a:xfrm rot="16200000" flipV="1">
            <a:off x="946944" y="1677194"/>
            <a:ext cx="36036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2" name="51 Conector recto"/>
          <p:cNvCxnSpPr/>
          <p:nvPr/>
        </p:nvCxnSpPr>
        <p:spPr bwMode="auto">
          <a:xfrm rot="16200000" flipV="1">
            <a:off x="1888332" y="1677194"/>
            <a:ext cx="360362"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3" name="52 Conector recto"/>
          <p:cNvCxnSpPr/>
          <p:nvPr/>
        </p:nvCxnSpPr>
        <p:spPr bwMode="auto">
          <a:xfrm>
            <a:off x="2062163" y="1501775"/>
            <a:ext cx="252412"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4" name="53 Conector recto"/>
          <p:cNvCxnSpPr/>
          <p:nvPr/>
        </p:nvCxnSpPr>
        <p:spPr bwMode="auto">
          <a:xfrm>
            <a:off x="881063" y="1501775"/>
            <a:ext cx="252412"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5" name="54 CuadroTexto"/>
          <p:cNvSpPr txBox="1"/>
          <p:nvPr/>
        </p:nvSpPr>
        <p:spPr>
          <a:xfrm>
            <a:off x="1055688" y="1285875"/>
            <a:ext cx="214312" cy="246063"/>
          </a:xfrm>
          <a:prstGeom prst="rect">
            <a:avLst/>
          </a:prstGeom>
          <a:noFill/>
        </p:spPr>
        <p:txBody>
          <a:bodyPr>
            <a:spAutoFit/>
          </a:bodyPr>
          <a:lstStyle/>
          <a:p>
            <a:pPr algn="ctr">
              <a:defRPr/>
            </a:pPr>
            <a:r>
              <a:rPr lang="es-MX" sz="1000" b="0" dirty="0">
                <a:solidFill>
                  <a:schemeClr val="accent6"/>
                </a:solidFill>
              </a:rPr>
              <a:t>3</a:t>
            </a:r>
          </a:p>
        </p:txBody>
      </p:sp>
      <p:sp>
        <p:nvSpPr>
          <p:cNvPr id="56" name="55 CuadroTexto"/>
          <p:cNvSpPr txBox="1"/>
          <p:nvPr/>
        </p:nvSpPr>
        <p:spPr>
          <a:xfrm>
            <a:off x="1419225" y="1285875"/>
            <a:ext cx="357188" cy="246063"/>
          </a:xfrm>
          <a:prstGeom prst="rect">
            <a:avLst/>
          </a:prstGeom>
          <a:noFill/>
        </p:spPr>
        <p:txBody>
          <a:bodyPr>
            <a:spAutoFit/>
          </a:bodyPr>
          <a:lstStyle/>
          <a:p>
            <a:pPr algn="ctr">
              <a:defRPr/>
            </a:pPr>
            <a:r>
              <a:rPr lang="es-MX" sz="1000" b="0" dirty="0">
                <a:solidFill>
                  <a:schemeClr val="accent6"/>
                </a:solidFill>
              </a:rPr>
              <a:t>54</a:t>
            </a:r>
          </a:p>
        </p:txBody>
      </p:sp>
      <p:sp>
        <p:nvSpPr>
          <p:cNvPr id="57" name="56 CuadroTexto"/>
          <p:cNvSpPr txBox="1"/>
          <p:nvPr/>
        </p:nvSpPr>
        <p:spPr>
          <a:xfrm>
            <a:off x="1868488" y="1285875"/>
            <a:ext cx="214312" cy="246063"/>
          </a:xfrm>
          <a:prstGeom prst="rect">
            <a:avLst/>
          </a:prstGeom>
          <a:noFill/>
        </p:spPr>
        <p:txBody>
          <a:bodyPr>
            <a:spAutoFit/>
          </a:bodyPr>
          <a:lstStyle/>
          <a:p>
            <a:pPr algn="ctr">
              <a:defRPr/>
            </a:pPr>
            <a:r>
              <a:rPr lang="es-MX" sz="1000" b="0" dirty="0">
                <a:solidFill>
                  <a:schemeClr val="accent6"/>
                </a:solidFill>
              </a:rPr>
              <a:t>7</a:t>
            </a:r>
          </a:p>
        </p:txBody>
      </p:sp>
      <p:sp>
        <p:nvSpPr>
          <p:cNvPr id="63" name="62 CuadroTexto"/>
          <p:cNvSpPr txBox="1"/>
          <p:nvPr/>
        </p:nvSpPr>
        <p:spPr>
          <a:xfrm>
            <a:off x="8072438" y="1500188"/>
            <a:ext cx="714375" cy="400050"/>
          </a:xfrm>
          <a:prstGeom prst="rect">
            <a:avLst/>
          </a:prstGeom>
          <a:noFill/>
        </p:spPr>
        <p:txBody>
          <a:bodyPr>
            <a:spAutoFit/>
          </a:bodyPr>
          <a:lstStyle/>
          <a:p>
            <a:pPr>
              <a:defRPr/>
            </a:pPr>
            <a:r>
              <a:rPr lang="es-MX" sz="1000" b="0" dirty="0">
                <a:solidFill>
                  <a:schemeClr val="accent6"/>
                </a:solidFill>
              </a:rPr>
              <a:t>UPLINK ONLY</a:t>
            </a:r>
          </a:p>
        </p:txBody>
      </p:sp>
      <p:sp>
        <p:nvSpPr>
          <p:cNvPr id="77850" name="63 CuadroTexto"/>
          <p:cNvSpPr txBox="1">
            <a:spLocks noChangeArrowheads="1"/>
          </p:cNvSpPr>
          <p:nvPr/>
        </p:nvSpPr>
        <p:spPr bwMode="auto">
          <a:xfrm>
            <a:off x="357188" y="2946400"/>
            <a:ext cx="7858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000" b="0">
                <a:solidFill>
                  <a:srgbClr val="1F1F5E"/>
                </a:solidFill>
              </a:rPr>
              <a:t>KU-BAND BEACON (11701)</a:t>
            </a:r>
          </a:p>
        </p:txBody>
      </p:sp>
      <p:sp>
        <p:nvSpPr>
          <p:cNvPr id="65" name="64 CuadroTexto"/>
          <p:cNvSpPr txBox="1"/>
          <p:nvPr/>
        </p:nvSpPr>
        <p:spPr>
          <a:xfrm>
            <a:off x="0" y="2000250"/>
            <a:ext cx="1357313" cy="400050"/>
          </a:xfrm>
          <a:prstGeom prst="rect">
            <a:avLst/>
          </a:prstGeom>
          <a:noFill/>
        </p:spPr>
        <p:txBody>
          <a:bodyPr>
            <a:spAutoFit/>
          </a:bodyPr>
          <a:lstStyle/>
          <a:p>
            <a:pPr>
              <a:defRPr/>
            </a:pPr>
            <a:r>
              <a:rPr lang="es-MX" sz="1000" b="0" dirty="0">
                <a:solidFill>
                  <a:schemeClr val="accent6"/>
                </a:solidFill>
              </a:rPr>
              <a:t>REGOIN 4</a:t>
            </a:r>
          </a:p>
          <a:p>
            <a:pPr>
              <a:defRPr/>
            </a:pPr>
            <a:r>
              <a:rPr lang="es-MX" sz="1000" b="0" dirty="0">
                <a:solidFill>
                  <a:schemeClr val="accent6"/>
                </a:solidFill>
              </a:rPr>
              <a:t>1400 (UPLINKS)</a:t>
            </a:r>
          </a:p>
        </p:txBody>
      </p:sp>
      <p:sp>
        <p:nvSpPr>
          <p:cNvPr id="77852" name="74 CuadroTexto"/>
          <p:cNvSpPr txBox="1">
            <a:spLocks noChangeArrowheads="1"/>
          </p:cNvSpPr>
          <p:nvPr/>
        </p:nvSpPr>
        <p:spPr bwMode="auto">
          <a:xfrm>
            <a:off x="2714625" y="1182688"/>
            <a:ext cx="3714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VERTICAL UPLINKS AND HORIZONTAL DOWNLINKS</a:t>
            </a:r>
          </a:p>
        </p:txBody>
      </p:sp>
      <p:cxnSp>
        <p:nvCxnSpPr>
          <p:cNvPr id="79" name="78 Conector recto"/>
          <p:cNvCxnSpPr/>
          <p:nvPr/>
        </p:nvCxnSpPr>
        <p:spPr bwMode="auto">
          <a:xfrm rot="5400000">
            <a:off x="1427163" y="3095625"/>
            <a:ext cx="215900"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0" name="79 Conector recto"/>
          <p:cNvCxnSpPr/>
          <p:nvPr/>
        </p:nvCxnSpPr>
        <p:spPr bwMode="auto">
          <a:xfrm rot="5400000">
            <a:off x="2168525" y="3095625"/>
            <a:ext cx="215900"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1" name="80 Conector recto"/>
          <p:cNvCxnSpPr/>
          <p:nvPr/>
        </p:nvCxnSpPr>
        <p:spPr bwMode="auto">
          <a:xfrm flipV="1">
            <a:off x="1536700" y="3194050"/>
            <a:ext cx="755650"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3" name="82 Conector recto"/>
          <p:cNvCxnSpPr/>
          <p:nvPr/>
        </p:nvCxnSpPr>
        <p:spPr bwMode="auto">
          <a:xfrm rot="5400000">
            <a:off x="2279650" y="3095625"/>
            <a:ext cx="215900"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4" name="83 Conector recto"/>
          <p:cNvCxnSpPr/>
          <p:nvPr/>
        </p:nvCxnSpPr>
        <p:spPr bwMode="auto">
          <a:xfrm flipV="1">
            <a:off x="2381250" y="3200400"/>
            <a:ext cx="252413"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5" name="84 Conector recto"/>
          <p:cNvCxnSpPr/>
          <p:nvPr/>
        </p:nvCxnSpPr>
        <p:spPr bwMode="auto">
          <a:xfrm flipV="1">
            <a:off x="1122363" y="3200400"/>
            <a:ext cx="431800" cy="1588"/>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6" name="85 Conector recto"/>
          <p:cNvCxnSpPr/>
          <p:nvPr/>
        </p:nvCxnSpPr>
        <p:spPr bwMode="auto">
          <a:xfrm rot="5400000">
            <a:off x="1025525" y="3106738"/>
            <a:ext cx="215900"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87" name="86 CuadroTexto"/>
          <p:cNvSpPr txBox="1"/>
          <p:nvPr/>
        </p:nvSpPr>
        <p:spPr>
          <a:xfrm>
            <a:off x="1166813" y="3214688"/>
            <a:ext cx="323850" cy="252412"/>
          </a:xfrm>
          <a:prstGeom prst="rect">
            <a:avLst/>
          </a:prstGeom>
          <a:noFill/>
        </p:spPr>
        <p:txBody>
          <a:bodyPr>
            <a:spAutoFit/>
          </a:bodyPr>
          <a:lstStyle/>
          <a:p>
            <a:pPr algn="ctr">
              <a:defRPr/>
            </a:pPr>
            <a:r>
              <a:rPr lang="es-MX" sz="1000" b="0" dirty="0">
                <a:solidFill>
                  <a:schemeClr val="accent6"/>
                </a:solidFill>
              </a:rPr>
              <a:t>16</a:t>
            </a:r>
          </a:p>
        </p:txBody>
      </p:sp>
      <p:sp>
        <p:nvSpPr>
          <p:cNvPr id="88" name="87 CuadroTexto"/>
          <p:cNvSpPr txBox="1"/>
          <p:nvPr/>
        </p:nvSpPr>
        <p:spPr>
          <a:xfrm>
            <a:off x="1776413" y="3214688"/>
            <a:ext cx="323850" cy="252412"/>
          </a:xfrm>
          <a:prstGeom prst="rect">
            <a:avLst/>
          </a:prstGeom>
          <a:noFill/>
        </p:spPr>
        <p:txBody>
          <a:bodyPr>
            <a:spAutoFit/>
          </a:bodyPr>
          <a:lstStyle/>
          <a:p>
            <a:pPr algn="ctr">
              <a:defRPr/>
            </a:pPr>
            <a:r>
              <a:rPr lang="es-MX" sz="1000" b="0" dirty="0">
                <a:solidFill>
                  <a:schemeClr val="accent6"/>
                </a:solidFill>
              </a:rPr>
              <a:t>54</a:t>
            </a:r>
          </a:p>
        </p:txBody>
      </p:sp>
      <p:sp>
        <p:nvSpPr>
          <p:cNvPr id="89" name="88 CuadroTexto"/>
          <p:cNvSpPr txBox="1"/>
          <p:nvPr/>
        </p:nvSpPr>
        <p:spPr>
          <a:xfrm>
            <a:off x="2173288" y="3214688"/>
            <a:ext cx="323850" cy="252412"/>
          </a:xfrm>
          <a:prstGeom prst="rect">
            <a:avLst/>
          </a:prstGeom>
          <a:noFill/>
        </p:spPr>
        <p:txBody>
          <a:bodyPr>
            <a:spAutoFit/>
          </a:bodyPr>
          <a:lstStyle/>
          <a:p>
            <a:pPr algn="ctr">
              <a:defRPr/>
            </a:pPr>
            <a:r>
              <a:rPr lang="es-MX" sz="1000" b="0" dirty="0">
                <a:solidFill>
                  <a:schemeClr val="accent6"/>
                </a:solidFill>
              </a:rPr>
              <a:t>7</a:t>
            </a:r>
          </a:p>
        </p:txBody>
      </p:sp>
      <p:sp>
        <p:nvSpPr>
          <p:cNvPr id="77863" name="94 CuadroTexto"/>
          <p:cNvSpPr txBox="1">
            <a:spLocks noChangeArrowheads="1"/>
          </p:cNvSpPr>
          <p:nvPr/>
        </p:nvSpPr>
        <p:spPr bwMode="auto">
          <a:xfrm>
            <a:off x="8215313" y="2457450"/>
            <a:ext cx="1071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1F1F5E"/>
                </a:solidFill>
              </a:rPr>
              <a:t>12200</a:t>
            </a:r>
          </a:p>
          <a:p>
            <a:pPr algn="ctr" eaLnBrk="1" hangingPunct="1"/>
            <a:r>
              <a:rPr lang="es-MX" sz="1000" b="0">
                <a:solidFill>
                  <a:srgbClr val="1F1F5E"/>
                </a:solidFill>
              </a:rPr>
              <a:t>(DOWNLIKS)</a:t>
            </a:r>
          </a:p>
        </p:txBody>
      </p:sp>
      <p:sp>
        <p:nvSpPr>
          <p:cNvPr id="101" name="100 Rectángulo"/>
          <p:cNvSpPr/>
          <p:nvPr/>
        </p:nvSpPr>
        <p:spPr bwMode="auto">
          <a:xfrm>
            <a:off x="1546225" y="2428875"/>
            <a:ext cx="720725"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9K</a:t>
            </a:r>
          </a:p>
        </p:txBody>
      </p:sp>
      <p:sp>
        <p:nvSpPr>
          <p:cNvPr id="102" name="101 Rectángulo"/>
          <p:cNvSpPr/>
          <p:nvPr/>
        </p:nvSpPr>
        <p:spPr bwMode="auto">
          <a:xfrm>
            <a:off x="2408238" y="2428875"/>
            <a:ext cx="719137"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10K</a:t>
            </a:r>
          </a:p>
        </p:txBody>
      </p:sp>
      <p:sp>
        <p:nvSpPr>
          <p:cNvPr id="103" name="102 Rectángulo"/>
          <p:cNvSpPr/>
          <p:nvPr/>
        </p:nvSpPr>
        <p:spPr bwMode="auto">
          <a:xfrm>
            <a:off x="3270250" y="2428875"/>
            <a:ext cx="720725"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11K</a:t>
            </a:r>
          </a:p>
        </p:txBody>
      </p:sp>
      <p:sp>
        <p:nvSpPr>
          <p:cNvPr id="104" name="103 Rectángulo"/>
          <p:cNvSpPr/>
          <p:nvPr/>
        </p:nvSpPr>
        <p:spPr bwMode="auto">
          <a:xfrm>
            <a:off x="4127500" y="2428875"/>
            <a:ext cx="720725"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12K</a:t>
            </a:r>
          </a:p>
        </p:txBody>
      </p:sp>
      <p:sp>
        <p:nvSpPr>
          <p:cNvPr id="105" name="104 Rectángulo"/>
          <p:cNvSpPr/>
          <p:nvPr/>
        </p:nvSpPr>
        <p:spPr bwMode="auto">
          <a:xfrm>
            <a:off x="4984750" y="2428875"/>
            <a:ext cx="720725"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13K</a:t>
            </a:r>
          </a:p>
        </p:txBody>
      </p:sp>
      <p:sp>
        <p:nvSpPr>
          <p:cNvPr id="106" name="105 Rectángulo"/>
          <p:cNvSpPr/>
          <p:nvPr/>
        </p:nvSpPr>
        <p:spPr bwMode="auto">
          <a:xfrm>
            <a:off x="5842000" y="2428875"/>
            <a:ext cx="720725"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14K</a:t>
            </a:r>
          </a:p>
        </p:txBody>
      </p:sp>
      <p:sp>
        <p:nvSpPr>
          <p:cNvPr id="107" name="106 Rectángulo"/>
          <p:cNvSpPr/>
          <p:nvPr/>
        </p:nvSpPr>
        <p:spPr bwMode="auto">
          <a:xfrm>
            <a:off x="6694488" y="2428875"/>
            <a:ext cx="719137"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15K</a:t>
            </a:r>
          </a:p>
        </p:txBody>
      </p:sp>
      <p:sp>
        <p:nvSpPr>
          <p:cNvPr id="108" name="107 Rectángulo"/>
          <p:cNvSpPr/>
          <p:nvPr/>
        </p:nvSpPr>
        <p:spPr bwMode="auto">
          <a:xfrm>
            <a:off x="7556500" y="2428875"/>
            <a:ext cx="720725"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16K</a:t>
            </a:r>
          </a:p>
        </p:txBody>
      </p:sp>
      <p:sp>
        <p:nvSpPr>
          <p:cNvPr id="109" name="108 Rectángulo"/>
          <p:cNvSpPr/>
          <p:nvPr/>
        </p:nvSpPr>
        <p:spPr bwMode="auto">
          <a:xfrm>
            <a:off x="5491163" y="1533525"/>
            <a:ext cx="719137"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6K</a:t>
            </a:r>
          </a:p>
        </p:txBody>
      </p:sp>
      <p:sp>
        <p:nvSpPr>
          <p:cNvPr id="110" name="109 Rectángulo"/>
          <p:cNvSpPr/>
          <p:nvPr/>
        </p:nvSpPr>
        <p:spPr bwMode="auto">
          <a:xfrm>
            <a:off x="7205663" y="1533525"/>
            <a:ext cx="719137" cy="39528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200" b="0" dirty="0">
                <a:solidFill>
                  <a:schemeClr val="accent6"/>
                </a:solidFill>
              </a:rPr>
              <a:t>8K</a:t>
            </a:r>
          </a:p>
        </p:txBody>
      </p:sp>
      <p:sp>
        <p:nvSpPr>
          <p:cNvPr id="111" name="110 Cerrar llave"/>
          <p:cNvSpPr/>
          <p:nvPr/>
        </p:nvSpPr>
        <p:spPr bwMode="auto">
          <a:xfrm>
            <a:off x="8001000" y="1500188"/>
            <a:ext cx="142875" cy="428625"/>
          </a:xfrm>
          <a:prstGeom prst="rightBrac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12" name="111 Cerrar llave"/>
          <p:cNvSpPr/>
          <p:nvPr/>
        </p:nvSpPr>
        <p:spPr bwMode="auto">
          <a:xfrm rot="16200000">
            <a:off x="4916488" y="1568450"/>
            <a:ext cx="142875" cy="720725"/>
          </a:xfrm>
          <a:prstGeom prst="rightBrac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13" name="112 CuadroTexto"/>
          <p:cNvSpPr txBox="1"/>
          <p:nvPr/>
        </p:nvSpPr>
        <p:spPr>
          <a:xfrm>
            <a:off x="4613275" y="1457325"/>
            <a:ext cx="785813" cy="400050"/>
          </a:xfrm>
          <a:prstGeom prst="rect">
            <a:avLst/>
          </a:prstGeom>
          <a:noFill/>
        </p:spPr>
        <p:txBody>
          <a:bodyPr>
            <a:spAutoFit/>
          </a:bodyPr>
          <a:lstStyle/>
          <a:p>
            <a:pPr algn="ctr">
              <a:defRPr/>
            </a:pPr>
            <a:r>
              <a:rPr lang="es-MX" sz="1000" b="0" dirty="0">
                <a:solidFill>
                  <a:schemeClr val="accent6"/>
                </a:solidFill>
              </a:rPr>
              <a:t>L – BAND FEEDER</a:t>
            </a:r>
          </a:p>
        </p:txBody>
      </p:sp>
      <p:sp>
        <p:nvSpPr>
          <p:cNvPr id="114" name="113 CuadroTexto"/>
          <p:cNvSpPr txBox="1"/>
          <p:nvPr/>
        </p:nvSpPr>
        <p:spPr>
          <a:xfrm>
            <a:off x="71438" y="1682750"/>
            <a:ext cx="1071562" cy="246063"/>
          </a:xfrm>
          <a:prstGeom prst="rect">
            <a:avLst/>
          </a:prstGeom>
          <a:noFill/>
        </p:spPr>
        <p:txBody>
          <a:bodyPr>
            <a:spAutoFit/>
          </a:bodyPr>
          <a:lstStyle/>
          <a:p>
            <a:pPr>
              <a:defRPr/>
            </a:pPr>
            <a:r>
              <a:rPr lang="es-MX" sz="1000" b="0" dirty="0">
                <a:solidFill>
                  <a:schemeClr val="accent6"/>
                </a:solidFill>
              </a:rPr>
              <a:t>REGION 5</a:t>
            </a:r>
          </a:p>
        </p:txBody>
      </p:sp>
      <p:sp>
        <p:nvSpPr>
          <p:cNvPr id="77878" name="114 CuadroTexto"/>
          <p:cNvSpPr txBox="1">
            <a:spLocks noChangeArrowheads="1"/>
          </p:cNvSpPr>
          <p:nvPr/>
        </p:nvSpPr>
        <p:spPr bwMode="auto">
          <a:xfrm>
            <a:off x="428625" y="3643313"/>
            <a:ext cx="242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HORIZONTAL UPLINKS AND VERTICAL DOWNLINKS</a:t>
            </a:r>
          </a:p>
        </p:txBody>
      </p:sp>
      <p:sp>
        <p:nvSpPr>
          <p:cNvPr id="77879" name="115 Rectángulo"/>
          <p:cNvSpPr>
            <a:spLocks noChangeArrowheads="1"/>
          </p:cNvSpPr>
          <p:nvPr/>
        </p:nvSpPr>
        <p:spPr bwMode="auto">
          <a:xfrm>
            <a:off x="0" y="2357438"/>
            <a:ext cx="10715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MX" sz="1000" b="0">
                <a:solidFill>
                  <a:srgbClr val="1F1F5E"/>
                </a:solidFill>
              </a:rPr>
              <a:t>11700</a:t>
            </a:r>
          </a:p>
          <a:p>
            <a:r>
              <a:rPr lang="es-MX" sz="1000" b="0">
                <a:solidFill>
                  <a:srgbClr val="1F1F5E"/>
                </a:solidFill>
              </a:rPr>
              <a:t>(DOWNLINKS)</a:t>
            </a:r>
          </a:p>
          <a:p>
            <a:r>
              <a:rPr lang="es-MX" sz="1000" b="0">
                <a:solidFill>
                  <a:srgbClr val="1F1F5E"/>
                </a:solidFill>
              </a:rPr>
              <a:t>REGION 4</a:t>
            </a:r>
          </a:p>
        </p:txBody>
      </p:sp>
      <p:graphicFrame>
        <p:nvGraphicFramePr>
          <p:cNvPr id="82032" name="Group 112"/>
          <p:cNvGraphicFramePr>
            <a:graphicFrameLocks noGrp="1"/>
          </p:cNvGraphicFramePr>
          <p:nvPr/>
        </p:nvGraphicFramePr>
        <p:xfrm>
          <a:off x="3000375" y="3000375"/>
          <a:ext cx="5786438" cy="3565525"/>
        </p:xfrm>
        <a:graphic>
          <a:graphicData uri="http://schemas.openxmlformats.org/drawingml/2006/table">
            <a:tbl>
              <a:tblPr/>
              <a:tblGrid>
                <a:gridCol w="876300"/>
                <a:gridCol w="2455863"/>
                <a:gridCol w="2454275"/>
              </a:tblGrid>
              <a:tr h="212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1" i="0" u="none" strike="noStrike" cap="none" normalizeH="0" baseline="0" smtClean="0">
                          <a:ln>
                            <a:noFill/>
                          </a:ln>
                          <a:solidFill>
                            <a:srgbClr val="EAEAEA"/>
                          </a:solidFill>
                          <a:effectLst/>
                          <a:latin typeface="Arial" charset="0"/>
                        </a:rPr>
                        <a:t>Channel</a:t>
                      </a:r>
                    </a:p>
                  </a:txBody>
                  <a:tcPr marL="0" marR="0" marT="0" marB="0" anchor="ctr" horzOverflow="overflow">
                    <a:lnL>
                      <a:noFill/>
                    </a:lnL>
                    <a:lnR>
                      <a:noFill/>
                    </a:lnR>
                    <a:lnT w="25400" cap="flat" cmpd="sng" algn="ctr">
                      <a:solidFill>
                        <a:schemeClr val="bg2"/>
                      </a:solidFill>
                      <a:prstDash val="solid"/>
                      <a:round/>
                      <a:headEnd type="none" w="med" len="med"/>
                      <a:tailEnd type="none" w="med" len="med"/>
                    </a:lnT>
                    <a:lnB w="25400" cap="flat" cmpd="sng" algn="ctr">
                      <a:solidFill>
                        <a:schemeClr val="bg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1" i="0" u="none" strike="noStrike" cap="none" normalizeH="0" baseline="0" smtClean="0">
                          <a:ln>
                            <a:noFill/>
                          </a:ln>
                          <a:solidFill>
                            <a:srgbClr val="EAEAEA"/>
                          </a:solidFill>
                          <a:effectLst/>
                          <a:latin typeface="Arial" charset="0"/>
                        </a:rPr>
                        <a:t>Central Frequency Down, MHz</a:t>
                      </a:r>
                    </a:p>
                  </a:txBody>
                  <a:tcPr marL="0" marR="0" marT="0" marB="0" anchor="ctr" horzOverflow="overflow">
                    <a:lnL>
                      <a:noFill/>
                    </a:lnL>
                    <a:lnR>
                      <a:noFill/>
                    </a:lnR>
                    <a:lnT w="25400" cap="flat" cmpd="sng" algn="ctr">
                      <a:solidFill>
                        <a:schemeClr val="bg2"/>
                      </a:solidFill>
                      <a:prstDash val="solid"/>
                      <a:round/>
                      <a:headEnd type="none" w="med" len="med"/>
                      <a:tailEnd type="none" w="med" len="med"/>
                    </a:lnT>
                    <a:lnB w="25400" cap="flat" cmpd="sng" algn="ctr">
                      <a:solidFill>
                        <a:schemeClr val="bg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1" i="0" u="none" strike="noStrike" cap="none" normalizeH="0" baseline="0" smtClean="0">
                          <a:ln>
                            <a:noFill/>
                          </a:ln>
                          <a:solidFill>
                            <a:srgbClr val="EAEAEA"/>
                          </a:solidFill>
                          <a:effectLst/>
                          <a:latin typeface="Arial" charset="0"/>
                        </a:rPr>
                        <a:t>Central Frequency Up, MHz</a:t>
                      </a:r>
                    </a:p>
                  </a:txBody>
                  <a:tcPr marL="0" marR="0" marT="0" marB="0" anchor="ctr" horzOverflow="overflow">
                    <a:lnL>
                      <a:noFill/>
                    </a:lnL>
                    <a:lnR>
                      <a:noFill/>
                    </a:lnR>
                    <a:lnT w="25400" cap="flat" cmpd="sng" algn="ctr">
                      <a:solidFill>
                        <a:schemeClr val="bg2"/>
                      </a:solidFill>
                      <a:prstDash val="solid"/>
                      <a:round/>
                      <a:headEnd type="none" w="med" len="med"/>
                      <a:tailEnd type="none" w="med" len="med"/>
                    </a:lnT>
                    <a:lnB w="25400" cap="flat" cmpd="sng" algn="ctr">
                      <a:solidFill>
                        <a:schemeClr val="bg2"/>
                      </a:solidFill>
                      <a:prstDash val="solid"/>
                      <a:round/>
                      <a:headEnd type="none" w="med" len="med"/>
                      <a:tailEnd type="none" w="med" len="med"/>
                    </a:lnB>
                    <a:lnTlToBr>
                      <a:noFill/>
                    </a:lnTlToBr>
                    <a:lnBlToTr>
                      <a:noFill/>
                    </a:lnBlToTr>
                    <a:solidFill>
                      <a:schemeClr val="accent2"/>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a:t>
                      </a:r>
                    </a:p>
                  </a:txBody>
                  <a:tcPr marL="0" marR="0" marT="0" marB="0" horzOverflow="overflow">
                    <a:lnL>
                      <a:noFill/>
                    </a:lnL>
                    <a:lnR>
                      <a:noFill/>
                    </a:lnR>
                    <a:lnT w="25400" cap="flat" cmpd="sng" algn="ctr">
                      <a:solidFill>
                        <a:schemeClr val="bg2"/>
                      </a:solidFill>
                      <a:prstDash val="solid"/>
                      <a:round/>
                      <a:headEnd type="none" w="med" len="med"/>
                      <a:tailEnd type="none" w="med" len="med"/>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11730</a:t>
                      </a:r>
                    </a:p>
                  </a:txBody>
                  <a:tcPr marL="0" marR="0" marT="0" marB="0" horzOverflow="overflow">
                    <a:lnL>
                      <a:noFill/>
                    </a:lnL>
                    <a:lnR>
                      <a:noFill/>
                    </a:lnR>
                    <a:lnT w="25400" cap="flat" cmpd="sng" algn="ctr">
                      <a:solidFill>
                        <a:schemeClr val="bg2"/>
                      </a:solidFill>
                      <a:prstDash val="solid"/>
                      <a:round/>
                      <a:headEnd type="none" w="med" len="med"/>
                      <a:tailEnd type="none" w="med" len="med"/>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14030</a:t>
                      </a:r>
                    </a:p>
                  </a:txBody>
                  <a:tcPr marL="0" marR="0" marT="0" marB="0" horzOverflow="overflow">
                    <a:lnL>
                      <a:noFill/>
                    </a:lnL>
                    <a:lnR>
                      <a:noFill/>
                    </a:lnR>
                    <a:lnT w="25400" cap="flat" cmpd="sng" algn="ctr">
                      <a:solidFill>
                        <a:schemeClr val="bg2"/>
                      </a:solidFill>
                      <a:prstDash val="solid"/>
                      <a:round/>
                      <a:headEnd type="none" w="med" len="med"/>
                      <a:tailEnd type="none" w="med" len="med"/>
                    </a:lnT>
                    <a:lnB>
                      <a:noFill/>
                    </a:lnB>
                    <a:lnTlToBr>
                      <a:noFill/>
                    </a:lnTlToBr>
                    <a:lnBlToTr>
                      <a:noFill/>
                    </a:lnBlToTr>
                    <a:solidFill>
                      <a:srgbClr val="E7E7EE"/>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2</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11791</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14091</a:t>
                      </a:r>
                    </a:p>
                  </a:txBody>
                  <a:tcPr marL="0" marR="0" marT="0" marB="0" horzOverflow="overflow">
                    <a:lnL>
                      <a:noFill/>
                    </a:lnL>
                    <a:lnR>
                      <a:noFill/>
                    </a:lnR>
                    <a:lnT>
                      <a:noFill/>
                    </a:lnT>
                    <a:lnB>
                      <a:noFill/>
                    </a:lnB>
                    <a:lnTlToBr>
                      <a:noFill/>
                    </a:lnTlToBr>
                    <a:lnBlToTr>
                      <a:noFill/>
                    </a:lnBlToTr>
                    <a:solidFill>
                      <a:schemeClr val="tx1"/>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3</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11852</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14152</a:t>
                      </a:r>
                    </a:p>
                  </a:txBody>
                  <a:tcPr marL="0" marR="0" marT="0" marB="0" horzOverflow="overflow">
                    <a:lnL>
                      <a:noFill/>
                    </a:lnL>
                    <a:lnR>
                      <a:noFill/>
                    </a:lnR>
                    <a:lnT>
                      <a:noFill/>
                    </a:lnT>
                    <a:lnB>
                      <a:noFill/>
                    </a:lnB>
                    <a:lnTlToBr>
                      <a:noFill/>
                    </a:lnTlToBr>
                    <a:lnBlToTr>
                      <a:noFill/>
                    </a:lnBlToTr>
                    <a:solidFill>
                      <a:srgbClr val="E7E7EE"/>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4</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11913</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14213</a:t>
                      </a:r>
                    </a:p>
                  </a:txBody>
                  <a:tcPr marL="0" marR="0" marT="0" marB="0" horzOverflow="overflow">
                    <a:lnL>
                      <a:noFill/>
                    </a:lnL>
                    <a:lnR>
                      <a:noFill/>
                    </a:lnR>
                    <a:lnT>
                      <a:noFill/>
                    </a:lnT>
                    <a:lnB>
                      <a:noFill/>
                    </a:lnB>
                    <a:lnTlToBr>
                      <a:noFill/>
                    </a:lnTlToBr>
                    <a:lnBlToTr>
                      <a:noFill/>
                    </a:lnBlToTr>
                    <a:solidFill>
                      <a:schemeClr val="tx1"/>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5</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11974</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14274</a:t>
                      </a:r>
                    </a:p>
                  </a:txBody>
                  <a:tcPr marL="0" marR="0" marT="0" marB="0" horzOverflow="overflow">
                    <a:lnL>
                      <a:noFill/>
                    </a:lnL>
                    <a:lnR>
                      <a:noFill/>
                    </a:lnR>
                    <a:lnT>
                      <a:noFill/>
                    </a:lnT>
                    <a:lnB>
                      <a:noFill/>
                    </a:lnB>
                    <a:lnTlToBr>
                      <a:noFill/>
                    </a:lnTlToBr>
                    <a:lnBlToTr>
                      <a:noFill/>
                    </a:lnBlToTr>
                    <a:solidFill>
                      <a:srgbClr val="E7E7EE"/>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6</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12035</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14335</a:t>
                      </a:r>
                    </a:p>
                  </a:txBody>
                  <a:tcPr marL="0" marR="0" marT="0" marB="0" horzOverflow="overflow">
                    <a:lnL>
                      <a:noFill/>
                    </a:lnL>
                    <a:lnR>
                      <a:noFill/>
                    </a:lnR>
                    <a:lnT>
                      <a:noFill/>
                    </a:lnT>
                    <a:lnB>
                      <a:noFill/>
                    </a:lnB>
                    <a:lnTlToBr>
                      <a:noFill/>
                    </a:lnTlToBr>
                    <a:lnBlToTr>
                      <a:noFill/>
                    </a:lnBlToTr>
                    <a:solidFill>
                      <a:schemeClr val="tx1"/>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7</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12096</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14396</a:t>
                      </a:r>
                    </a:p>
                  </a:txBody>
                  <a:tcPr marL="0" marR="0" marT="0" marB="0" horzOverflow="overflow">
                    <a:lnL>
                      <a:noFill/>
                    </a:lnL>
                    <a:lnR>
                      <a:noFill/>
                    </a:lnR>
                    <a:lnT>
                      <a:noFill/>
                    </a:lnT>
                    <a:lnB>
                      <a:noFill/>
                    </a:lnB>
                    <a:lnTlToBr>
                      <a:noFill/>
                    </a:lnTlToBr>
                    <a:lnBlToTr>
                      <a:noFill/>
                    </a:lnBlToTr>
                    <a:solidFill>
                      <a:srgbClr val="E7E7EE"/>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8</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12157</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14457</a:t>
                      </a:r>
                    </a:p>
                  </a:txBody>
                  <a:tcPr marL="0" marR="0" marT="0" marB="0" horzOverflow="overflow">
                    <a:lnL>
                      <a:noFill/>
                    </a:lnL>
                    <a:lnR>
                      <a:noFill/>
                    </a:lnR>
                    <a:lnT>
                      <a:noFill/>
                    </a:lnT>
                    <a:lnB>
                      <a:noFill/>
                    </a:lnB>
                    <a:lnTlToBr>
                      <a:noFill/>
                    </a:lnTlToBr>
                    <a:lnBlToTr>
                      <a:noFill/>
                    </a:lnBlToTr>
                    <a:solidFill>
                      <a:schemeClr val="tx1"/>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9</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11743</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14043</a:t>
                      </a:r>
                    </a:p>
                  </a:txBody>
                  <a:tcPr marL="0" marR="0" marT="0" marB="0" horzOverflow="overflow">
                    <a:lnL>
                      <a:noFill/>
                    </a:lnL>
                    <a:lnR>
                      <a:noFill/>
                    </a:lnR>
                    <a:lnT>
                      <a:noFill/>
                    </a:lnT>
                    <a:lnB>
                      <a:noFill/>
                    </a:lnB>
                    <a:lnTlToBr>
                      <a:noFill/>
                    </a:lnTlToBr>
                    <a:lnBlToTr>
                      <a:noFill/>
                    </a:lnBlToTr>
                    <a:solidFill>
                      <a:srgbClr val="E7E7EE"/>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10</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11804</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14104</a:t>
                      </a:r>
                    </a:p>
                  </a:txBody>
                  <a:tcPr marL="0" marR="0" marT="0" marB="0" horzOverflow="overflow">
                    <a:lnL>
                      <a:noFill/>
                    </a:lnL>
                    <a:lnR>
                      <a:noFill/>
                    </a:lnR>
                    <a:lnT>
                      <a:noFill/>
                    </a:lnT>
                    <a:lnB>
                      <a:noFill/>
                    </a:lnB>
                    <a:lnTlToBr>
                      <a:noFill/>
                    </a:lnTlToBr>
                    <a:lnBlToTr>
                      <a:noFill/>
                    </a:lnBlToTr>
                    <a:solidFill>
                      <a:schemeClr val="tx1"/>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11865</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14165</a:t>
                      </a:r>
                    </a:p>
                  </a:txBody>
                  <a:tcPr marL="0" marR="0" marT="0" marB="0" horzOverflow="overflow">
                    <a:lnL>
                      <a:noFill/>
                    </a:lnL>
                    <a:lnR>
                      <a:noFill/>
                    </a:lnR>
                    <a:lnT>
                      <a:noFill/>
                    </a:lnT>
                    <a:lnB>
                      <a:noFill/>
                    </a:lnB>
                    <a:lnTlToBr>
                      <a:noFill/>
                    </a:lnTlToBr>
                    <a:lnBlToTr>
                      <a:noFill/>
                    </a:lnBlToTr>
                    <a:solidFill>
                      <a:srgbClr val="E7E7EE"/>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12</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11926</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14226</a:t>
                      </a:r>
                    </a:p>
                  </a:txBody>
                  <a:tcPr marL="0" marR="0" marT="0" marB="0" horzOverflow="overflow">
                    <a:lnL>
                      <a:noFill/>
                    </a:lnL>
                    <a:lnR>
                      <a:noFill/>
                    </a:lnR>
                    <a:lnT>
                      <a:noFill/>
                    </a:lnT>
                    <a:lnB>
                      <a:noFill/>
                    </a:lnB>
                    <a:lnTlToBr>
                      <a:noFill/>
                    </a:lnTlToBr>
                    <a:lnBlToTr>
                      <a:noFill/>
                    </a:lnBlToTr>
                    <a:solidFill>
                      <a:schemeClr val="tx1"/>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13</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11987</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14287</a:t>
                      </a:r>
                    </a:p>
                  </a:txBody>
                  <a:tcPr marL="0" marR="0" marT="0" marB="0" horzOverflow="overflow">
                    <a:lnL>
                      <a:noFill/>
                    </a:lnL>
                    <a:lnR>
                      <a:noFill/>
                    </a:lnR>
                    <a:lnT>
                      <a:noFill/>
                    </a:lnT>
                    <a:lnB>
                      <a:noFill/>
                    </a:lnB>
                    <a:lnTlToBr>
                      <a:noFill/>
                    </a:lnTlToBr>
                    <a:lnBlToTr>
                      <a:noFill/>
                    </a:lnBlToTr>
                    <a:solidFill>
                      <a:srgbClr val="E7E7EE"/>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12048</a:t>
                      </a:r>
                    </a:p>
                  </a:txBody>
                  <a:tcPr marL="0" marR="0" marT="0" marB="0" horzOverflow="overflow">
                    <a:lnL>
                      <a:noFill/>
                    </a:lnL>
                    <a:lnR>
                      <a:noFill/>
                    </a:lnR>
                    <a:lnT>
                      <a:noFill/>
                    </a:lnT>
                    <a:lnB>
                      <a:noFill/>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14348</a:t>
                      </a:r>
                    </a:p>
                  </a:txBody>
                  <a:tcPr marL="0" marR="0" marT="0" marB="0" horzOverflow="overflow">
                    <a:lnL>
                      <a:noFill/>
                    </a:lnL>
                    <a:lnR>
                      <a:noFill/>
                    </a:lnR>
                    <a:lnT>
                      <a:noFill/>
                    </a:lnT>
                    <a:lnB>
                      <a:noFill/>
                    </a:lnB>
                    <a:lnTlToBr>
                      <a:noFill/>
                    </a:lnTlToBr>
                    <a:lnBlToTr>
                      <a:noFill/>
                    </a:lnBlToTr>
                    <a:solidFill>
                      <a:schemeClr val="tx1"/>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15</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12109</a:t>
                      </a:r>
                    </a:p>
                  </a:txBody>
                  <a:tcPr marL="0" marR="0" marT="0" marB="0" horzOverflow="overflow">
                    <a:lnL>
                      <a:noFill/>
                    </a:lnL>
                    <a:lnR>
                      <a:noFill/>
                    </a:lnR>
                    <a:lnT>
                      <a:noFill/>
                    </a:lnT>
                    <a:lnB>
                      <a:noFill/>
                    </a:lnB>
                    <a:lnTlToBr>
                      <a:noFill/>
                    </a:lnTlToBr>
                    <a:lnBlToTr>
                      <a:noFill/>
                    </a:lnBlToTr>
                    <a:solidFill>
                      <a:srgbClr val="E7E7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14409</a:t>
                      </a:r>
                    </a:p>
                  </a:txBody>
                  <a:tcPr marL="0" marR="0" marT="0" marB="0" horzOverflow="overflow">
                    <a:lnL>
                      <a:noFill/>
                    </a:lnL>
                    <a:lnR>
                      <a:noFill/>
                    </a:lnR>
                    <a:lnT>
                      <a:noFill/>
                    </a:lnT>
                    <a:lnB>
                      <a:noFill/>
                    </a:lnB>
                    <a:lnTlToBr>
                      <a:noFill/>
                    </a:lnTlToBr>
                    <a:lnBlToTr>
                      <a:noFill/>
                    </a:lnBlToTr>
                    <a:solidFill>
                      <a:srgbClr val="E7E7EE"/>
                    </a:solidFill>
                  </a:tcPr>
                </a:tc>
              </a:tr>
              <a:tr h="209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16</a:t>
                      </a:r>
                    </a:p>
                  </a:txBody>
                  <a:tcPr marL="0" marR="0" marT="0" marB="0" horzOverflow="overflow">
                    <a:lnL>
                      <a:noFill/>
                    </a:lnL>
                    <a:lnR>
                      <a:noFill/>
                    </a:lnR>
                    <a:lnT>
                      <a:noFill/>
                    </a:lnT>
                    <a:lnB w="254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12170</a:t>
                      </a:r>
                    </a:p>
                  </a:txBody>
                  <a:tcPr marL="0" marR="0" marT="0" marB="0" horzOverflow="overflow">
                    <a:lnL>
                      <a:noFill/>
                    </a:lnL>
                    <a:lnR>
                      <a:noFill/>
                    </a:lnR>
                    <a:lnT>
                      <a:noFill/>
                    </a:lnT>
                    <a:lnB w="25400" cap="flat" cmpd="sng" algn="ctr">
                      <a:solidFill>
                        <a:schemeClr val="bg2"/>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000" b="0" i="0" u="none" strike="noStrike" cap="none" normalizeH="0" baseline="0" smtClean="0">
                          <a:ln>
                            <a:noFill/>
                          </a:ln>
                          <a:solidFill>
                            <a:srgbClr val="000090"/>
                          </a:solidFill>
                          <a:effectLst/>
                          <a:latin typeface="Arial" charset="0"/>
                        </a:rPr>
                        <a:t>14470</a:t>
                      </a:r>
                    </a:p>
                  </a:txBody>
                  <a:tcPr marL="0" marR="0" marT="0" marB="0" horzOverflow="overflow">
                    <a:lnL>
                      <a:noFill/>
                    </a:lnL>
                    <a:lnR>
                      <a:noFill/>
                    </a:lnR>
                    <a:lnT>
                      <a:noFill/>
                    </a:lnT>
                    <a:lnB w="25400" cap="flat" cmpd="sng" algn="ctr">
                      <a:solidFill>
                        <a:schemeClr val="bg2"/>
                      </a:solidFill>
                      <a:prstDash val="solid"/>
                      <a:round/>
                      <a:headEnd type="none" w="med" len="med"/>
                      <a:tailEnd type="none" w="med" len="med"/>
                    </a:lnB>
                    <a:lnTlToBr>
                      <a:noFill/>
                    </a:lnTlToBr>
                    <a:lnBlToTr>
                      <a:noFill/>
                    </a:lnBlToTr>
                    <a:solidFill>
                      <a:schemeClr val="tx1"/>
                    </a:solidFill>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692275" y="188913"/>
            <a:ext cx="6985000" cy="865187"/>
          </a:xfrm>
        </p:spPr>
        <p:txBody>
          <a:bodyPr/>
          <a:lstStyle/>
          <a:p>
            <a:pPr eaLnBrk="1" hangingPunct="1">
              <a:defRPr/>
            </a:pPr>
            <a:r>
              <a:rPr lang="es-MX" dirty="0" err="1"/>
              <a:t>Communication</a:t>
            </a:r>
            <a:r>
              <a:rPr lang="es-MX" dirty="0"/>
              <a:t> </a:t>
            </a:r>
            <a:r>
              <a:rPr lang="es-MX" dirty="0" err="1"/>
              <a:t>subsystem</a:t>
            </a:r>
            <a:r>
              <a:rPr lang="es-MX" dirty="0"/>
              <a:t> </a:t>
            </a:r>
            <a:r>
              <a:rPr lang="es-MX" dirty="0" err="1"/>
              <a:t>functional</a:t>
            </a:r>
            <a:r>
              <a:rPr lang="es-MX" dirty="0"/>
              <a:t> </a:t>
            </a:r>
            <a:br>
              <a:rPr lang="es-MX" dirty="0"/>
            </a:br>
            <a:r>
              <a:rPr lang="es-MX" dirty="0" err="1"/>
              <a:t>diagram</a:t>
            </a:r>
            <a:r>
              <a:rPr lang="es-MX" dirty="0"/>
              <a:t> (</a:t>
            </a:r>
            <a:r>
              <a:rPr lang="es-MX" dirty="0" err="1"/>
              <a:t>Ku</a:t>
            </a:r>
            <a:r>
              <a:rPr lang="es-MX" dirty="0"/>
              <a:t> Band)</a:t>
            </a:r>
          </a:p>
        </p:txBody>
      </p:sp>
      <p:sp>
        <p:nvSpPr>
          <p:cNvPr id="2418" name="2 Rectángulo"/>
          <p:cNvSpPr/>
          <p:nvPr/>
        </p:nvSpPr>
        <p:spPr bwMode="auto">
          <a:xfrm>
            <a:off x="2987846" y="1537828"/>
            <a:ext cx="827718" cy="2231386"/>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100" b="0" dirty="0">
                <a:solidFill>
                  <a:prstClr val="white"/>
                </a:solidFill>
                <a:latin typeface="+mn-lt"/>
              </a:rPr>
              <a:t>8</a:t>
            </a:r>
          </a:p>
          <a:p>
            <a:pPr algn="ctr">
              <a:defRPr/>
            </a:pPr>
            <a:endParaRPr lang="es-MX" sz="1100" b="0" dirty="0">
              <a:solidFill>
                <a:prstClr val="white"/>
              </a:solidFill>
              <a:latin typeface="+mn-lt"/>
            </a:endParaRPr>
          </a:p>
          <a:p>
            <a:pPr algn="ctr">
              <a:defRPr/>
            </a:pPr>
            <a:r>
              <a:rPr lang="es-MX" sz="1100" b="0" dirty="0">
                <a:solidFill>
                  <a:prstClr val="white"/>
                </a:solidFill>
                <a:latin typeface="+mn-lt"/>
              </a:rPr>
              <a:t>Vertical </a:t>
            </a:r>
            <a:r>
              <a:rPr lang="es-MX" sz="1100" b="0" dirty="0" err="1">
                <a:solidFill>
                  <a:prstClr val="white"/>
                </a:solidFill>
                <a:latin typeface="+mn-lt"/>
              </a:rPr>
              <a:t>Channels</a:t>
            </a:r>
            <a:endParaRPr lang="es-MX" sz="1100" b="0" dirty="0">
              <a:solidFill>
                <a:prstClr val="white"/>
              </a:solidFill>
              <a:latin typeface="+mn-lt"/>
            </a:endParaRPr>
          </a:p>
          <a:p>
            <a:pPr algn="ctr">
              <a:defRPr/>
            </a:pPr>
            <a:endParaRPr lang="es-MX" sz="1100" b="0" dirty="0">
              <a:solidFill>
                <a:prstClr val="white"/>
              </a:solidFill>
              <a:latin typeface="+mn-lt"/>
            </a:endParaRPr>
          </a:p>
          <a:p>
            <a:pPr algn="ctr">
              <a:defRPr/>
            </a:pPr>
            <a:r>
              <a:rPr lang="es-MX" sz="1100" b="0" dirty="0">
                <a:solidFill>
                  <a:prstClr val="white"/>
                </a:solidFill>
                <a:latin typeface="+mn-lt"/>
              </a:rPr>
              <a:t>(36 MHz)</a:t>
            </a:r>
          </a:p>
        </p:txBody>
      </p:sp>
      <p:grpSp>
        <p:nvGrpSpPr>
          <p:cNvPr id="78854" name="18 Grupo"/>
          <p:cNvGrpSpPr>
            <a:grpSpLocks noChangeAspect="1"/>
          </p:cNvGrpSpPr>
          <p:nvPr/>
        </p:nvGrpSpPr>
        <p:grpSpPr bwMode="auto">
          <a:xfrm>
            <a:off x="4056063" y="1643063"/>
            <a:ext cx="179387" cy="104775"/>
            <a:chOff x="3288189" y="1564875"/>
            <a:chExt cx="498382" cy="291089"/>
          </a:xfrm>
        </p:grpSpPr>
        <p:sp>
          <p:nvSpPr>
            <p:cNvPr id="2495" name="5 Rectángulo"/>
            <p:cNvSpPr/>
            <p:nvPr/>
          </p:nvSpPr>
          <p:spPr>
            <a:xfrm>
              <a:off x="3288189" y="1569284"/>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96" name="14 Forma libre"/>
            <p:cNvSpPr/>
            <p:nvPr/>
          </p:nvSpPr>
          <p:spPr>
            <a:xfrm>
              <a:off x="3469017" y="1564875"/>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79" name="16 Conector recto de flecha"/>
            <p:cNvCxnSpPr>
              <a:cxnSpLocks noChangeShapeType="1"/>
            </p:cNvCxnSpPr>
            <p:nvPr/>
          </p:nvCxnSpPr>
          <p:spPr bwMode="auto">
            <a:xfrm rot="9360000" flipH="1">
              <a:off x="3371986" y="171042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855" name="23 Grupo"/>
          <p:cNvGrpSpPr>
            <a:grpSpLocks noChangeAspect="1"/>
          </p:cNvGrpSpPr>
          <p:nvPr/>
        </p:nvGrpSpPr>
        <p:grpSpPr bwMode="auto">
          <a:xfrm>
            <a:off x="4056063" y="1833563"/>
            <a:ext cx="179387" cy="104775"/>
            <a:chOff x="3288189" y="1566800"/>
            <a:chExt cx="498382" cy="291089"/>
          </a:xfrm>
        </p:grpSpPr>
        <p:sp>
          <p:nvSpPr>
            <p:cNvPr id="2489" name="24 Rectángulo"/>
            <p:cNvSpPr/>
            <p:nvPr/>
          </p:nvSpPr>
          <p:spPr>
            <a:xfrm>
              <a:off x="3288189" y="1571209"/>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90" name="25 Forma libre"/>
            <p:cNvSpPr/>
            <p:nvPr/>
          </p:nvSpPr>
          <p:spPr>
            <a:xfrm>
              <a:off x="3469017" y="1566800"/>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76" name="26 Conector recto de flecha"/>
            <p:cNvCxnSpPr>
              <a:cxnSpLocks noChangeShapeType="1"/>
            </p:cNvCxnSpPr>
            <p:nvPr/>
          </p:nvCxnSpPr>
          <p:spPr bwMode="auto">
            <a:xfrm rot="9360000" flipH="1">
              <a:off x="3371986" y="1712346"/>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856" name="27 Grupo"/>
          <p:cNvGrpSpPr>
            <a:grpSpLocks noChangeAspect="1"/>
          </p:cNvGrpSpPr>
          <p:nvPr/>
        </p:nvGrpSpPr>
        <p:grpSpPr bwMode="auto">
          <a:xfrm>
            <a:off x="4056063" y="2047875"/>
            <a:ext cx="179387" cy="104775"/>
            <a:chOff x="3288189" y="1565408"/>
            <a:chExt cx="498382" cy="291090"/>
          </a:xfrm>
        </p:grpSpPr>
        <p:sp>
          <p:nvSpPr>
            <p:cNvPr id="2486" name="28 Rectángulo"/>
            <p:cNvSpPr/>
            <p:nvPr/>
          </p:nvSpPr>
          <p:spPr>
            <a:xfrm>
              <a:off x="3288189" y="1569820"/>
              <a:ext cx="498382" cy="286678"/>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87" name="29 Forma libre"/>
            <p:cNvSpPr/>
            <p:nvPr/>
          </p:nvSpPr>
          <p:spPr>
            <a:xfrm>
              <a:off x="3469017" y="1565408"/>
              <a:ext cx="110263" cy="286681"/>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73" name="30 Conector recto de flecha"/>
            <p:cNvCxnSpPr>
              <a:cxnSpLocks noChangeShapeType="1"/>
            </p:cNvCxnSpPr>
            <p:nvPr/>
          </p:nvCxnSpPr>
          <p:spPr bwMode="auto">
            <a:xfrm rot="9360000" flipH="1">
              <a:off x="3371986" y="171095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857" name="31 Grupo"/>
          <p:cNvGrpSpPr>
            <a:grpSpLocks noChangeAspect="1"/>
          </p:cNvGrpSpPr>
          <p:nvPr/>
        </p:nvGrpSpPr>
        <p:grpSpPr bwMode="auto">
          <a:xfrm>
            <a:off x="4056063" y="2260600"/>
            <a:ext cx="179387" cy="106363"/>
            <a:chOff x="3288189" y="1563178"/>
            <a:chExt cx="498382" cy="295498"/>
          </a:xfrm>
        </p:grpSpPr>
        <p:sp>
          <p:nvSpPr>
            <p:cNvPr id="2483" name="32 Rectángulo"/>
            <p:cNvSpPr/>
            <p:nvPr/>
          </p:nvSpPr>
          <p:spPr>
            <a:xfrm>
              <a:off x="3288189" y="1567590"/>
              <a:ext cx="498382" cy="291086"/>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84" name="33 Forma libre"/>
            <p:cNvSpPr/>
            <p:nvPr/>
          </p:nvSpPr>
          <p:spPr>
            <a:xfrm>
              <a:off x="3469017" y="1563178"/>
              <a:ext cx="110263" cy="291086"/>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70" name="34 Conector recto de flecha"/>
            <p:cNvCxnSpPr>
              <a:cxnSpLocks noChangeShapeType="1"/>
            </p:cNvCxnSpPr>
            <p:nvPr/>
          </p:nvCxnSpPr>
          <p:spPr bwMode="auto">
            <a:xfrm rot="9360000" flipH="1">
              <a:off x="3371986" y="171313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858" name="35 Grupo"/>
          <p:cNvGrpSpPr>
            <a:grpSpLocks noChangeAspect="1"/>
          </p:cNvGrpSpPr>
          <p:nvPr/>
        </p:nvGrpSpPr>
        <p:grpSpPr bwMode="auto">
          <a:xfrm>
            <a:off x="4056063" y="2466975"/>
            <a:ext cx="179387" cy="104775"/>
            <a:chOff x="3288189" y="1565089"/>
            <a:chExt cx="498382" cy="291089"/>
          </a:xfrm>
        </p:grpSpPr>
        <p:sp>
          <p:nvSpPr>
            <p:cNvPr id="2480" name="36 Rectángulo"/>
            <p:cNvSpPr/>
            <p:nvPr/>
          </p:nvSpPr>
          <p:spPr>
            <a:xfrm>
              <a:off x="3288189" y="1569501"/>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81" name="37 Forma libre"/>
            <p:cNvSpPr/>
            <p:nvPr/>
          </p:nvSpPr>
          <p:spPr>
            <a:xfrm>
              <a:off x="3469017" y="1565089"/>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67" name="38 Conector recto de flecha"/>
            <p:cNvCxnSpPr>
              <a:cxnSpLocks noChangeShapeType="1"/>
            </p:cNvCxnSpPr>
            <p:nvPr/>
          </p:nvCxnSpPr>
          <p:spPr bwMode="auto">
            <a:xfrm rot="9360000" flipH="1">
              <a:off x="3371986" y="171063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sp>
        <p:nvSpPr>
          <p:cNvPr id="2425" name="2424 Rectángulo"/>
          <p:cNvSpPr/>
          <p:nvPr/>
        </p:nvSpPr>
        <p:spPr bwMode="auto">
          <a:xfrm>
            <a:off x="6488061" y="1539587"/>
            <a:ext cx="829110" cy="223163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dirty="0">
                <a:solidFill>
                  <a:prstClr val="white"/>
                </a:solidFill>
                <a:latin typeface="+mn-lt"/>
              </a:rPr>
              <a:t>8</a:t>
            </a:r>
          </a:p>
          <a:p>
            <a:pPr algn="ctr">
              <a:defRPr/>
            </a:pPr>
            <a:endParaRPr lang="es-MX" sz="1000" b="0" dirty="0">
              <a:solidFill>
                <a:prstClr val="white"/>
              </a:solidFill>
              <a:latin typeface="+mn-lt"/>
            </a:endParaRPr>
          </a:p>
          <a:p>
            <a:pPr algn="ctr">
              <a:defRPr/>
            </a:pPr>
            <a:r>
              <a:rPr lang="es-MX" sz="1000" b="0" dirty="0">
                <a:solidFill>
                  <a:prstClr val="white"/>
                </a:solidFill>
                <a:latin typeface="+mn-lt"/>
              </a:rPr>
              <a:t>Vertical</a:t>
            </a:r>
          </a:p>
          <a:p>
            <a:pPr algn="ctr">
              <a:defRPr/>
            </a:pPr>
            <a:r>
              <a:rPr lang="es-MX" sz="1000" b="0" dirty="0" err="1">
                <a:solidFill>
                  <a:prstClr val="white"/>
                </a:solidFill>
                <a:latin typeface="+mn-lt"/>
              </a:rPr>
              <a:t>Channels</a:t>
            </a:r>
            <a:endParaRPr lang="es-MX" sz="1000" b="0" dirty="0">
              <a:solidFill>
                <a:prstClr val="white"/>
              </a:solidFill>
              <a:latin typeface="+mn-lt"/>
            </a:endParaRPr>
          </a:p>
          <a:p>
            <a:pPr algn="ctr">
              <a:defRPr/>
            </a:pPr>
            <a:endParaRPr lang="es-MX" sz="1000" b="0" dirty="0">
              <a:solidFill>
                <a:prstClr val="white"/>
              </a:solidFill>
              <a:latin typeface="+mn-lt"/>
            </a:endParaRPr>
          </a:p>
          <a:p>
            <a:pPr algn="ctr">
              <a:defRPr/>
            </a:pPr>
            <a:r>
              <a:rPr lang="es-MX" sz="1000" b="0" dirty="0">
                <a:solidFill>
                  <a:prstClr val="white"/>
                </a:solidFill>
                <a:latin typeface="+mn-lt"/>
              </a:rPr>
              <a:t>(36 MHz)</a:t>
            </a:r>
          </a:p>
        </p:txBody>
      </p:sp>
      <p:grpSp>
        <p:nvGrpSpPr>
          <p:cNvPr id="78862" name="107 Grupo"/>
          <p:cNvGrpSpPr>
            <a:grpSpLocks/>
          </p:cNvGrpSpPr>
          <p:nvPr/>
        </p:nvGrpSpPr>
        <p:grpSpPr bwMode="auto">
          <a:xfrm>
            <a:off x="4464050" y="1539875"/>
            <a:ext cx="360363" cy="2232025"/>
            <a:chOff x="3500430" y="1285347"/>
            <a:chExt cx="360000" cy="936514"/>
          </a:xfrm>
        </p:grpSpPr>
        <p:sp>
          <p:nvSpPr>
            <p:cNvPr id="2478" name="3 Rectángulo"/>
            <p:cNvSpPr/>
            <p:nvPr/>
          </p:nvSpPr>
          <p:spPr>
            <a:xfrm>
              <a:off x="3500430" y="1285861"/>
              <a:ext cx="360000" cy="936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MX" sz="1100" b="0">
                <a:solidFill>
                  <a:prstClr val="white"/>
                </a:solidFill>
                <a:latin typeface="+mn-lt"/>
              </a:endParaRPr>
            </a:p>
          </p:txBody>
        </p:sp>
        <p:sp>
          <p:nvSpPr>
            <p:cNvPr id="2479" name="47 CuadroTexto"/>
            <p:cNvSpPr txBox="1"/>
            <p:nvPr/>
          </p:nvSpPr>
          <p:spPr>
            <a:xfrm rot="16200000">
              <a:off x="3209826" y="1618771"/>
              <a:ext cx="928521" cy="261673"/>
            </a:xfrm>
            <a:prstGeom prst="rect">
              <a:avLst/>
            </a:prstGeom>
            <a:noFill/>
          </p:spPr>
          <p:txBody>
            <a:bodyPr anchor="ctr">
              <a:spAutoFit/>
            </a:bodyPr>
            <a:lstStyle/>
            <a:p>
              <a:pPr algn="ctr">
                <a:defRPr/>
              </a:pPr>
              <a:r>
                <a:rPr lang="es-MX" sz="1100" b="0" dirty="0" err="1">
                  <a:solidFill>
                    <a:prstClr val="white"/>
                  </a:solidFill>
                  <a:latin typeface="+mn-lt"/>
                  <a:cs typeface="Arial" charset="0"/>
                </a:rPr>
                <a:t>Redundancy</a:t>
              </a:r>
              <a:r>
                <a:rPr lang="es-MX" sz="1100" b="0" dirty="0">
                  <a:solidFill>
                    <a:prstClr val="white"/>
                  </a:solidFill>
                  <a:latin typeface="+mn-lt"/>
                  <a:cs typeface="Arial" charset="0"/>
                </a:rPr>
                <a:t> </a:t>
              </a:r>
              <a:r>
                <a:rPr lang="es-MX" sz="1100" b="0" dirty="0" err="1">
                  <a:solidFill>
                    <a:prstClr val="white"/>
                  </a:solidFill>
                  <a:latin typeface="+mn-lt"/>
                  <a:cs typeface="Arial" charset="0"/>
                </a:rPr>
                <a:t>Switching</a:t>
              </a:r>
              <a:endParaRPr lang="es-MX" sz="1100" b="0" dirty="0">
                <a:solidFill>
                  <a:prstClr val="white"/>
                </a:solidFill>
                <a:latin typeface="+mn-lt"/>
                <a:cs typeface="Arial" charset="0"/>
              </a:endParaRPr>
            </a:p>
          </p:txBody>
        </p:sp>
      </p:grpSp>
      <p:grpSp>
        <p:nvGrpSpPr>
          <p:cNvPr id="78863" name="106 Grupo"/>
          <p:cNvGrpSpPr>
            <a:grpSpLocks/>
          </p:cNvGrpSpPr>
          <p:nvPr/>
        </p:nvGrpSpPr>
        <p:grpSpPr bwMode="auto">
          <a:xfrm>
            <a:off x="5838825" y="1538288"/>
            <a:ext cx="360363" cy="2232025"/>
            <a:chOff x="4780694" y="1285346"/>
            <a:chExt cx="360000" cy="936515"/>
          </a:xfrm>
        </p:grpSpPr>
        <p:sp>
          <p:nvSpPr>
            <p:cNvPr id="2476" name="2475 Rectángulo"/>
            <p:cNvSpPr/>
            <p:nvPr/>
          </p:nvSpPr>
          <p:spPr>
            <a:xfrm>
              <a:off x="4780694" y="1285861"/>
              <a:ext cx="360000" cy="936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MX" b="0">
                <a:solidFill>
                  <a:prstClr val="white"/>
                </a:solidFill>
                <a:latin typeface="+mn-lt"/>
              </a:endParaRPr>
            </a:p>
          </p:txBody>
        </p:sp>
        <p:sp>
          <p:nvSpPr>
            <p:cNvPr id="2477" name="2476 CuadroTexto"/>
            <p:cNvSpPr txBox="1"/>
            <p:nvPr/>
          </p:nvSpPr>
          <p:spPr>
            <a:xfrm rot="16200000">
              <a:off x="4493261" y="1626699"/>
              <a:ext cx="928522" cy="245815"/>
            </a:xfrm>
            <a:prstGeom prst="rect">
              <a:avLst/>
            </a:prstGeom>
            <a:noFill/>
          </p:spPr>
          <p:txBody>
            <a:bodyPr>
              <a:spAutoFit/>
            </a:bodyPr>
            <a:lstStyle/>
            <a:p>
              <a:pPr algn="ctr">
                <a:defRPr/>
              </a:pPr>
              <a:r>
                <a:rPr lang="es-MX" sz="1000" b="0" dirty="0" err="1">
                  <a:solidFill>
                    <a:prstClr val="white"/>
                  </a:solidFill>
                  <a:latin typeface="+mn-lt"/>
                  <a:cs typeface="Arial" charset="0"/>
                </a:rPr>
                <a:t>Redundancy</a:t>
              </a:r>
              <a:r>
                <a:rPr lang="es-MX" sz="1000" b="0" dirty="0">
                  <a:solidFill>
                    <a:prstClr val="white"/>
                  </a:solidFill>
                  <a:latin typeface="+mn-lt"/>
                  <a:cs typeface="Arial" charset="0"/>
                </a:rPr>
                <a:t> </a:t>
              </a:r>
              <a:r>
                <a:rPr lang="es-MX" sz="1000" b="0" dirty="0" err="1">
                  <a:solidFill>
                    <a:prstClr val="white"/>
                  </a:solidFill>
                  <a:latin typeface="+mn-lt"/>
                  <a:cs typeface="Arial" charset="0"/>
                </a:rPr>
                <a:t>Switching</a:t>
              </a:r>
              <a:endParaRPr lang="es-MX" sz="1000" b="0" dirty="0">
                <a:solidFill>
                  <a:prstClr val="white"/>
                </a:solidFill>
                <a:latin typeface="+mn-lt"/>
                <a:cs typeface="Arial" charset="0"/>
              </a:endParaRPr>
            </a:p>
          </p:txBody>
        </p:sp>
      </p:grpSp>
      <p:grpSp>
        <p:nvGrpSpPr>
          <p:cNvPr id="78864" name="59 Grupo"/>
          <p:cNvGrpSpPr>
            <a:grpSpLocks/>
          </p:cNvGrpSpPr>
          <p:nvPr/>
        </p:nvGrpSpPr>
        <p:grpSpPr bwMode="auto">
          <a:xfrm>
            <a:off x="5357813" y="1595438"/>
            <a:ext cx="361950" cy="185737"/>
            <a:chOff x="4341982" y="1391741"/>
            <a:chExt cx="361963" cy="185743"/>
          </a:xfrm>
        </p:grpSpPr>
        <p:sp>
          <p:nvSpPr>
            <p:cNvPr id="2472" name="40 Triángulo isósceles"/>
            <p:cNvSpPr>
              <a:spLocks noChangeArrowheads="1"/>
            </p:cNvSpPr>
            <p:nvPr/>
          </p:nvSpPr>
          <p:spPr bwMode="auto">
            <a:xfrm rot="5400000">
              <a:off x="4445173" y="1374278"/>
              <a:ext cx="180981"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473" name="2472 CuadroTexto"/>
            <p:cNvSpPr txBox="1"/>
            <p:nvPr/>
          </p:nvSpPr>
          <p:spPr>
            <a:xfrm>
              <a:off x="4341982" y="1393328"/>
              <a:ext cx="361963" cy="184156"/>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8865" name="58 Grupo"/>
          <p:cNvGrpSpPr>
            <a:grpSpLocks/>
          </p:cNvGrpSpPr>
          <p:nvPr/>
        </p:nvGrpSpPr>
        <p:grpSpPr bwMode="auto">
          <a:xfrm>
            <a:off x="5199063" y="1792288"/>
            <a:ext cx="361950" cy="184150"/>
            <a:chOff x="3995894" y="1571856"/>
            <a:chExt cx="361963" cy="184157"/>
          </a:xfrm>
        </p:grpSpPr>
        <p:sp>
          <p:nvSpPr>
            <p:cNvPr id="2470" name="41 Triángulo isósceles"/>
            <p:cNvSpPr>
              <a:spLocks noChangeArrowheads="1"/>
            </p:cNvSpPr>
            <p:nvPr/>
          </p:nvSpPr>
          <p:spPr bwMode="auto">
            <a:xfrm rot="5400000">
              <a:off x="4090353" y="1553600"/>
              <a:ext cx="179394"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471" name="2470 CuadroTexto"/>
            <p:cNvSpPr txBox="1"/>
            <p:nvPr/>
          </p:nvSpPr>
          <p:spPr>
            <a:xfrm>
              <a:off x="3995894" y="1571856"/>
              <a:ext cx="361963" cy="184157"/>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8866" name="60 Grupo"/>
          <p:cNvGrpSpPr>
            <a:grpSpLocks/>
          </p:cNvGrpSpPr>
          <p:nvPr/>
        </p:nvGrpSpPr>
        <p:grpSpPr bwMode="auto">
          <a:xfrm>
            <a:off x="5367338" y="2011363"/>
            <a:ext cx="361950" cy="185737"/>
            <a:chOff x="4353094" y="1746485"/>
            <a:chExt cx="361963" cy="185744"/>
          </a:xfrm>
        </p:grpSpPr>
        <p:sp>
          <p:nvSpPr>
            <p:cNvPr id="2468" name="42 Triángulo isósceles"/>
            <p:cNvSpPr>
              <a:spLocks noChangeArrowheads="1"/>
            </p:cNvSpPr>
            <p:nvPr/>
          </p:nvSpPr>
          <p:spPr bwMode="auto">
            <a:xfrm rot="5400000">
              <a:off x="4445171" y="1730610"/>
              <a:ext cx="180982"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469" name="2468 CuadroTexto"/>
            <p:cNvSpPr txBox="1"/>
            <p:nvPr/>
          </p:nvSpPr>
          <p:spPr>
            <a:xfrm>
              <a:off x="4353094" y="1746485"/>
              <a:ext cx="361963" cy="185744"/>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8867" name="57 Grupo"/>
          <p:cNvGrpSpPr>
            <a:grpSpLocks/>
          </p:cNvGrpSpPr>
          <p:nvPr/>
        </p:nvGrpSpPr>
        <p:grpSpPr bwMode="auto">
          <a:xfrm>
            <a:off x="5187950" y="2209800"/>
            <a:ext cx="363538" cy="185738"/>
            <a:chOff x="4000657" y="1929168"/>
            <a:chExt cx="363551" cy="185743"/>
          </a:xfrm>
        </p:grpSpPr>
        <p:sp>
          <p:nvSpPr>
            <p:cNvPr id="2466" name="43 Triángulo isósceles"/>
            <p:cNvSpPr>
              <a:spLocks noChangeArrowheads="1"/>
            </p:cNvSpPr>
            <p:nvPr/>
          </p:nvSpPr>
          <p:spPr bwMode="auto">
            <a:xfrm rot="5400000">
              <a:off x="4090355" y="1910911"/>
              <a:ext cx="179393"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467" name="2466 CuadroTexto"/>
            <p:cNvSpPr txBox="1"/>
            <p:nvPr/>
          </p:nvSpPr>
          <p:spPr>
            <a:xfrm>
              <a:off x="4000657" y="1930756"/>
              <a:ext cx="363551" cy="184155"/>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8868" name="56 Grupo"/>
          <p:cNvGrpSpPr>
            <a:grpSpLocks/>
          </p:cNvGrpSpPr>
          <p:nvPr/>
        </p:nvGrpSpPr>
        <p:grpSpPr bwMode="auto">
          <a:xfrm>
            <a:off x="5375275" y="2428875"/>
            <a:ext cx="361950" cy="185738"/>
            <a:chOff x="4353094" y="2105498"/>
            <a:chExt cx="361963" cy="185741"/>
          </a:xfrm>
        </p:grpSpPr>
        <p:sp>
          <p:nvSpPr>
            <p:cNvPr id="2464" name="44 Triángulo isósceles"/>
            <p:cNvSpPr>
              <a:spLocks noChangeArrowheads="1"/>
            </p:cNvSpPr>
            <p:nvPr/>
          </p:nvSpPr>
          <p:spPr bwMode="auto">
            <a:xfrm rot="5400000">
              <a:off x="4445174" y="2088034"/>
              <a:ext cx="180978"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465" name="2464 CuadroTexto"/>
            <p:cNvSpPr txBox="1"/>
            <p:nvPr/>
          </p:nvSpPr>
          <p:spPr>
            <a:xfrm>
              <a:off x="4353094" y="2107086"/>
              <a:ext cx="361963" cy="184153"/>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cxnSp>
        <p:nvCxnSpPr>
          <p:cNvPr id="78869" name="2433 Conector recto"/>
          <p:cNvCxnSpPr>
            <a:cxnSpLocks noChangeShapeType="1"/>
          </p:cNvCxnSpPr>
          <p:nvPr/>
        </p:nvCxnSpPr>
        <p:spPr bwMode="auto">
          <a:xfrm>
            <a:off x="4235450" y="169703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0" name="2435 Conector recto"/>
          <p:cNvCxnSpPr>
            <a:cxnSpLocks noChangeShapeType="1"/>
          </p:cNvCxnSpPr>
          <p:nvPr/>
        </p:nvCxnSpPr>
        <p:spPr bwMode="auto">
          <a:xfrm>
            <a:off x="4235450" y="1885950"/>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1" name="70 Conector recto"/>
          <p:cNvCxnSpPr>
            <a:cxnSpLocks noChangeShapeType="1"/>
          </p:cNvCxnSpPr>
          <p:nvPr/>
        </p:nvCxnSpPr>
        <p:spPr bwMode="auto">
          <a:xfrm>
            <a:off x="4235450" y="2101850"/>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2" name="72 Conector recto"/>
          <p:cNvCxnSpPr>
            <a:cxnSpLocks noChangeShapeType="1"/>
          </p:cNvCxnSpPr>
          <p:nvPr/>
        </p:nvCxnSpPr>
        <p:spPr bwMode="auto">
          <a:xfrm flipV="1">
            <a:off x="4235450" y="2314575"/>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3" name="74 Conector recto"/>
          <p:cNvCxnSpPr>
            <a:cxnSpLocks noChangeShapeType="1"/>
          </p:cNvCxnSpPr>
          <p:nvPr/>
        </p:nvCxnSpPr>
        <p:spPr bwMode="auto">
          <a:xfrm>
            <a:off x="4235450" y="2520950"/>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4" name="2439 Conector recto"/>
          <p:cNvCxnSpPr>
            <a:cxnSpLocks noChangeShapeType="1"/>
          </p:cNvCxnSpPr>
          <p:nvPr/>
        </p:nvCxnSpPr>
        <p:spPr bwMode="auto">
          <a:xfrm rot="10800000">
            <a:off x="3806825" y="169703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5" name="2441 Conector recto"/>
          <p:cNvCxnSpPr>
            <a:cxnSpLocks noChangeShapeType="1"/>
          </p:cNvCxnSpPr>
          <p:nvPr/>
        </p:nvCxnSpPr>
        <p:spPr bwMode="auto">
          <a:xfrm rot="10800000">
            <a:off x="3806825" y="1885950"/>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6" name="2442 Conector recto"/>
          <p:cNvCxnSpPr>
            <a:cxnSpLocks noChangeShapeType="1"/>
          </p:cNvCxnSpPr>
          <p:nvPr/>
        </p:nvCxnSpPr>
        <p:spPr bwMode="auto">
          <a:xfrm rot="10800000" flipV="1">
            <a:off x="3806825" y="2101850"/>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7" name="2443 Conector recto"/>
          <p:cNvCxnSpPr>
            <a:cxnSpLocks noChangeShapeType="1"/>
          </p:cNvCxnSpPr>
          <p:nvPr/>
        </p:nvCxnSpPr>
        <p:spPr bwMode="auto">
          <a:xfrm rot="10800000" flipV="1">
            <a:off x="3806825" y="2314575"/>
            <a:ext cx="249238" cy="3175"/>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8" name="2444 Conector recto"/>
          <p:cNvCxnSpPr>
            <a:cxnSpLocks noChangeShapeType="1"/>
          </p:cNvCxnSpPr>
          <p:nvPr/>
        </p:nvCxnSpPr>
        <p:spPr bwMode="auto">
          <a:xfrm rot="10800000">
            <a:off x="3806825" y="2520950"/>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79" name="2446 Conector recto"/>
          <p:cNvCxnSpPr>
            <a:cxnSpLocks noChangeShapeType="1"/>
          </p:cNvCxnSpPr>
          <p:nvPr/>
        </p:nvCxnSpPr>
        <p:spPr bwMode="auto">
          <a:xfrm flipH="1">
            <a:off x="4819650" y="1695450"/>
            <a:ext cx="6111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0" name="2447 Conector recto"/>
          <p:cNvCxnSpPr>
            <a:cxnSpLocks noChangeShapeType="1"/>
          </p:cNvCxnSpPr>
          <p:nvPr/>
        </p:nvCxnSpPr>
        <p:spPr bwMode="auto">
          <a:xfrm flipH="1" flipV="1">
            <a:off x="4821238" y="1890713"/>
            <a:ext cx="4429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1" name="2448 Conector recto"/>
          <p:cNvCxnSpPr>
            <a:cxnSpLocks noChangeShapeType="1"/>
          </p:cNvCxnSpPr>
          <p:nvPr/>
        </p:nvCxnSpPr>
        <p:spPr bwMode="auto">
          <a:xfrm flipH="1">
            <a:off x="4818063" y="2103438"/>
            <a:ext cx="611187"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2" name="2449 Conector recto"/>
          <p:cNvCxnSpPr>
            <a:cxnSpLocks noChangeShapeType="1"/>
          </p:cNvCxnSpPr>
          <p:nvPr/>
        </p:nvCxnSpPr>
        <p:spPr bwMode="auto">
          <a:xfrm flipH="1">
            <a:off x="4819650" y="2308225"/>
            <a:ext cx="4429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3" name="2450 Conector recto"/>
          <p:cNvCxnSpPr>
            <a:cxnSpLocks noChangeShapeType="1"/>
          </p:cNvCxnSpPr>
          <p:nvPr/>
        </p:nvCxnSpPr>
        <p:spPr bwMode="auto">
          <a:xfrm flipH="1" flipV="1">
            <a:off x="4822825" y="2517775"/>
            <a:ext cx="6111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4" name="2452 Conector recto"/>
          <p:cNvCxnSpPr>
            <a:cxnSpLocks noChangeShapeType="1"/>
          </p:cNvCxnSpPr>
          <p:nvPr/>
        </p:nvCxnSpPr>
        <p:spPr bwMode="auto">
          <a:xfrm rot="10800000" flipH="1" flipV="1">
            <a:off x="5480050" y="1884363"/>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5" name="2453 Conector recto"/>
          <p:cNvCxnSpPr>
            <a:cxnSpLocks noChangeShapeType="1"/>
          </p:cNvCxnSpPr>
          <p:nvPr/>
        </p:nvCxnSpPr>
        <p:spPr bwMode="auto">
          <a:xfrm rot="10800000" flipH="1" flipV="1">
            <a:off x="5483225" y="2301875"/>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6" name="2454 Conector recto"/>
          <p:cNvCxnSpPr>
            <a:cxnSpLocks noChangeShapeType="1"/>
          </p:cNvCxnSpPr>
          <p:nvPr/>
        </p:nvCxnSpPr>
        <p:spPr bwMode="auto">
          <a:xfrm>
            <a:off x="5665788" y="1689100"/>
            <a:ext cx="179387"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7" name="2455 Conector recto"/>
          <p:cNvCxnSpPr>
            <a:cxnSpLocks noChangeShapeType="1"/>
          </p:cNvCxnSpPr>
          <p:nvPr/>
        </p:nvCxnSpPr>
        <p:spPr bwMode="auto">
          <a:xfrm>
            <a:off x="5665788" y="2105025"/>
            <a:ext cx="179387"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8" name="115 Conector recto"/>
          <p:cNvCxnSpPr>
            <a:cxnSpLocks noChangeShapeType="1"/>
          </p:cNvCxnSpPr>
          <p:nvPr/>
        </p:nvCxnSpPr>
        <p:spPr bwMode="auto">
          <a:xfrm>
            <a:off x="5667375" y="2517775"/>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89" name="117 Conector recto"/>
          <p:cNvCxnSpPr>
            <a:cxnSpLocks noChangeShapeType="1"/>
          </p:cNvCxnSpPr>
          <p:nvPr/>
        </p:nvCxnSpPr>
        <p:spPr bwMode="auto">
          <a:xfrm>
            <a:off x="6196013" y="169227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90" name="2459 Conector recto"/>
          <p:cNvCxnSpPr>
            <a:cxnSpLocks noChangeShapeType="1"/>
          </p:cNvCxnSpPr>
          <p:nvPr/>
        </p:nvCxnSpPr>
        <p:spPr bwMode="auto">
          <a:xfrm>
            <a:off x="6196013" y="1887538"/>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91" name="2460 Conector recto"/>
          <p:cNvCxnSpPr>
            <a:cxnSpLocks noChangeShapeType="1"/>
          </p:cNvCxnSpPr>
          <p:nvPr/>
        </p:nvCxnSpPr>
        <p:spPr bwMode="auto">
          <a:xfrm>
            <a:off x="6196013" y="2106613"/>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92" name="2461 Conector recto"/>
          <p:cNvCxnSpPr>
            <a:cxnSpLocks noChangeShapeType="1"/>
          </p:cNvCxnSpPr>
          <p:nvPr/>
        </p:nvCxnSpPr>
        <p:spPr bwMode="auto">
          <a:xfrm>
            <a:off x="6196013" y="2303463"/>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893" name="2462 Conector recto"/>
          <p:cNvCxnSpPr>
            <a:cxnSpLocks noChangeShapeType="1"/>
          </p:cNvCxnSpPr>
          <p:nvPr/>
        </p:nvCxnSpPr>
        <p:spPr bwMode="auto">
          <a:xfrm>
            <a:off x="6196013" y="251777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8894" name="18 Grupo"/>
          <p:cNvGrpSpPr>
            <a:grpSpLocks noChangeAspect="1"/>
          </p:cNvGrpSpPr>
          <p:nvPr/>
        </p:nvGrpSpPr>
        <p:grpSpPr bwMode="auto">
          <a:xfrm>
            <a:off x="4056063" y="2681288"/>
            <a:ext cx="179387" cy="104775"/>
            <a:chOff x="3288189" y="1564406"/>
            <a:chExt cx="498382" cy="291089"/>
          </a:xfrm>
        </p:grpSpPr>
        <p:sp>
          <p:nvSpPr>
            <p:cNvPr id="2415" name="5 Rectángulo"/>
            <p:cNvSpPr/>
            <p:nvPr/>
          </p:nvSpPr>
          <p:spPr>
            <a:xfrm>
              <a:off x="3288189" y="1568815"/>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16" name="14 Forma libre"/>
            <p:cNvSpPr/>
            <p:nvPr/>
          </p:nvSpPr>
          <p:spPr>
            <a:xfrm>
              <a:off x="3469017" y="1564406"/>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46" name="16 Conector recto de flecha"/>
            <p:cNvCxnSpPr>
              <a:cxnSpLocks noChangeShapeType="1"/>
            </p:cNvCxnSpPr>
            <p:nvPr/>
          </p:nvCxnSpPr>
          <p:spPr bwMode="auto">
            <a:xfrm rot="9360000" flipH="1">
              <a:off x="3371986" y="1709949"/>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895" name="19 Grupo"/>
          <p:cNvGrpSpPr>
            <a:grpSpLocks noChangeAspect="1"/>
          </p:cNvGrpSpPr>
          <p:nvPr/>
        </p:nvGrpSpPr>
        <p:grpSpPr bwMode="auto">
          <a:xfrm>
            <a:off x="4056063" y="2895600"/>
            <a:ext cx="179387" cy="104775"/>
            <a:chOff x="3288189" y="1564419"/>
            <a:chExt cx="498382" cy="291089"/>
          </a:xfrm>
        </p:grpSpPr>
        <p:sp>
          <p:nvSpPr>
            <p:cNvPr id="2412" name="199 Rectángulo"/>
            <p:cNvSpPr/>
            <p:nvPr/>
          </p:nvSpPr>
          <p:spPr>
            <a:xfrm>
              <a:off x="3288189" y="1568831"/>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13" name="200 Forma libre"/>
            <p:cNvSpPr/>
            <p:nvPr/>
          </p:nvSpPr>
          <p:spPr>
            <a:xfrm>
              <a:off x="3469017" y="1564419"/>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43" name="2413 Conector recto de flecha"/>
            <p:cNvCxnSpPr>
              <a:cxnSpLocks noChangeShapeType="1"/>
            </p:cNvCxnSpPr>
            <p:nvPr/>
          </p:nvCxnSpPr>
          <p:spPr bwMode="auto">
            <a:xfrm rot="9360000" flipH="1">
              <a:off x="3371986" y="170996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896" name="23 Grupo"/>
          <p:cNvGrpSpPr>
            <a:grpSpLocks noChangeAspect="1"/>
          </p:cNvGrpSpPr>
          <p:nvPr/>
        </p:nvGrpSpPr>
        <p:grpSpPr bwMode="auto">
          <a:xfrm>
            <a:off x="4056063" y="3109913"/>
            <a:ext cx="179387" cy="104775"/>
            <a:chOff x="3288189" y="1566331"/>
            <a:chExt cx="498382" cy="291089"/>
          </a:xfrm>
        </p:grpSpPr>
        <p:sp>
          <p:nvSpPr>
            <p:cNvPr id="2409" name="2408 Rectángulo"/>
            <p:cNvSpPr/>
            <p:nvPr/>
          </p:nvSpPr>
          <p:spPr>
            <a:xfrm>
              <a:off x="3288189" y="1570740"/>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10" name="2409 Forma libre"/>
            <p:cNvSpPr/>
            <p:nvPr/>
          </p:nvSpPr>
          <p:spPr>
            <a:xfrm>
              <a:off x="3469017" y="1566331"/>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40" name="198 Conector recto de flecha"/>
            <p:cNvCxnSpPr>
              <a:cxnSpLocks noChangeShapeType="1"/>
            </p:cNvCxnSpPr>
            <p:nvPr/>
          </p:nvCxnSpPr>
          <p:spPr bwMode="auto">
            <a:xfrm rot="9360000" flipH="1">
              <a:off x="3371986" y="1711874"/>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897" name="27 Grupo"/>
          <p:cNvGrpSpPr>
            <a:grpSpLocks noChangeAspect="1"/>
          </p:cNvGrpSpPr>
          <p:nvPr/>
        </p:nvGrpSpPr>
        <p:grpSpPr bwMode="auto">
          <a:xfrm>
            <a:off x="4056063" y="3324225"/>
            <a:ext cx="179387" cy="104775"/>
            <a:chOff x="3288189" y="1564936"/>
            <a:chExt cx="498382" cy="291089"/>
          </a:xfrm>
        </p:grpSpPr>
        <p:sp>
          <p:nvSpPr>
            <p:cNvPr id="2406" name="2405 Rectángulo"/>
            <p:cNvSpPr/>
            <p:nvPr/>
          </p:nvSpPr>
          <p:spPr>
            <a:xfrm>
              <a:off x="3288189" y="1569348"/>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07" name="2406 Forma libre"/>
            <p:cNvSpPr/>
            <p:nvPr/>
          </p:nvSpPr>
          <p:spPr>
            <a:xfrm>
              <a:off x="3469017" y="1564936"/>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37" name="2407 Conector recto de flecha"/>
            <p:cNvCxnSpPr>
              <a:cxnSpLocks noChangeShapeType="1"/>
            </p:cNvCxnSpPr>
            <p:nvPr/>
          </p:nvCxnSpPr>
          <p:spPr bwMode="auto">
            <a:xfrm rot="9360000" flipH="1">
              <a:off x="3371986" y="171048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898" name="31 Grupo"/>
          <p:cNvGrpSpPr>
            <a:grpSpLocks noChangeAspect="1"/>
          </p:cNvGrpSpPr>
          <p:nvPr/>
        </p:nvGrpSpPr>
        <p:grpSpPr bwMode="auto">
          <a:xfrm>
            <a:off x="4056063" y="3536950"/>
            <a:ext cx="179387" cy="106363"/>
            <a:chOff x="3288189" y="1562705"/>
            <a:chExt cx="498382" cy="295501"/>
          </a:xfrm>
        </p:grpSpPr>
        <p:sp>
          <p:nvSpPr>
            <p:cNvPr id="2403" name="2402 Rectángulo"/>
            <p:cNvSpPr/>
            <p:nvPr/>
          </p:nvSpPr>
          <p:spPr>
            <a:xfrm>
              <a:off x="3288189" y="1567117"/>
              <a:ext cx="498382" cy="291089"/>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404" name="2403 Forma libre"/>
            <p:cNvSpPr/>
            <p:nvPr/>
          </p:nvSpPr>
          <p:spPr>
            <a:xfrm>
              <a:off x="3469017" y="1562705"/>
              <a:ext cx="110263" cy="291089"/>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34" name="2404 Conector recto de flecha"/>
            <p:cNvCxnSpPr>
              <a:cxnSpLocks noChangeShapeType="1"/>
            </p:cNvCxnSpPr>
            <p:nvPr/>
          </p:nvCxnSpPr>
          <p:spPr bwMode="auto">
            <a:xfrm rot="9360000" flipH="1">
              <a:off x="3371986" y="1712660"/>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899" name="55 Grupo"/>
          <p:cNvGrpSpPr>
            <a:grpSpLocks/>
          </p:cNvGrpSpPr>
          <p:nvPr/>
        </p:nvGrpSpPr>
        <p:grpSpPr bwMode="auto">
          <a:xfrm>
            <a:off x="5192713" y="2636838"/>
            <a:ext cx="361950" cy="184150"/>
            <a:chOff x="3995894" y="1214253"/>
            <a:chExt cx="361963" cy="184157"/>
          </a:xfrm>
        </p:grpSpPr>
        <p:sp>
          <p:nvSpPr>
            <p:cNvPr id="2394" name="2393 Triángulo isósceles"/>
            <p:cNvSpPr>
              <a:spLocks noChangeArrowheads="1"/>
            </p:cNvSpPr>
            <p:nvPr/>
          </p:nvSpPr>
          <p:spPr bwMode="auto">
            <a:xfrm rot="5400000">
              <a:off x="4090353" y="1195997"/>
              <a:ext cx="179394"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395" name="2394 CuadroTexto"/>
            <p:cNvSpPr txBox="1"/>
            <p:nvPr/>
          </p:nvSpPr>
          <p:spPr>
            <a:xfrm>
              <a:off x="3995894" y="1214253"/>
              <a:ext cx="361963" cy="184157"/>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8900" name="59 Grupo"/>
          <p:cNvGrpSpPr>
            <a:grpSpLocks/>
          </p:cNvGrpSpPr>
          <p:nvPr/>
        </p:nvGrpSpPr>
        <p:grpSpPr bwMode="auto">
          <a:xfrm>
            <a:off x="5192713" y="3484563"/>
            <a:ext cx="361950" cy="185737"/>
            <a:chOff x="4341982" y="1391572"/>
            <a:chExt cx="361963" cy="185742"/>
          </a:xfrm>
        </p:grpSpPr>
        <p:sp>
          <p:nvSpPr>
            <p:cNvPr id="2392" name="2391 Triángulo isósceles"/>
            <p:cNvSpPr>
              <a:spLocks noChangeArrowheads="1"/>
            </p:cNvSpPr>
            <p:nvPr/>
          </p:nvSpPr>
          <p:spPr bwMode="auto">
            <a:xfrm rot="5400000">
              <a:off x="4445174" y="1374109"/>
              <a:ext cx="180980"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393" name="2392 CuadroTexto"/>
            <p:cNvSpPr txBox="1"/>
            <p:nvPr/>
          </p:nvSpPr>
          <p:spPr>
            <a:xfrm>
              <a:off x="4341982" y="1393159"/>
              <a:ext cx="361963" cy="184155"/>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8901" name="58 Grupo"/>
          <p:cNvGrpSpPr>
            <a:grpSpLocks/>
          </p:cNvGrpSpPr>
          <p:nvPr/>
        </p:nvGrpSpPr>
        <p:grpSpPr bwMode="auto">
          <a:xfrm>
            <a:off x="5370513" y="2857500"/>
            <a:ext cx="361950" cy="184150"/>
            <a:chOff x="3995894" y="1571687"/>
            <a:chExt cx="361963" cy="184157"/>
          </a:xfrm>
        </p:grpSpPr>
        <p:sp>
          <p:nvSpPr>
            <p:cNvPr id="2390" name="2389 Triángulo isósceles"/>
            <p:cNvSpPr>
              <a:spLocks noChangeArrowheads="1"/>
            </p:cNvSpPr>
            <p:nvPr/>
          </p:nvSpPr>
          <p:spPr bwMode="auto">
            <a:xfrm rot="5400000">
              <a:off x="4090353" y="1553431"/>
              <a:ext cx="179395"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391" name="2390 CuadroTexto"/>
            <p:cNvSpPr txBox="1"/>
            <p:nvPr/>
          </p:nvSpPr>
          <p:spPr>
            <a:xfrm>
              <a:off x="3995894" y="1571687"/>
              <a:ext cx="361963" cy="184157"/>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8902" name="60 Grupo"/>
          <p:cNvGrpSpPr>
            <a:grpSpLocks/>
          </p:cNvGrpSpPr>
          <p:nvPr/>
        </p:nvGrpSpPr>
        <p:grpSpPr bwMode="auto">
          <a:xfrm>
            <a:off x="5199063" y="3068638"/>
            <a:ext cx="361950" cy="185737"/>
            <a:chOff x="4353094" y="1746316"/>
            <a:chExt cx="361963" cy="185743"/>
          </a:xfrm>
        </p:grpSpPr>
        <p:sp>
          <p:nvSpPr>
            <p:cNvPr id="2388" name="2387 Triángulo isósceles"/>
            <p:cNvSpPr>
              <a:spLocks noChangeArrowheads="1"/>
            </p:cNvSpPr>
            <p:nvPr/>
          </p:nvSpPr>
          <p:spPr bwMode="auto">
            <a:xfrm rot="5400000">
              <a:off x="4445172" y="1730440"/>
              <a:ext cx="180981"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389" name="2388 CuadroTexto"/>
            <p:cNvSpPr txBox="1"/>
            <p:nvPr/>
          </p:nvSpPr>
          <p:spPr>
            <a:xfrm>
              <a:off x="4353094" y="1746316"/>
              <a:ext cx="361963" cy="185743"/>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8903" name="57 Grupo"/>
          <p:cNvGrpSpPr>
            <a:grpSpLocks/>
          </p:cNvGrpSpPr>
          <p:nvPr/>
        </p:nvGrpSpPr>
        <p:grpSpPr bwMode="auto">
          <a:xfrm>
            <a:off x="5375275" y="3279775"/>
            <a:ext cx="363538" cy="185738"/>
            <a:chOff x="4000657" y="1928999"/>
            <a:chExt cx="363551" cy="185742"/>
          </a:xfrm>
        </p:grpSpPr>
        <p:sp>
          <p:nvSpPr>
            <p:cNvPr id="2386" name="2385 Triángulo isósceles"/>
            <p:cNvSpPr>
              <a:spLocks noChangeArrowheads="1"/>
            </p:cNvSpPr>
            <p:nvPr/>
          </p:nvSpPr>
          <p:spPr bwMode="auto">
            <a:xfrm rot="5400000">
              <a:off x="4090355" y="1910741"/>
              <a:ext cx="179392"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387" name="2386 CuadroTexto"/>
            <p:cNvSpPr txBox="1"/>
            <p:nvPr/>
          </p:nvSpPr>
          <p:spPr>
            <a:xfrm>
              <a:off x="4000657" y="1930587"/>
              <a:ext cx="363551" cy="184154"/>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cxnSp>
        <p:nvCxnSpPr>
          <p:cNvPr id="78904" name="2353 Conector recto"/>
          <p:cNvCxnSpPr>
            <a:cxnSpLocks noChangeShapeType="1"/>
          </p:cNvCxnSpPr>
          <p:nvPr/>
        </p:nvCxnSpPr>
        <p:spPr bwMode="auto">
          <a:xfrm>
            <a:off x="4235450" y="2735263"/>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05" name="2354 Conector recto"/>
          <p:cNvCxnSpPr>
            <a:cxnSpLocks noChangeShapeType="1"/>
          </p:cNvCxnSpPr>
          <p:nvPr/>
        </p:nvCxnSpPr>
        <p:spPr bwMode="auto">
          <a:xfrm>
            <a:off x="4235450" y="2949575"/>
            <a:ext cx="214313" cy="1588"/>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06" name="2355 Conector recto"/>
          <p:cNvCxnSpPr>
            <a:cxnSpLocks noChangeShapeType="1"/>
          </p:cNvCxnSpPr>
          <p:nvPr/>
        </p:nvCxnSpPr>
        <p:spPr bwMode="auto">
          <a:xfrm>
            <a:off x="4235450" y="3162300"/>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07" name="2356 Conector recto"/>
          <p:cNvCxnSpPr>
            <a:cxnSpLocks noChangeShapeType="1"/>
          </p:cNvCxnSpPr>
          <p:nvPr/>
        </p:nvCxnSpPr>
        <p:spPr bwMode="auto">
          <a:xfrm>
            <a:off x="4235450" y="3378200"/>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08" name="2357 Conector recto"/>
          <p:cNvCxnSpPr>
            <a:cxnSpLocks noChangeShapeType="1"/>
          </p:cNvCxnSpPr>
          <p:nvPr/>
        </p:nvCxnSpPr>
        <p:spPr bwMode="auto">
          <a:xfrm flipV="1">
            <a:off x="4235450" y="3590925"/>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09" name="2359 Conector recto"/>
          <p:cNvCxnSpPr>
            <a:cxnSpLocks noChangeShapeType="1"/>
          </p:cNvCxnSpPr>
          <p:nvPr/>
        </p:nvCxnSpPr>
        <p:spPr bwMode="auto">
          <a:xfrm rot="10800000">
            <a:off x="3806825" y="2735263"/>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0" name="2360 Conector recto"/>
          <p:cNvCxnSpPr>
            <a:cxnSpLocks noChangeShapeType="1"/>
          </p:cNvCxnSpPr>
          <p:nvPr/>
        </p:nvCxnSpPr>
        <p:spPr bwMode="auto">
          <a:xfrm rot="10800000">
            <a:off x="3806825" y="2949575"/>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1" name="149 Conector recto"/>
          <p:cNvCxnSpPr>
            <a:cxnSpLocks noChangeShapeType="1"/>
          </p:cNvCxnSpPr>
          <p:nvPr/>
        </p:nvCxnSpPr>
        <p:spPr bwMode="auto">
          <a:xfrm rot="10800000">
            <a:off x="3806825" y="3162300"/>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2" name="150 Conector recto"/>
          <p:cNvCxnSpPr>
            <a:cxnSpLocks noChangeShapeType="1"/>
          </p:cNvCxnSpPr>
          <p:nvPr/>
        </p:nvCxnSpPr>
        <p:spPr bwMode="auto">
          <a:xfrm rot="10800000" flipV="1">
            <a:off x="3806825" y="3378200"/>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3" name="151 Conector recto"/>
          <p:cNvCxnSpPr>
            <a:cxnSpLocks noChangeShapeType="1"/>
          </p:cNvCxnSpPr>
          <p:nvPr/>
        </p:nvCxnSpPr>
        <p:spPr bwMode="auto">
          <a:xfrm rot="10800000" flipV="1">
            <a:off x="3806825" y="3590925"/>
            <a:ext cx="249238" cy="3175"/>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4" name="153 Conector recto"/>
          <p:cNvCxnSpPr>
            <a:cxnSpLocks noChangeShapeType="1"/>
          </p:cNvCxnSpPr>
          <p:nvPr/>
        </p:nvCxnSpPr>
        <p:spPr bwMode="auto">
          <a:xfrm flipV="1">
            <a:off x="4821238" y="2735263"/>
            <a:ext cx="4429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5" name="154 Conector recto"/>
          <p:cNvCxnSpPr>
            <a:cxnSpLocks noChangeShapeType="1"/>
          </p:cNvCxnSpPr>
          <p:nvPr/>
        </p:nvCxnSpPr>
        <p:spPr bwMode="auto">
          <a:xfrm flipH="1">
            <a:off x="4819650" y="3584575"/>
            <a:ext cx="4413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6" name="155 Conector recto"/>
          <p:cNvCxnSpPr>
            <a:cxnSpLocks noChangeShapeType="1"/>
          </p:cNvCxnSpPr>
          <p:nvPr/>
        </p:nvCxnSpPr>
        <p:spPr bwMode="auto">
          <a:xfrm flipH="1" flipV="1">
            <a:off x="4821238" y="2951163"/>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7" name="156 Conector recto"/>
          <p:cNvCxnSpPr>
            <a:cxnSpLocks noChangeShapeType="1"/>
          </p:cNvCxnSpPr>
          <p:nvPr/>
        </p:nvCxnSpPr>
        <p:spPr bwMode="auto">
          <a:xfrm flipH="1">
            <a:off x="5475288" y="3162300"/>
            <a:ext cx="36036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8" name="157 Conector recto"/>
          <p:cNvCxnSpPr>
            <a:cxnSpLocks noChangeShapeType="1"/>
          </p:cNvCxnSpPr>
          <p:nvPr/>
        </p:nvCxnSpPr>
        <p:spPr bwMode="auto">
          <a:xfrm flipH="1">
            <a:off x="4827588" y="3379788"/>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19" name="2371 Conector recto"/>
          <p:cNvCxnSpPr>
            <a:cxnSpLocks noChangeShapeType="1"/>
          </p:cNvCxnSpPr>
          <p:nvPr/>
        </p:nvCxnSpPr>
        <p:spPr bwMode="auto">
          <a:xfrm rot="10800000" flipH="1" flipV="1">
            <a:off x="5486400" y="2733675"/>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20" name="2372 Conector recto"/>
          <p:cNvCxnSpPr>
            <a:cxnSpLocks noChangeShapeType="1"/>
          </p:cNvCxnSpPr>
          <p:nvPr/>
        </p:nvCxnSpPr>
        <p:spPr bwMode="auto">
          <a:xfrm rot="10800000" flipH="1" flipV="1">
            <a:off x="5659438" y="2944813"/>
            <a:ext cx="1809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21" name="2373 Conector recto"/>
          <p:cNvCxnSpPr>
            <a:cxnSpLocks noChangeShapeType="1"/>
          </p:cNvCxnSpPr>
          <p:nvPr/>
        </p:nvCxnSpPr>
        <p:spPr bwMode="auto">
          <a:xfrm rot="10800000" flipH="1" flipV="1">
            <a:off x="5659438" y="3373438"/>
            <a:ext cx="1809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22" name="2374 Conector recto"/>
          <p:cNvCxnSpPr>
            <a:cxnSpLocks noChangeShapeType="1"/>
          </p:cNvCxnSpPr>
          <p:nvPr/>
        </p:nvCxnSpPr>
        <p:spPr bwMode="auto">
          <a:xfrm>
            <a:off x="5481638" y="3578225"/>
            <a:ext cx="36036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23" name="2375 Conector recto"/>
          <p:cNvCxnSpPr>
            <a:cxnSpLocks noChangeShapeType="1"/>
          </p:cNvCxnSpPr>
          <p:nvPr/>
        </p:nvCxnSpPr>
        <p:spPr bwMode="auto">
          <a:xfrm>
            <a:off x="4816475" y="3162300"/>
            <a:ext cx="4429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24" name="2377 Conector recto"/>
          <p:cNvCxnSpPr>
            <a:cxnSpLocks noChangeShapeType="1"/>
          </p:cNvCxnSpPr>
          <p:nvPr/>
        </p:nvCxnSpPr>
        <p:spPr bwMode="auto">
          <a:xfrm>
            <a:off x="6196013" y="2732088"/>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25" name="2378 Conector recto"/>
          <p:cNvCxnSpPr>
            <a:cxnSpLocks noChangeShapeType="1"/>
          </p:cNvCxnSpPr>
          <p:nvPr/>
        </p:nvCxnSpPr>
        <p:spPr bwMode="auto">
          <a:xfrm>
            <a:off x="6203950" y="2940050"/>
            <a:ext cx="2873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26" name="2379 Conector recto"/>
          <p:cNvCxnSpPr>
            <a:cxnSpLocks noChangeShapeType="1"/>
          </p:cNvCxnSpPr>
          <p:nvPr/>
        </p:nvCxnSpPr>
        <p:spPr bwMode="auto">
          <a:xfrm>
            <a:off x="6196013" y="316547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27" name="2380 Conector recto"/>
          <p:cNvCxnSpPr>
            <a:cxnSpLocks noChangeShapeType="1"/>
          </p:cNvCxnSpPr>
          <p:nvPr/>
        </p:nvCxnSpPr>
        <p:spPr bwMode="auto">
          <a:xfrm>
            <a:off x="6196013" y="337502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28" name="2381 Conector recto"/>
          <p:cNvCxnSpPr>
            <a:cxnSpLocks noChangeShapeType="1"/>
          </p:cNvCxnSpPr>
          <p:nvPr/>
        </p:nvCxnSpPr>
        <p:spPr bwMode="auto">
          <a:xfrm>
            <a:off x="6196013" y="357822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2289" name="2288 Rectángulo"/>
          <p:cNvSpPr/>
          <p:nvPr/>
        </p:nvSpPr>
        <p:spPr bwMode="auto">
          <a:xfrm>
            <a:off x="2982250" y="4116854"/>
            <a:ext cx="828162" cy="223163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100" b="0" dirty="0">
                <a:solidFill>
                  <a:prstClr val="white"/>
                </a:solidFill>
                <a:latin typeface="+mn-lt"/>
              </a:rPr>
              <a:t>8 </a:t>
            </a:r>
          </a:p>
          <a:p>
            <a:pPr algn="ctr">
              <a:defRPr/>
            </a:pPr>
            <a:endParaRPr lang="es-MX" sz="1100" b="0" dirty="0">
              <a:solidFill>
                <a:prstClr val="white"/>
              </a:solidFill>
              <a:latin typeface="+mn-lt"/>
            </a:endParaRPr>
          </a:p>
          <a:p>
            <a:pPr algn="ctr">
              <a:defRPr/>
            </a:pPr>
            <a:r>
              <a:rPr lang="es-MX" sz="1100" b="0" dirty="0">
                <a:solidFill>
                  <a:prstClr val="white"/>
                </a:solidFill>
                <a:latin typeface="+mn-lt"/>
              </a:rPr>
              <a:t>Horizontal c</a:t>
            </a:r>
            <a:r>
              <a:rPr lang="es-MX" sz="1100" b="0" dirty="0" err="1">
                <a:solidFill>
                  <a:prstClr val="white"/>
                </a:solidFill>
                <a:latin typeface="+mn-lt"/>
              </a:rPr>
              <a:t>hannels</a:t>
            </a:r>
            <a:endParaRPr lang="es-MX" sz="1100" b="0" dirty="0">
              <a:solidFill>
                <a:prstClr val="white"/>
              </a:solidFill>
              <a:latin typeface="+mn-lt"/>
            </a:endParaRPr>
          </a:p>
          <a:p>
            <a:pPr algn="ctr">
              <a:defRPr/>
            </a:pPr>
            <a:endParaRPr lang="es-MX" sz="1100" b="0" dirty="0">
              <a:solidFill>
                <a:prstClr val="white"/>
              </a:solidFill>
              <a:latin typeface="+mn-lt"/>
            </a:endParaRPr>
          </a:p>
          <a:p>
            <a:pPr algn="ctr">
              <a:defRPr/>
            </a:pPr>
            <a:r>
              <a:rPr lang="es-MX" sz="1100" b="0" dirty="0">
                <a:solidFill>
                  <a:prstClr val="white"/>
                </a:solidFill>
                <a:latin typeface="+mn-lt"/>
              </a:rPr>
              <a:t> (72 MHz)</a:t>
            </a:r>
          </a:p>
        </p:txBody>
      </p:sp>
      <p:sp>
        <p:nvSpPr>
          <p:cNvPr id="2327" name="3 Rectángulo"/>
          <p:cNvSpPr/>
          <p:nvPr/>
        </p:nvSpPr>
        <p:spPr bwMode="auto">
          <a:xfrm>
            <a:off x="4465316" y="4129436"/>
            <a:ext cx="360563" cy="223138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vert270" anchor="ctr"/>
          <a:lstStyle/>
          <a:p>
            <a:pPr algn="ctr">
              <a:defRPr/>
            </a:pPr>
            <a:r>
              <a:rPr lang="es-MX" sz="1100" b="0" dirty="0" err="1">
                <a:solidFill>
                  <a:prstClr val="white"/>
                </a:solidFill>
                <a:latin typeface="+mn-lt"/>
              </a:rPr>
              <a:t>Redundancy</a:t>
            </a:r>
            <a:r>
              <a:rPr lang="es-MX" sz="1100" b="0" dirty="0">
                <a:solidFill>
                  <a:prstClr val="white"/>
                </a:solidFill>
                <a:latin typeface="+mn-lt"/>
              </a:rPr>
              <a:t> </a:t>
            </a:r>
            <a:r>
              <a:rPr lang="es-MX" sz="1100" b="0" dirty="0" err="1">
                <a:solidFill>
                  <a:prstClr val="white"/>
                </a:solidFill>
                <a:latin typeface="+mn-lt"/>
              </a:rPr>
              <a:t>switching</a:t>
            </a:r>
            <a:endParaRPr lang="es-MX" sz="1100" b="0" dirty="0">
              <a:solidFill>
                <a:prstClr val="white"/>
              </a:solidFill>
              <a:latin typeface="+mn-lt"/>
            </a:endParaRPr>
          </a:p>
        </p:txBody>
      </p:sp>
      <p:sp>
        <p:nvSpPr>
          <p:cNvPr id="2213" name="2212 Rectángulo"/>
          <p:cNvSpPr/>
          <p:nvPr/>
        </p:nvSpPr>
        <p:spPr bwMode="auto">
          <a:xfrm>
            <a:off x="1489800" y="3664524"/>
            <a:ext cx="868190" cy="642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100" b="0" dirty="0">
                <a:solidFill>
                  <a:prstClr val="white"/>
                </a:solidFill>
                <a:latin typeface="+mn-lt"/>
              </a:rPr>
              <a:t>5 </a:t>
            </a:r>
            <a:r>
              <a:rPr lang="es-MX" sz="1100" b="0" dirty="0" err="1">
                <a:solidFill>
                  <a:prstClr val="white"/>
                </a:solidFill>
                <a:latin typeface="+mn-lt"/>
              </a:rPr>
              <a:t>for</a:t>
            </a:r>
            <a:r>
              <a:rPr lang="es-MX" sz="1100" b="0" dirty="0">
                <a:solidFill>
                  <a:prstClr val="white"/>
                </a:solidFill>
                <a:latin typeface="+mn-lt"/>
              </a:rPr>
              <a:t>  3</a:t>
            </a:r>
          </a:p>
          <a:p>
            <a:pPr algn="ctr">
              <a:defRPr/>
            </a:pPr>
            <a:r>
              <a:rPr lang="es-MX" sz="1100" b="0" dirty="0" err="1">
                <a:solidFill>
                  <a:prstClr val="white"/>
                </a:solidFill>
                <a:latin typeface="+mn-lt"/>
              </a:rPr>
              <a:t>Redundant</a:t>
            </a:r>
            <a:r>
              <a:rPr lang="es-MX" sz="1100" b="0" dirty="0">
                <a:solidFill>
                  <a:prstClr val="white"/>
                </a:solidFill>
                <a:latin typeface="+mn-lt"/>
              </a:rPr>
              <a:t> receivers</a:t>
            </a:r>
          </a:p>
        </p:txBody>
      </p:sp>
      <p:sp>
        <p:nvSpPr>
          <p:cNvPr id="2215" name="2214 Rectángulo"/>
          <p:cNvSpPr/>
          <p:nvPr/>
        </p:nvSpPr>
        <p:spPr bwMode="auto">
          <a:xfrm>
            <a:off x="774353" y="3734424"/>
            <a:ext cx="540343" cy="1794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dirty="0" err="1">
                <a:solidFill>
                  <a:prstClr val="white"/>
                </a:solidFill>
                <a:latin typeface="+mn-lt"/>
              </a:rPr>
              <a:t>Horiz</a:t>
            </a:r>
            <a:r>
              <a:rPr lang="es-MX" sz="1000" b="0" dirty="0">
                <a:solidFill>
                  <a:prstClr val="white"/>
                </a:solidFill>
                <a:latin typeface="+mn-lt"/>
              </a:rPr>
              <a:t>.</a:t>
            </a:r>
          </a:p>
        </p:txBody>
      </p:sp>
      <p:sp>
        <p:nvSpPr>
          <p:cNvPr id="2216" name="2215 Rectángulo"/>
          <p:cNvSpPr/>
          <p:nvPr/>
        </p:nvSpPr>
        <p:spPr bwMode="auto">
          <a:xfrm>
            <a:off x="774353" y="4024080"/>
            <a:ext cx="540343" cy="180301"/>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dirty="0" err="1">
                <a:solidFill>
                  <a:prstClr val="white"/>
                </a:solidFill>
                <a:latin typeface="+mn-lt"/>
              </a:rPr>
              <a:t>Vert</a:t>
            </a:r>
            <a:r>
              <a:rPr lang="es-MX" sz="1000" b="0" dirty="0">
                <a:solidFill>
                  <a:prstClr val="white"/>
                </a:solidFill>
                <a:latin typeface="+mn-lt"/>
              </a:rPr>
              <a:t>.</a:t>
            </a:r>
          </a:p>
        </p:txBody>
      </p:sp>
      <p:grpSp>
        <p:nvGrpSpPr>
          <p:cNvPr id="78942" name="538 Grupo"/>
          <p:cNvGrpSpPr>
            <a:grpSpLocks/>
          </p:cNvGrpSpPr>
          <p:nvPr/>
        </p:nvGrpSpPr>
        <p:grpSpPr bwMode="auto">
          <a:xfrm>
            <a:off x="-428625" y="3244850"/>
            <a:ext cx="928688" cy="1428750"/>
            <a:chOff x="-214346" y="3071837"/>
            <a:chExt cx="928722" cy="1428795"/>
          </a:xfrm>
        </p:grpSpPr>
        <p:sp>
          <p:nvSpPr>
            <p:cNvPr id="2238" name="2237 Arco"/>
            <p:cNvSpPr/>
            <p:nvPr/>
          </p:nvSpPr>
          <p:spPr>
            <a:xfrm>
              <a:off x="-214346" y="3071837"/>
              <a:ext cx="928722" cy="1428795"/>
            </a:xfrm>
            <a:prstGeom prst="arc">
              <a:avLst>
                <a:gd name="adj1" fmla="val 17211909"/>
                <a:gd name="adj2" fmla="val 4118143"/>
              </a:avLst>
            </a:prstGeom>
            <a:noFill/>
            <a:ln w="28575" cap="flat" cmpd="sng" algn="ctr">
              <a:solidFill>
                <a:srgbClr val="C0504D">
                  <a:lumMod val="75000"/>
                </a:srgbClr>
              </a:solidFill>
              <a:prstDash val="solid"/>
              <a:tailEnd type="none"/>
            </a:ln>
            <a:effectLst>
              <a:outerShdw blurRad="40000" dist="20000" dir="5400000" rotWithShape="0">
                <a:srgbClr val="000000">
                  <a:alpha val="38000"/>
                </a:srgbClr>
              </a:outerShdw>
            </a:effectLst>
          </p:spPr>
          <p:txBody>
            <a:bodyPr anchor="ctr"/>
            <a:lstStyle/>
            <a:p>
              <a:pPr algn="ctr">
                <a:defRPr/>
              </a:pPr>
              <a:endParaRPr lang="es-MX" b="0">
                <a:solidFill>
                  <a:prstClr val="black"/>
                </a:solidFill>
                <a:latin typeface="+mn-lt"/>
              </a:endParaRPr>
            </a:p>
          </p:txBody>
        </p:sp>
        <p:sp>
          <p:nvSpPr>
            <p:cNvPr id="2239" name="2238 Arco"/>
            <p:cNvSpPr>
              <a:spLocks noChangeAspect="1"/>
            </p:cNvSpPr>
            <p:nvPr/>
          </p:nvSpPr>
          <p:spPr>
            <a:xfrm>
              <a:off x="-128618" y="3181378"/>
              <a:ext cx="771553" cy="1187487"/>
            </a:xfrm>
            <a:prstGeom prst="arc">
              <a:avLst>
                <a:gd name="adj1" fmla="val 17147685"/>
                <a:gd name="adj2" fmla="val 4128507"/>
              </a:avLst>
            </a:prstGeom>
            <a:noFill/>
            <a:ln w="28575" cap="flat" cmpd="sng" algn="ctr">
              <a:solidFill>
                <a:srgbClr val="C0504D">
                  <a:lumMod val="75000"/>
                </a:srgbClr>
              </a:solidFill>
              <a:prstDash val="solid"/>
              <a:tailEnd type="none"/>
            </a:ln>
            <a:effectLst>
              <a:outerShdw blurRad="40000" dist="20000" dir="5400000" rotWithShape="0">
                <a:srgbClr val="000000">
                  <a:alpha val="38000"/>
                </a:srgbClr>
              </a:outerShdw>
            </a:effectLst>
          </p:spPr>
          <p:txBody>
            <a:bodyPr anchor="ctr"/>
            <a:lstStyle/>
            <a:p>
              <a:pPr algn="ctr">
                <a:defRPr/>
              </a:pPr>
              <a:endParaRPr lang="es-MX" b="0">
                <a:solidFill>
                  <a:prstClr val="black"/>
                </a:solidFill>
                <a:latin typeface="+mn-lt"/>
              </a:endParaRPr>
            </a:p>
          </p:txBody>
        </p:sp>
      </p:grpSp>
      <p:sp>
        <p:nvSpPr>
          <p:cNvPr id="78943" name="2217 CuadroTexto"/>
          <p:cNvSpPr txBox="1">
            <a:spLocks noChangeArrowheads="1"/>
          </p:cNvSpPr>
          <p:nvPr/>
        </p:nvSpPr>
        <p:spPr bwMode="auto">
          <a:xfrm>
            <a:off x="2595563" y="2528888"/>
            <a:ext cx="203200" cy="263525"/>
          </a:xfrm>
          <a:prstGeom prst="rect">
            <a:avLst/>
          </a:prstGeom>
          <a:solidFill>
            <a:srgbClr val="FFFFFF"/>
          </a:solidFill>
          <a:ln w="19050" algn="ctr">
            <a:solidFill>
              <a:srgbClr val="4F81BD"/>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000" b="0">
                <a:solidFill>
                  <a:srgbClr val="000000"/>
                </a:solidFill>
              </a:rPr>
              <a:t>H</a:t>
            </a:r>
          </a:p>
        </p:txBody>
      </p:sp>
      <p:sp>
        <p:nvSpPr>
          <p:cNvPr id="2219" name="2218 CuadroTexto"/>
          <p:cNvSpPr txBox="1"/>
          <p:nvPr/>
        </p:nvSpPr>
        <p:spPr bwMode="auto">
          <a:xfrm>
            <a:off x="2595563" y="5111750"/>
            <a:ext cx="203200" cy="263525"/>
          </a:xfrm>
          <a:prstGeom prst="rect">
            <a:avLst/>
          </a:prstGeom>
          <a:solidFill>
            <a:sysClr val="window" lastClr="FFFFFF"/>
          </a:solidFill>
          <a:ln w="19050" cap="flat" cmpd="sng" algn="ctr">
            <a:solidFill>
              <a:srgbClr val="4F81BD"/>
            </a:solidFill>
            <a:prstDash val="solid"/>
          </a:ln>
          <a:effectLst/>
        </p:spPr>
        <p:txBody>
          <a:bodyPr>
            <a:spAutoFit/>
          </a:bodyPr>
          <a:lstStyle/>
          <a:p>
            <a:pPr algn="ctr">
              <a:defRPr/>
            </a:pPr>
            <a:r>
              <a:rPr lang="es-MX" sz="1000" b="0" dirty="0">
                <a:solidFill>
                  <a:prstClr val="black"/>
                </a:solidFill>
                <a:latin typeface="+mn-lt"/>
              </a:rPr>
              <a:t>H</a:t>
            </a:r>
          </a:p>
        </p:txBody>
      </p:sp>
      <p:cxnSp>
        <p:nvCxnSpPr>
          <p:cNvPr id="78945" name="2219 Conector angular"/>
          <p:cNvCxnSpPr>
            <a:cxnSpLocks noChangeShapeType="1"/>
            <a:stCxn id="2219" idx="1"/>
          </p:cNvCxnSpPr>
          <p:nvPr/>
        </p:nvCxnSpPr>
        <p:spPr bwMode="auto">
          <a:xfrm rot="10800000">
            <a:off x="2333625" y="4090988"/>
            <a:ext cx="252413" cy="1152525"/>
          </a:xfrm>
          <a:prstGeom prst="bentConnector3">
            <a:avLst>
              <a:gd name="adj1" fmla="val 62639"/>
            </a:avLst>
          </a:prstGeom>
          <a:noFill/>
          <a:ln w="19050" algn="ctr">
            <a:solidFill>
              <a:srgbClr val="17375E"/>
            </a:solidFill>
            <a:miter lim="800000"/>
            <a:headEnd type="stealth" w="med" len="lg"/>
            <a:tailEnd type="none" w="med" len="lg"/>
          </a:ln>
          <a:extLst>
            <a:ext uri="{909E8E84-426E-40DD-AFC4-6F175D3DCCD1}">
              <a14:hiddenFill xmlns:a14="http://schemas.microsoft.com/office/drawing/2010/main">
                <a:noFill/>
              </a14:hiddenFill>
            </a:ext>
          </a:extLst>
        </p:spPr>
      </p:cxnSp>
      <p:cxnSp>
        <p:nvCxnSpPr>
          <p:cNvPr id="78946" name="2221 Conector recto de flecha"/>
          <p:cNvCxnSpPr>
            <a:cxnSpLocks noChangeShapeType="1"/>
          </p:cNvCxnSpPr>
          <p:nvPr/>
        </p:nvCxnSpPr>
        <p:spPr bwMode="auto">
          <a:xfrm>
            <a:off x="1314450" y="3824288"/>
            <a:ext cx="180975" cy="0"/>
          </a:xfrm>
          <a:prstGeom prst="straightConnector1">
            <a:avLst/>
          </a:prstGeom>
          <a:noFill/>
          <a:ln w="190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78947" name="2222 Conector recto de flecha"/>
          <p:cNvCxnSpPr>
            <a:cxnSpLocks noChangeShapeType="1"/>
          </p:cNvCxnSpPr>
          <p:nvPr/>
        </p:nvCxnSpPr>
        <p:spPr bwMode="auto">
          <a:xfrm>
            <a:off x="1314450" y="4113213"/>
            <a:ext cx="185738" cy="0"/>
          </a:xfrm>
          <a:prstGeom prst="straightConnector1">
            <a:avLst/>
          </a:prstGeom>
          <a:noFill/>
          <a:ln w="190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78948" name="2224 Conector recto de flecha"/>
          <p:cNvCxnSpPr>
            <a:cxnSpLocks noChangeShapeType="1"/>
          </p:cNvCxnSpPr>
          <p:nvPr/>
        </p:nvCxnSpPr>
        <p:spPr bwMode="auto">
          <a:xfrm flipV="1">
            <a:off x="511175" y="3824288"/>
            <a:ext cx="263525" cy="0"/>
          </a:xfrm>
          <a:prstGeom prst="straightConnector1">
            <a:avLst/>
          </a:prstGeom>
          <a:noFill/>
          <a:ln w="19050" algn="ctr">
            <a:solidFill>
              <a:srgbClr val="17375E"/>
            </a:solidFill>
            <a:round/>
            <a:headEnd/>
            <a:tailEnd type="stealth" w="med" len="med"/>
          </a:ln>
          <a:extLst>
            <a:ext uri="{909E8E84-426E-40DD-AFC4-6F175D3DCCD1}">
              <a14:hiddenFill xmlns:a14="http://schemas.microsoft.com/office/drawing/2010/main">
                <a:noFill/>
              </a14:hiddenFill>
            </a:ext>
          </a:extLst>
        </p:spPr>
      </p:cxnSp>
      <p:cxnSp>
        <p:nvCxnSpPr>
          <p:cNvPr id="78949" name="2225 Conector recto de flecha"/>
          <p:cNvCxnSpPr>
            <a:cxnSpLocks noChangeShapeType="1"/>
          </p:cNvCxnSpPr>
          <p:nvPr/>
        </p:nvCxnSpPr>
        <p:spPr bwMode="auto">
          <a:xfrm>
            <a:off x="511175" y="4113213"/>
            <a:ext cx="263525" cy="0"/>
          </a:xfrm>
          <a:prstGeom prst="straightConnector1">
            <a:avLst/>
          </a:prstGeom>
          <a:noFill/>
          <a:ln w="19050" algn="ctr">
            <a:solidFill>
              <a:srgbClr val="17375E"/>
            </a:solidFill>
            <a:round/>
            <a:headEnd/>
            <a:tailEnd type="stealth" w="med" len="med"/>
          </a:ln>
          <a:extLst>
            <a:ext uri="{909E8E84-426E-40DD-AFC4-6F175D3DCCD1}">
              <a14:hiddenFill xmlns:a14="http://schemas.microsoft.com/office/drawing/2010/main">
                <a:noFill/>
              </a14:hiddenFill>
            </a:ext>
          </a:extLst>
        </p:spPr>
      </p:cxnSp>
      <p:grpSp>
        <p:nvGrpSpPr>
          <p:cNvPr id="78950" name="560 Grupo"/>
          <p:cNvGrpSpPr>
            <a:grpSpLocks/>
          </p:cNvGrpSpPr>
          <p:nvPr/>
        </p:nvGrpSpPr>
        <p:grpSpPr bwMode="auto">
          <a:xfrm flipH="1">
            <a:off x="8501063" y="3071813"/>
            <a:ext cx="928687" cy="1428750"/>
            <a:chOff x="-214346" y="3071742"/>
            <a:chExt cx="928722" cy="1428795"/>
          </a:xfrm>
        </p:grpSpPr>
        <p:sp>
          <p:nvSpPr>
            <p:cNvPr id="2236" name="2235 Arco"/>
            <p:cNvSpPr/>
            <p:nvPr/>
          </p:nvSpPr>
          <p:spPr>
            <a:xfrm>
              <a:off x="-214346" y="3071742"/>
              <a:ext cx="928722" cy="1428795"/>
            </a:xfrm>
            <a:prstGeom prst="arc">
              <a:avLst>
                <a:gd name="adj1" fmla="val 17211909"/>
                <a:gd name="adj2" fmla="val 4118143"/>
              </a:avLst>
            </a:prstGeom>
            <a:noFill/>
            <a:ln w="28575" cap="flat" cmpd="sng" algn="ctr">
              <a:solidFill>
                <a:srgbClr val="C0504D">
                  <a:lumMod val="75000"/>
                </a:srgbClr>
              </a:solidFill>
              <a:prstDash val="dash"/>
              <a:tailEnd type="none"/>
            </a:ln>
            <a:effectLst>
              <a:outerShdw blurRad="40000" dist="20000" dir="5400000" rotWithShape="0">
                <a:srgbClr val="000000">
                  <a:alpha val="38000"/>
                </a:srgbClr>
              </a:outerShdw>
            </a:effectLst>
          </p:spPr>
          <p:txBody>
            <a:bodyPr anchor="ctr"/>
            <a:lstStyle/>
            <a:p>
              <a:pPr algn="ctr">
                <a:defRPr/>
              </a:pPr>
              <a:endParaRPr lang="es-MX" b="0">
                <a:solidFill>
                  <a:prstClr val="black"/>
                </a:solidFill>
                <a:latin typeface="+mn-lt"/>
              </a:endParaRPr>
            </a:p>
          </p:txBody>
        </p:sp>
        <p:sp>
          <p:nvSpPr>
            <p:cNvPr id="2237" name="2236 Arco"/>
            <p:cNvSpPr>
              <a:spLocks noChangeAspect="1"/>
            </p:cNvSpPr>
            <p:nvPr/>
          </p:nvSpPr>
          <p:spPr>
            <a:xfrm>
              <a:off x="-128618" y="3181282"/>
              <a:ext cx="771554" cy="1187487"/>
            </a:xfrm>
            <a:prstGeom prst="arc">
              <a:avLst>
                <a:gd name="adj1" fmla="val 17147685"/>
                <a:gd name="adj2" fmla="val 4128507"/>
              </a:avLst>
            </a:prstGeom>
            <a:noFill/>
            <a:ln w="28575" cap="flat" cmpd="sng" algn="ctr">
              <a:solidFill>
                <a:srgbClr val="C0504D">
                  <a:lumMod val="75000"/>
                </a:srgbClr>
              </a:solidFill>
              <a:prstDash val="dash"/>
              <a:tailEnd type="none"/>
            </a:ln>
            <a:effectLst>
              <a:outerShdw blurRad="40000" dist="20000" dir="5400000" rotWithShape="0">
                <a:srgbClr val="000000">
                  <a:alpha val="38000"/>
                </a:srgbClr>
              </a:outerShdw>
            </a:effectLst>
          </p:spPr>
          <p:txBody>
            <a:bodyPr anchor="ctr"/>
            <a:lstStyle/>
            <a:p>
              <a:pPr algn="ctr">
                <a:defRPr/>
              </a:pPr>
              <a:endParaRPr lang="es-MX" b="0">
                <a:solidFill>
                  <a:prstClr val="black"/>
                </a:solidFill>
                <a:latin typeface="+mn-lt"/>
              </a:endParaRPr>
            </a:p>
          </p:txBody>
        </p:sp>
      </p:grpSp>
      <p:sp>
        <p:nvSpPr>
          <p:cNvPr id="2228" name="2227 Rectángulo"/>
          <p:cNvSpPr/>
          <p:nvPr/>
        </p:nvSpPr>
        <p:spPr bwMode="auto">
          <a:xfrm>
            <a:off x="7572629" y="2466430"/>
            <a:ext cx="540342" cy="36041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a:solidFill>
                  <a:srgbClr val="FFFFFF"/>
                </a:solidFill>
              </a:rPr>
              <a:t>Horiz.</a:t>
            </a:r>
          </a:p>
        </p:txBody>
      </p:sp>
      <p:sp>
        <p:nvSpPr>
          <p:cNvPr id="2229" name="2228 Rectángulo"/>
          <p:cNvSpPr/>
          <p:nvPr/>
        </p:nvSpPr>
        <p:spPr bwMode="auto">
          <a:xfrm>
            <a:off x="7583240" y="5051536"/>
            <a:ext cx="538822" cy="36041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a:solidFill>
                  <a:srgbClr val="FFFFFF"/>
                </a:solidFill>
              </a:rPr>
              <a:t>Vert.</a:t>
            </a:r>
          </a:p>
        </p:txBody>
      </p:sp>
      <p:sp>
        <p:nvSpPr>
          <p:cNvPr id="2098" name="2097 CuadroTexto"/>
          <p:cNvSpPr txBox="1"/>
          <p:nvPr/>
        </p:nvSpPr>
        <p:spPr bwMode="auto">
          <a:xfrm>
            <a:off x="522288" y="3233738"/>
            <a:ext cx="1071562" cy="428625"/>
          </a:xfrm>
          <a:prstGeom prst="rect">
            <a:avLst/>
          </a:prstGeom>
          <a:noFill/>
        </p:spPr>
        <p:txBody>
          <a:bodyPr>
            <a:spAutoFit/>
          </a:bodyPr>
          <a:lstStyle/>
          <a:p>
            <a:pPr algn="ctr">
              <a:defRPr/>
            </a:pPr>
            <a:r>
              <a:rPr lang="es-MX" sz="1100" b="0" dirty="0" err="1">
                <a:solidFill>
                  <a:prstClr val="black"/>
                </a:solidFill>
                <a:latin typeface="+mn-lt"/>
                <a:cs typeface="Arial" charset="0"/>
              </a:rPr>
              <a:t>Ku</a:t>
            </a:r>
            <a:r>
              <a:rPr lang="es-MX" sz="1100" b="0" dirty="0">
                <a:solidFill>
                  <a:prstClr val="black"/>
                </a:solidFill>
                <a:latin typeface="+mn-lt"/>
                <a:cs typeface="Arial" charset="0"/>
              </a:rPr>
              <a:t> band </a:t>
            </a:r>
            <a:r>
              <a:rPr lang="es-MX" sz="1100" b="0" dirty="0" err="1">
                <a:solidFill>
                  <a:prstClr val="black"/>
                </a:solidFill>
                <a:latin typeface="+mn-lt"/>
                <a:cs typeface="Arial" charset="0"/>
              </a:rPr>
              <a:t>feeds</a:t>
            </a:r>
            <a:endParaRPr lang="es-MX" sz="1100" b="0" dirty="0">
              <a:solidFill>
                <a:prstClr val="black"/>
              </a:solidFill>
              <a:latin typeface="+mn-lt"/>
              <a:cs typeface="Arial" charset="0"/>
            </a:endParaRPr>
          </a:p>
        </p:txBody>
      </p:sp>
      <p:sp>
        <p:nvSpPr>
          <p:cNvPr id="2099" name="2098 CuadroTexto"/>
          <p:cNvSpPr txBox="1"/>
          <p:nvPr/>
        </p:nvSpPr>
        <p:spPr bwMode="auto">
          <a:xfrm>
            <a:off x="857250" y="1570038"/>
            <a:ext cx="928688" cy="457200"/>
          </a:xfrm>
          <a:prstGeom prst="rect">
            <a:avLst/>
          </a:prstGeom>
          <a:noFill/>
        </p:spPr>
        <p:txBody>
          <a:bodyPr>
            <a:spAutoFit/>
          </a:bodyPr>
          <a:lstStyle/>
          <a:p>
            <a:pPr algn="ctr">
              <a:defRPr/>
            </a:pPr>
            <a:r>
              <a:rPr lang="es-MX" sz="1200" dirty="0" err="1">
                <a:solidFill>
                  <a:prstClr val="black"/>
                </a:solidFill>
                <a:latin typeface="+mn-lt"/>
                <a:cs typeface="Arial" charset="0"/>
              </a:rPr>
              <a:t>Ku</a:t>
            </a:r>
            <a:r>
              <a:rPr lang="es-MX" sz="1200" dirty="0">
                <a:solidFill>
                  <a:prstClr val="black"/>
                </a:solidFill>
                <a:latin typeface="+mn-lt"/>
                <a:cs typeface="Arial" charset="0"/>
              </a:rPr>
              <a:t> band </a:t>
            </a:r>
            <a:r>
              <a:rPr lang="es-MX" sz="1200" dirty="0" err="1">
                <a:solidFill>
                  <a:prstClr val="black"/>
                </a:solidFill>
                <a:latin typeface="+mn-lt"/>
                <a:cs typeface="Arial" charset="0"/>
              </a:rPr>
              <a:t>repeater</a:t>
            </a:r>
            <a:endParaRPr lang="es-MX" sz="1200" dirty="0">
              <a:solidFill>
                <a:prstClr val="black"/>
              </a:solidFill>
              <a:latin typeface="+mn-lt"/>
              <a:cs typeface="Arial" charset="0"/>
            </a:endParaRPr>
          </a:p>
        </p:txBody>
      </p:sp>
      <p:sp>
        <p:nvSpPr>
          <p:cNvPr id="2100" name="2099 CuadroTexto"/>
          <p:cNvSpPr txBox="1"/>
          <p:nvPr/>
        </p:nvSpPr>
        <p:spPr bwMode="auto">
          <a:xfrm>
            <a:off x="2928938" y="1143000"/>
            <a:ext cx="928687" cy="365125"/>
          </a:xfrm>
          <a:prstGeom prst="rect">
            <a:avLst/>
          </a:prstGeom>
          <a:noFill/>
        </p:spPr>
        <p:txBody>
          <a:bodyPr>
            <a:spAutoFit/>
          </a:bodyPr>
          <a:lstStyle/>
          <a:p>
            <a:pPr algn="ctr">
              <a:defRPr/>
            </a:pPr>
            <a:r>
              <a:rPr lang="es-MX" sz="900" b="0" dirty="0">
                <a:solidFill>
                  <a:prstClr val="black"/>
                </a:solidFill>
                <a:latin typeface="+mn-lt"/>
                <a:cs typeface="Arial" charset="0"/>
              </a:rPr>
              <a:t>Input </a:t>
            </a:r>
            <a:r>
              <a:rPr lang="es-MX" sz="900" b="0" dirty="0" err="1">
                <a:solidFill>
                  <a:prstClr val="black"/>
                </a:solidFill>
                <a:latin typeface="+mn-lt"/>
                <a:cs typeface="Arial" charset="0"/>
              </a:rPr>
              <a:t>Multiplexers</a:t>
            </a:r>
            <a:endParaRPr lang="es-MX" sz="900" b="0" dirty="0">
              <a:solidFill>
                <a:prstClr val="black"/>
              </a:solidFill>
              <a:latin typeface="+mn-lt"/>
              <a:cs typeface="Arial" charset="0"/>
            </a:endParaRPr>
          </a:p>
        </p:txBody>
      </p:sp>
      <p:sp>
        <p:nvSpPr>
          <p:cNvPr id="2101" name="2100 CuadroTexto"/>
          <p:cNvSpPr txBox="1"/>
          <p:nvPr/>
        </p:nvSpPr>
        <p:spPr bwMode="auto">
          <a:xfrm>
            <a:off x="3684588" y="1214438"/>
            <a:ext cx="928687" cy="228600"/>
          </a:xfrm>
          <a:prstGeom prst="rect">
            <a:avLst/>
          </a:prstGeom>
          <a:noFill/>
        </p:spPr>
        <p:txBody>
          <a:bodyPr>
            <a:spAutoFit/>
          </a:bodyPr>
          <a:lstStyle/>
          <a:p>
            <a:pPr algn="ctr">
              <a:defRPr/>
            </a:pPr>
            <a:r>
              <a:rPr lang="es-MX" sz="900" b="0" dirty="0" err="1">
                <a:solidFill>
                  <a:prstClr val="black"/>
                </a:solidFill>
                <a:latin typeface="+mn-lt"/>
                <a:cs typeface="Arial" charset="0"/>
              </a:rPr>
              <a:t>Attenuators</a:t>
            </a:r>
            <a:endParaRPr lang="es-MX" sz="900" b="0" dirty="0">
              <a:solidFill>
                <a:prstClr val="black"/>
              </a:solidFill>
              <a:latin typeface="+mn-lt"/>
              <a:cs typeface="Arial" charset="0"/>
            </a:endParaRPr>
          </a:p>
        </p:txBody>
      </p:sp>
      <p:sp>
        <p:nvSpPr>
          <p:cNvPr id="2102" name="2101 CuadroTexto"/>
          <p:cNvSpPr txBox="1"/>
          <p:nvPr/>
        </p:nvSpPr>
        <p:spPr bwMode="auto">
          <a:xfrm>
            <a:off x="4857750" y="1143000"/>
            <a:ext cx="928688" cy="365125"/>
          </a:xfrm>
          <a:prstGeom prst="rect">
            <a:avLst/>
          </a:prstGeom>
          <a:noFill/>
        </p:spPr>
        <p:txBody>
          <a:bodyPr>
            <a:spAutoFit/>
          </a:bodyPr>
          <a:lstStyle/>
          <a:p>
            <a:pPr algn="ctr">
              <a:defRPr/>
            </a:pPr>
            <a:r>
              <a:rPr lang="es-MX" sz="900" b="0" dirty="0">
                <a:solidFill>
                  <a:prstClr val="black"/>
                </a:solidFill>
                <a:latin typeface="+mn-lt"/>
                <a:cs typeface="Arial" charset="0"/>
              </a:rPr>
              <a:t>45 w TWT </a:t>
            </a:r>
            <a:r>
              <a:rPr lang="es-MX" sz="900" b="0" dirty="0" err="1">
                <a:solidFill>
                  <a:prstClr val="black"/>
                </a:solidFill>
                <a:latin typeface="+mn-lt"/>
                <a:cs typeface="Arial" charset="0"/>
              </a:rPr>
              <a:t>amplifiers</a:t>
            </a:r>
            <a:endParaRPr lang="es-MX" sz="900" b="0" dirty="0">
              <a:solidFill>
                <a:prstClr val="black"/>
              </a:solidFill>
              <a:latin typeface="+mn-lt"/>
              <a:cs typeface="Arial" charset="0"/>
            </a:endParaRPr>
          </a:p>
        </p:txBody>
      </p:sp>
      <p:sp>
        <p:nvSpPr>
          <p:cNvPr id="2103" name="2102 CuadroTexto"/>
          <p:cNvSpPr txBox="1"/>
          <p:nvPr/>
        </p:nvSpPr>
        <p:spPr bwMode="auto">
          <a:xfrm>
            <a:off x="6319838" y="1143000"/>
            <a:ext cx="1143000" cy="365125"/>
          </a:xfrm>
          <a:prstGeom prst="rect">
            <a:avLst/>
          </a:prstGeom>
          <a:noFill/>
        </p:spPr>
        <p:txBody>
          <a:bodyPr>
            <a:spAutoFit/>
          </a:bodyPr>
          <a:lstStyle/>
          <a:p>
            <a:pPr algn="ctr">
              <a:defRPr/>
            </a:pPr>
            <a:r>
              <a:rPr lang="es-MX" sz="900" b="0" dirty="0">
                <a:solidFill>
                  <a:prstClr val="black"/>
                </a:solidFill>
                <a:latin typeface="+mn-lt"/>
                <a:cs typeface="Arial" charset="0"/>
              </a:rPr>
              <a:t>Output </a:t>
            </a:r>
            <a:r>
              <a:rPr lang="es-MX" sz="900" b="0" dirty="0" err="1">
                <a:solidFill>
                  <a:prstClr val="black"/>
                </a:solidFill>
                <a:latin typeface="+mn-lt"/>
                <a:cs typeface="Arial" charset="0"/>
              </a:rPr>
              <a:t>Multiplexers</a:t>
            </a:r>
            <a:endParaRPr lang="es-MX" sz="900" b="0" dirty="0">
              <a:solidFill>
                <a:prstClr val="black"/>
              </a:solidFill>
              <a:latin typeface="+mn-lt"/>
              <a:cs typeface="Arial" charset="0"/>
            </a:endParaRPr>
          </a:p>
        </p:txBody>
      </p:sp>
      <p:cxnSp>
        <p:nvCxnSpPr>
          <p:cNvPr id="78963" name="2503 Conector angular"/>
          <p:cNvCxnSpPr>
            <a:cxnSpLocks noChangeShapeType="1"/>
            <a:endCxn id="78943" idx="1"/>
          </p:cNvCxnSpPr>
          <p:nvPr/>
        </p:nvCxnSpPr>
        <p:spPr bwMode="auto">
          <a:xfrm flipV="1">
            <a:off x="2333625" y="2660650"/>
            <a:ext cx="252413" cy="1187450"/>
          </a:xfrm>
          <a:prstGeom prst="bentConnector3">
            <a:avLst>
              <a:gd name="adj1" fmla="val 37361"/>
            </a:avLst>
          </a:prstGeom>
          <a:noFill/>
          <a:ln w="19050" algn="ctr">
            <a:solidFill>
              <a:srgbClr val="17375E"/>
            </a:solidFill>
            <a:miter lim="800000"/>
            <a:headEnd type="none" w="med" len="lg"/>
            <a:tailEnd type="stealth" w="med" len="lg"/>
          </a:ln>
          <a:extLst>
            <a:ext uri="{909E8E84-426E-40DD-AFC4-6F175D3DCCD1}">
              <a14:hiddenFill xmlns:a14="http://schemas.microsoft.com/office/drawing/2010/main">
                <a:noFill/>
              </a14:hiddenFill>
            </a:ext>
          </a:extLst>
        </p:spPr>
      </p:cxnSp>
      <p:cxnSp>
        <p:nvCxnSpPr>
          <p:cNvPr id="78964" name="2506 Conector recto de flecha"/>
          <p:cNvCxnSpPr>
            <a:cxnSpLocks noChangeShapeType="1"/>
            <a:stCxn id="78943" idx="3"/>
          </p:cNvCxnSpPr>
          <p:nvPr/>
        </p:nvCxnSpPr>
        <p:spPr bwMode="auto">
          <a:xfrm>
            <a:off x="2786063" y="2651125"/>
            <a:ext cx="201612" cy="1588"/>
          </a:xfrm>
          <a:prstGeom prst="straightConnector1">
            <a:avLst/>
          </a:prstGeom>
          <a:noFill/>
          <a:ln w="19050" algn="ctr">
            <a:solidFill>
              <a:srgbClr val="17375E"/>
            </a:solidFill>
            <a:round/>
            <a:headEnd type="none" w="med" len="lg"/>
            <a:tailEnd type="stealth" w="med" len="lg"/>
          </a:ln>
          <a:extLst>
            <a:ext uri="{909E8E84-426E-40DD-AFC4-6F175D3DCCD1}">
              <a14:hiddenFill xmlns:a14="http://schemas.microsoft.com/office/drawing/2010/main">
                <a:noFill/>
              </a14:hiddenFill>
            </a:ext>
          </a:extLst>
        </p:spPr>
      </p:cxnSp>
      <p:cxnSp>
        <p:nvCxnSpPr>
          <p:cNvPr id="78965" name="2508 Conector recto de flecha"/>
          <p:cNvCxnSpPr>
            <a:cxnSpLocks noChangeShapeType="1"/>
            <a:stCxn id="2219" idx="3"/>
          </p:cNvCxnSpPr>
          <p:nvPr/>
        </p:nvCxnSpPr>
        <p:spPr bwMode="auto">
          <a:xfrm>
            <a:off x="2808288" y="5243513"/>
            <a:ext cx="111125" cy="7937"/>
          </a:xfrm>
          <a:prstGeom prst="straightConnector1">
            <a:avLst/>
          </a:prstGeom>
          <a:noFill/>
          <a:ln w="19050" algn="ctr">
            <a:solidFill>
              <a:srgbClr val="17375E"/>
            </a:solidFill>
            <a:round/>
            <a:headEnd type="none" w="med" len="lg"/>
            <a:tailEnd type="stealth" w="med" len="lg"/>
          </a:ln>
          <a:extLst>
            <a:ext uri="{909E8E84-426E-40DD-AFC4-6F175D3DCCD1}">
              <a14:hiddenFill xmlns:a14="http://schemas.microsoft.com/office/drawing/2010/main">
                <a:noFill/>
              </a14:hiddenFill>
            </a:ext>
          </a:extLst>
        </p:spPr>
      </p:cxnSp>
      <p:grpSp>
        <p:nvGrpSpPr>
          <p:cNvPr id="78966" name="18 Grupo"/>
          <p:cNvGrpSpPr>
            <a:grpSpLocks noChangeAspect="1"/>
          </p:cNvGrpSpPr>
          <p:nvPr/>
        </p:nvGrpSpPr>
        <p:grpSpPr bwMode="auto">
          <a:xfrm>
            <a:off x="4056063" y="4235450"/>
            <a:ext cx="179387" cy="104775"/>
            <a:chOff x="3288189" y="1564875"/>
            <a:chExt cx="498382" cy="291089"/>
          </a:xfrm>
        </p:grpSpPr>
        <p:sp>
          <p:nvSpPr>
            <p:cNvPr id="2528" name="5 Rectángulo"/>
            <p:cNvSpPr/>
            <p:nvPr/>
          </p:nvSpPr>
          <p:spPr>
            <a:xfrm>
              <a:off x="3288189" y="1569287"/>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29" name="14 Forma libre"/>
            <p:cNvSpPr/>
            <p:nvPr/>
          </p:nvSpPr>
          <p:spPr>
            <a:xfrm>
              <a:off x="3469017" y="1564875"/>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17" name="16 Conector recto de flecha"/>
            <p:cNvCxnSpPr>
              <a:cxnSpLocks noChangeShapeType="1"/>
            </p:cNvCxnSpPr>
            <p:nvPr/>
          </p:nvCxnSpPr>
          <p:spPr bwMode="auto">
            <a:xfrm rot="9360000" flipH="1">
              <a:off x="3371986" y="171042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967" name="23 Grupo"/>
          <p:cNvGrpSpPr>
            <a:grpSpLocks noChangeAspect="1"/>
          </p:cNvGrpSpPr>
          <p:nvPr/>
        </p:nvGrpSpPr>
        <p:grpSpPr bwMode="auto">
          <a:xfrm>
            <a:off x="4056063" y="4425950"/>
            <a:ext cx="179387" cy="104775"/>
            <a:chOff x="3288189" y="1566800"/>
            <a:chExt cx="498382" cy="291089"/>
          </a:xfrm>
        </p:grpSpPr>
        <p:sp>
          <p:nvSpPr>
            <p:cNvPr id="2532" name="24 Rectángulo"/>
            <p:cNvSpPr/>
            <p:nvPr/>
          </p:nvSpPr>
          <p:spPr>
            <a:xfrm>
              <a:off x="3288189" y="1571212"/>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33" name="25 Forma libre"/>
            <p:cNvSpPr/>
            <p:nvPr/>
          </p:nvSpPr>
          <p:spPr>
            <a:xfrm>
              <a:off x="3469017" y="1566800"/>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14" name="26 Conector recto de flecha"/>
            <p:cNvCxnSpPr>
              <a:cxnSpLocks noChangeShapeType="1"/>
            </p:cNvCxnSpPr>
            <p:nvPr/>
          </p:nvCxnSpPr>
          <p:spPr bwMode="auto">
            <a:xfrm rot="9360000" flipH="1">
              <a:off x="3371986" y="1712346"/>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968" name="27 Grupo"/>
          <p:cNvGrpSpPr>
            <a:grpSpLocks noChangeAspect="1"/>
          </p:cNvGrpSpPr>
          <p:nvPr/>
        </p:nvGrpSpPr>
        <p:grpSpPr bwMode="auto">
          <a:xfrm>
            <a:off x="4056063" y="4640263"/>
            <a:ext cx="179387" cy="104775"/>
            <a:chOff x="3288189" y="1565408"/>
            <a:chExt cx="498382" cy="291090"/>
          </a:xfrm>
        </p:grpSpPr>
        <p:sp>
          <p:nvSpPr>
            <p:cNvPr id="2536" name="28 Rectángulo"/>
            <p:cNvSpPr/>
            <p:nvPr/>
          </p:nvSpPr>
          <p:spPr>
            <a:xfrm>
              <a:off x="3288189" y="1569817"/>
              <a:ext cx="498382" cy="286681"/>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37" name="29 Forma libre"/>
            <p:cNvSpPr/>
            <p:nvPr/>
          </p:nvSpPr>
          <p:spPr>
            <a:xfrm>
              <a:off x="3469017" y="1565408"/>
              <a:ext cx="110263" cy="286678"/>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11" name="30 Conector recto de flecha"/>
            <p:cNvCxnSpPr>
              <a:cxnSpLocks noChangeShapeType="1"/>
            </p:cNvCxnSpPr>
            <p:nvPr/>
          </p:nvCxnSpPr>
          <p:spPr bwMode="auto">
            <a:xfrm rot="9360000" flipH="1">
              <a:off x="3371986" y="1710951"/>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969" name="31 Grupo"/>
          <p:cNvGrpSpPr>
            <a:grpSpLocks noChangeAspect="1"/>
          </p:cNvGrpSpPr>
          <p:nvPr/>
        </p:nvGrpSpPr>
        <p:grpSpPr bwMode="auto">
          <a:xfrm>
            <a:off x="4056063" y="4852988"/>
            <a:ext cx="179387" cy="106362"/>
            <a:chOff x="3288189" y="1563178"/>
            <a:chExt cx="498382" cy="295498"/>
          </a:xfrm>
        </p:grpSpPr>
        <p:sp>
          <p:nvSpPr>
            <p:cNvPr id="2540" name="32 Rectángulo"/>
            <p:cNvSpPr/>
            <p:nvPr/>
          </p:nvSpPr>
          <p:spPr>
            <a:xfrm>
              <a:off x="3288189" y="1567587"/>
              <a:ext cx="498382" cy="291089"/>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41" name="33 Forma libre"/>
            <p:cNvSpPr/>
            <p:nvPr/>
          </p:nvSpPr>
          <p:spPr>
            <a:xfrm>
              <a:off x="3469017" y="1563178"/>
              <a:ext cx="110263" cy="291089"/>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08" name="34 Conector recto de flecha"/>
            <p:cNvCxnSpPr>
              <a:cxnSpLocks noChangeShapeType="1"/>
            </p:cNvCxnSpPr>
            <p:nvPr/>
          </p:nvCxnSpPr>
          <p:spPr bwMode="auto">
            <a:xfrm rot="9360000" flipH="1">
              <a:off x="3371986" y="171313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970" name="35 Grupo"/>
          <p:cNvGrpSpPr>
            <a:grpSpLocks noChangeAspect="1"/>
          </p:cNvGrpSpPr>
          <p:nvPr/>
        </p:nvGrpSpPr>
        <p:grpSpPr bwMode="auto">
          <a:xfrm>
            <a:off x="4056063" y="5059363"/>
            <a:ext cx="179387" cy="104775"/>
            <a:chOff x="3288189" y="1565089"/>
            <a:chExt cx="498382" cy="291089"/>
          </a:xfrm>
        </p:grpSpPr>
        <p:sp>
          <p:nvSpPr>
            <p:cNvPr id="2544" name="36 Rectángulo"/>
            <p:cNvSpPr/>
            <p:nvPr/>
          </p:nvSpPr>
          <p:spPr>
            <a:xfrm>
              <a:off x="3288189" y="1569498"/>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45" name="37 Forma libre"/>
            <p:cNvSpPr/>
            <p:nvPr/>
          </p:nvSpPr>
          <p:spPr>
            <a:xfrm>
              <a:off x="3469017" y="1565089"/>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05" name="38 Conector recto de flecha"/>
            <p:cNvCxnSpPr>
              <a:cxnSpLocks noChangeShapeType="1"/>
            </p:cNvCxnSpPr>
            <p:nvPr/>
          </p:nvCxnSpPr>
          <p:spPr bwMode="auto">
            <a:xfrm rot="9360000" flipH="1">
              <a:off x="3371986" y="171063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cxnSp>
        <p:nvCxnSpPr>
          <p:cNvPr id="78971" name="2546 Conector recto"/>
          <p:cNvCxnSpPr>
            <a:cxnSpLocks noChangeShapeType="1"/>
          </p:cNvCxnSpPr>
          <p:nvPr/>
        </p:nvCxnSpPr>
        <p:spPr bwMode="auto">
          <a:xfrm>
            <a:off x="4235450" y="4289425"/>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72" name="2547 Conector recto"/>
          <p:cNvCxnSpPr>
            <a:cxnSpLocks noChangeShapeType="1"/>
          </p:cNvCxnSpPr>
          <p:nvPr/>
        </p:nvCxnSpPr>
        <p:spPr bwMode="auto">
          <a:xfrm>
            <a:off x="4235450" y="447833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73" name="70 Conector recto"/>
          <p:cNvCxnSpPr>
            <a:cxnSpLocks noChangeShapeType="1"/>
          </p:cNvCxnSpPr>
          <p:nvPr/>
        </p:nvCxnSpPr>
        <p:spPr bwMode="auto">
          <a:xfrm>
            <a:off x="4235450" y="469423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74" name="72 Conector recto"/>
          <p:cNvCxnSpPr>
            <a:cxnSpLocks noChangeShapeType="1"/>
          </p:cNvCxnSpPr>
          <p:nvPr/>
        </p:nvCxnSpPr>
        <p:spPr bwMode="auto">
          <a:xfrm flipV="1">
            <a:off x="4235450" y="4906963"/>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75" name="74 Conector recto"/>
          <p:cNvCxnSpPr>
            <a:cxnSpLocks noChangeShapeType="1"/>
          </p:cNvCxnSpPr>
          <p:nvPr/>
        </p:nvCxnSpPr>
        <p:spPr bwMode="auto">
          <a:xfrm>
            <a:off x="4235450" y="511333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76" name="2551 Conector recto"/>
          <p:cNvCxnSpPr>
            <a:cxnSpLocks noChangeShapeType="1"/>
          </p:cNvCxnSpPr>
          <p:nvPr/>
        </p:nvCxnSpPr>
        <p:spPr bwMode="auto">
          <a:xfrm rot="10800000">
            <a:off x="3806825" y="4289425"/>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77" name="2552 Conector recto"/>
          <p:cNvCxnSpPr>
            <a:cxnSpLocks noChangeShapeType="1"/>
          </p:cNvCxnSpPr>
          <p:nvPr/>
        </p:nvCxnSpPr>
        <p:spPr bwMode="auto">
          <a:xfrm rot="10800000">
            <a:off x="3806825" y="447833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78" name="2553 Conector recto"/>
          <p:cNvCxnSpPr>
            <a:cxnSpLocks noChangeShapeType="1"/>
          </p:cNvCxnSpPr>
          <p:nvPr/>
        </p:nvCxnSpPr>
        <p:spPr bwMode="auto">
          <a:xfrm rot="10800000" flipV="1">
            <a:off x="3806825" y="469423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79" name="2554 Conector recto"/>
          <p:cNvCxnSpPr>
            <a:cxnSpLocks noChangeShapeType="1"/>
          </p:cNvCxnSpPr>
          <p:nvPr/>
        </p:nvCxnSpPr>
        <p:spPr bwMode="auto">
          <a:xfrm rot="10800000" flipV="1">
            <a:off x="3806825" y="4906963"/>
            <a:ext cx="249238" cy="3175"/>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80" name="2555 Conector recto"/>
          <p:cNvCxnSpPr>
            <a:cxnSpLocks noChangeShapeType="1"/>
          </p:cNvCxnSpPr>
          <p:nvPr/>
        </p:nvCxnSpPr>
        <p:spPr bwMode="auto">
          <a:xfrm rot="10800000">
            <a:off x="3806825" y="511333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8981" name="18 Grupo"/>
          <p:cNvGrpSpPr>
            <a:grpSpLocks noChangeAspect="1"/>
          </p:cNvGrpSpPr>
          <p:nvPr/>
        </p:nvGrpSpPr>
        <p:grpSpPr bwMode="auto">
          <a:xfrm>
            <a:off x="4056063" y="5273675"/>
            <a:ext cx="179387" cy="104775"/>
            <a:chOff x="3288189" y="1564406"/>
            <a:chExt cx="498382" cy="291089"/>
          </a:xfrm>
        </p:grpSpPr>
        <p:sp>
          <p:nvSpPr>
            <p:cNvPr id="2558" name="5 Rectángulo"/>
            <p:cNvSpPr/>
            <p:nvPr/>
          </p:nvSpPr>
          <p:spPr>
            <a:xfrm>
              <a:off x="3288189" y="1568818"/>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59" name="14 Forma libre"/>
            <p:cNvSpPr/>
            <p:nvPr/>
          </p:nvSpPr>
          <p:spPr>
            <a:xfrm>
              <a:off x="3469017" y="1564406"/>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102" name="16 Conector recto de flecha"/>
            <p:cNvCxnSpPr>
              <a:cxnSpLocks noChangeShapeType="1"/>
            </p:cNvCxnSpPr>
            <p:nvPr/>
          </p:nvCxnSpPr>
          <p:spPr bwMode="auto">
            <a:xfrm rot="9360000" flipH="1">
              <a:off x="3371986" y="1709949"/>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982" name="19 Grupo"/>
          <p:cNvGrpSpPr>
            <a:grpSpLocks noChangeAspect="1"/>
          </p:cNvGrpSpPr>
          <p:nvPr/>
        </p:nvGrpSpPr>
        <p:grpSpPr bwMode="auto">
          <a:xfrm>
            <a:off x="4056063" y="5487988"/>
            <a:ext cx="179387" cy="104775"/>
            <a:chOff x="3288189" y="1564419"/>
            <a:chExt cx="498382" cy="291089"/>
          </a:xfrm>
        </p:grpSpPr>
        <p:sp>
          <p:nvSpPr>
            <p:cNvPr id="2562" name="199 Rectángulo"/>
            <p:cNvSpPr/>
            <p:nvPr/>
          </p:nvSpPr>
          <p:spPr>
            <a:xfrm>
              <a:off x="3288189" y="1568828"/>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63" name="200 Forma libre"/>
            <p:cNvSpPr/>
            <p:nvPr/>
          </p:nvSpPr>
          <p:spPr>
            <a:xfrm>
              <a:off x="3469017" y="1564419"/>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099" name="2563 Conector recto de flecha"/>
            <p:cNvCxnSpPr>
              <a:cxnSpLocks noChangeShapeType="1"/>
            </p:cNvCxnSpPr>
            <p:nvPr/>
          </p:nvCxnSpPr>
          <p:spPr bwMode="auto">
            <a:xfrm rot="9360000" flipH="1">
              <a:off x="3371986" y="170996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983" name="23 Grupo"/>
          <p:cNvGrpSpPr>
            <a:grpSpLocks noChangeAspect="1"/>
          </p:cNvGrpSpPr>
          <p:nvPr/>
        </p:nvGrpSpPr>
        <p:grpSpPr bwMode="auto">
          <a:xfrm>
            <a:off x="4056063" y="5702300"/>
            <a:ext cx="179387" cy="104775"/>
            <a:chOff x="3288189" y="1566331"/>
            <a:chExt cx="498382" cy="291089"/>
          </a:xfrm>
        </p:grpSpPr>
        <p:sp>
          <p:nvSpPr>
            <p:cNvPr id="2566" name="2565 Rectángulo"/>
            <p:cNvSpPr/>
            <p:nvPr/>
          </p:nvSpPr>
          <p:spPr>
            <a:xfrm>
              <a:off x="3288189" y="1570743"/>
              <a:ext cx="498382" cy="286677"/>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67" name="2566 Forma libre"/>
            <p:cNvSpPr/>
            <p:nvPr/>
          </p:nvSpPr>
          <p:spPr>
            <a:xfrm>
              <a:off x="3469017" y="1566331"/>
              <a:ext cx="110263" cy="286680"/>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096" name="198 Conector recto de flecha"/>
            <p:cNvCxnSpPr>
              <a:cxnSpLocks noChangeShapeType="1"/>
            </p:cNvCxnSpPr>
            <p:nvPr/>
          </p:nvCxnSpPr>
          <p:spPr bwMode="auto">
            <a:xfrm rot="9360000" flipH="1">
              <a:off x="3371986" y="1711874"/>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984" name="27 Grupo"/>
          <p:cNvGrpSpPr>
            <a:grpSpLocks noChangeAspect="1"/>
          </p:cNvGrpSpPr>
          <p:nvPr/>
        </p:nvGrpSpPr>
        <p:grpSpPr bwMode="auto">
          <a:xfrm>
            <a:off x="4056063" y="5916613"/>
            <a:ext cx="179387" cy="104775"/>
            <a:chOff x="3288189" y="1564936"/>
            <a:chExt cx="498382" cy="291089"/>
          </a:xfrm>
        </p:grpSpPr>
        <p:sp>
          <p:nvSpPr>
            <p:cNvPr id="2570" name="2569 Rectángulo"/>
            <p:cNvSpPr/>
            <p:nvPr/>
          </p:nvSpPr>
          <p:spPr>
            <a:xfrm>
              <a:off x="3288189" y="1569345"/>
              <a:ext cx="498382" cy="286680"/>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71" name="2570 Forma libre"/>
            <p:cNvSpPr/>
            <p:nvPr/>
          </p:nvSpPr>
          <p:spPr>
            <a:xfrm>
              <a:off x="3469017" y="1564936"/>
              <a:ext cx="110263" cy="286677"/>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093" name="2571 Conector recto de flecha"/>
            <p:cNvCxnSpPr>
              <a:cxnSpLocks noChangeShapeType="1"/>
            </p:cNvCxnSpPr>
            <p:nvPr/>
          </p:nvCxnSpPr>
          <p:spPr bwMode="auto">
            <a:xfrm rot="9360000" flipH="1">
              <a:off x="3371986" y="1710482"/>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grpSp>
        <p:nvGrpSpPr>
          <p:cNvPr id="78985" name="31 Grupo"/>
          <p:cNvGrpSpPr>
            <a:grpSpLocks noChangeAspect="1"/>
          </p:cNvGrpSpPr>
          <p:nvPr/>
        </p:nvGrpSpPr>
        <p:grpSpPr bwMode="auto">
          <a:xfrm>
            <a:off x="4056063" y="6129338"/>
            <a:ext cx="179387" cy="106362"/>
            <a:chOff x="3288189" y="1562705"/>
            <a:chExt cx="498382" cy="295501"/>
          </a:xfrm>
        </p:grpSpPr>
        <p:sp>
          <p:nvSpPr>
            <p:cNvPr id="2574" name="2573 Rectángulo"/>
            <p:cNvSpPr/>
            <p:nvPr/>
          </p:nvSpPr>
          <p:spPr>
            <a:xfrm>
              <a:off x="3288189" y="1567114"/>
              <a:ext cx="498382" cy="291092"/>
            </a:xfrm>
            <a:prstGeom prst="rect">
              <a:avLst/>
            </a:prstGeom>
            <a:solidFill>
              <a:sysClr val="window" lastClr="FFFFFF"/>
            </a:solidFill>
            <a:ln w="15875" cap="flat" cmpd="sng" algn="ctr">
              <a:solidFill>
                <a:srgbClr val="4F81BD"/>
              </a:solidFill>
              <a:prstDash val="solid"/>
            </a:ln>
            <a:effectLst/>
          </p:spPr>
          <p:txBody>
            <a:bodyPr anchor="ctr"/>
            <a:lstStyle/>
            <a:p>
              <a:pPr algn="ctr">
                <a:defRPr/>
              </a:pPr>
              <a:endParaRPr lang="es-MX" b="0">
                <a:solidFill>
                  <a:prstClr val="black"/>
                </a:solidFill>
                <a:latin typeface="+mn-lt"/>
              </a:endParaRPr>
            </a:p>
          </p:txBody>
        </p:sp>
        <p:sp>
          <p:nvSpPr>
            <p:cNvPr id="2575" name="2574 Forma libre"/>
            <p:cNvSpPr/>
            <p:nvPr/>
          </p:nvSpPr>
          <p:spPr>
            <a:xfrm>
              <a:off x="3469017" y="1562705"/>
              <a:ext cx="110263" cy="291092"/>
            </a:xfrm>
            <a:custGeom>
              <a:avLst/>
              <a:gdLst>
                <a:gd name="connsiteX0" fmla="*/ 131831 w 178580"/>
                <a:gd name="connsiteY0" fmla="*/ 0 h 286100"/>
                <a:gd name="connsiteX1" fmla="*/ 14025 w 178580"/>
                <a:gd name="connsiteY1" fmla="*/ 67317 h 286100"/>
                <a:gd name="connsiteX2" fmla="*/ 176710 w 178580"/>
                <a:gd name="connsiteY2" fmla="*/ 151465 h 286100"/>
                <a:gd name="connsiteX3" fmla="*/ 2805 w 178580"/>
                <a:gd name="connsiteY3" fmla="*/ 224392 h 286100"/>
                <a:gd name="connsiteX4" fmla="*/ 159880 w 178580"/>
                <a:gd name="connsiteY4" fmla="*/ 286100 h 2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80" h="286100">
                  <a:moveTo>
                    <a:pt x="131831" y="0"/>
                  </a:moveTo>
                  <a:cubicBezTo>
                    <a:pt x="69188" y="21036"/>
                    <a:pt x="6545" y="42073"/>
                    <a:pt x="14025" y="67317"/>
                  </a:cubicBezTo>
                  <a:cubicBezTo>
                    <a:pt x="21505" y="92561"/>
                    <a:pt x="178580" y="125286"/>
                    <a:pt x="176710" y="151465"/>
                  </a:cubicBezTo>
                  <a:cubicBezTo>
                    <a:pt x="174840" y="177644"/>
                    <a:pt x="5610" y="201953"/>
                    <a:pt x="2805" y="224392"/>
                  </a:cubicBezTo>
                  <a:cubicBezTo>
                    <a:pt x="0" y="246831"/>
                    <a:pt x="159880" y="286100"/>
                    <a:pt x="159880" y="286100"/>
                  </a:cubicBezTo>
                </a:path>
              </a:pathLst>
            </a:custGeom>
            <a:noFill/>
            <a:ln w="9525" cap="flat" cmpd="sng" algn="ctr">
              <a:solidFill>
                <a:srgbClr val="1F497D">
                  <a:lumMod val="50000"/>
                </a:srgbClr>
              </a:solidFill>
              <a:prstDash val="solid"/>
            </a:ln>
            <a:effectLst/>
          </p:spPr>
          <p:txBody>
            <a:bodyPr anchor="ctr"/>
            <a:lstStyle/>
            <a:p>
              <a:pPr algn="ctr">
                <a:defRPr/>
              </a:pPr>
              <a:endParaRPr lang="es-MX" b="0">
                <a:solidFill>
                  <a:prstClr val="black"/>
                </a:solidFill>
                <a:latin typeface="+mn-lt"/>
              </a:endParaRPr>
            </a:p>
          </p:txBody>
        </p:sp>
        <p:cxnSp>
          <p:nvCxnSpPr>
            <p:cNvPr id="79090" name="2575 Conector recto de flecha"/>
            <p:cNvCxnSpPr>
              <a:cxnSpLocks noChangeShapeType="1"/>
            </p:cNvCxnSpPr>
            <p:nvPr/>
          </p:nvCxnSpPr>
          <p:spPr bwMode="auto">
            <a:xfrm rot="9360000" flipH="1">
              <a:off x="3371986" y="1712660"/>
              <a:ext cx="357250" cy="0"/>
            </a:xfrm>
            <a:prstGeom prst="straightConnector1">
              <a:avLst/>
            </a:prstGeom>
            <a:noFill/>
            <a:ln w="19050" algn="ctr">
              <a:solidFill>
                <a:srgbClr val="10253F"/>
              </a:solidFill>
              <a:round/>
              <a:headEnd/>
              <a:tailEnd type="stealth" w="sm" len="sm"/>
            </a:ln>
            <a:extLst>
              <a:ext uri="{909E8E84-426E-40DD-AFC4-6F175D3DCCD1}">
                <a14:hiddenFill xmlns:a14="http://schemas.microsoft.com/office/drawing/2010/main">
                  <a:noFill/>
                </a14:hiddenFill>
              </a:ext>
            </a:extLst>
          </p:spPr>
        </p:cxnSp>
      </p:grpSp>
      <p:cxnSp>
        <p:nvCxnSpPr>
          <p:cNvPr id="78986" name="2576 Conector recto"/>
          <p:cNvCxnSpPr>
            <a:cxnSpLocks noChangeShapeType="1"/>
          </p:cNvCxnSpPr>
          <p:nvPr/>
        </p:nvCxnSpPr>
        <p:spPr bwMode="auto">
          <a:xfrm>
            <a:off x="4235450" y="5327650"/>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87" name="2577 Conector recto"/>
          <p:cNvCxnSpPr>
            <a:cxnSpLocks noChangeShapeType="1"/>
          </p:cNvCxnSpPr>
          <p:nvPr/>
        </p:nvCxnSpPr>
        <p:spPr bwMode="auto">
          <a:xfrm>
            <a:off x="4235450" y="5541963"/>
            <a:ext cx="214313" cy="1587"/>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88" name="2578 Conector recto"/>
          <p:cNvCxnSpPr>
            <a:cxnSpLocks noChangeShapeType="1"/>
          </p:cNvCxnSpPr>
          <p:nvPr/>
        </p:nvCxnSpPr>
        <p:spPr bwMode="auto">
          <a:xfrm>
            <a:off x="4235450" y="575468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89" name="2579 Conector recto"/>
          <p:cNvCxnSpPr>
            <a:cxnSpLocks noChangeShapeType="1"/>
          </p:cNvCxnSpPr>
          <p:nvPr/>
        </p:nvCxnSpPr>
        <p:spPr bwMode="auto">
          <a:xfrm>
            <a:off x="4235450" y="5970588"/>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90" name="2580 Conector recto"/>
          <p:cNvCxnSpPr>
            <a:cxnSpLocks noChangeShapeType="1"/>
          </p:cNvCxnSpPr>
          <p:nvPr/>
        </p:nvCxnSpPr>
        <p:spPr bwMode="auto">
          <a:xfrm flipV="1">
            <a:off x="4235450" y="6183313"/>
            <a:ext cx="2143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91" name="2581 Conector recto"/>
          <p:cNvCxnSpPr>
            <a:cxnSpLocks noChangeShapeType="1"/>
          </p:cNvCxnSpPr>
          <p:nvPr/>
        </p:nvCxnSpPr>
        <p:spPr bwMode="auto">
          <a:xfrm rot="10800000">
            <a:off x="3806825" y="5327650"/>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92" name="2582 Conector recto"/>
          <p:cNvCxnSpPr>
            <a:cxnSpLocks noChangeShapeType="1"/>
          </p:cNvCxnSpPr>
          <p:nvPr/>
        </p:nvCxnSpPr>
        <p:spPr bwMode="auto">
          <a:xfrm rot="10800000">
            <a:off x="3806825" y="5541963"/>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93" name="149 Conector recto"/>
          <p:cNvCxnSpPr>
            <a:cxnSpLocks noChangeShapeType="1"/>
          </p:cNvCxnSpPr>
          <p:nvPr/>
        </p:nvCxnSpPr>
        <p:spPr bwMode="auto">
          <a:xfrm rot="10800000">
            <a:off x="3806825" y="575468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94" name="150 Conector recto"/>
          <p:cNvCxnSpPr>
            <a:cxnSpLocks noChangeShapeType="1"/>
          </p:cNvCxnSpPr>
          <p:nvPr/>
        </p:nvCxnSpPr>
        <p:spPr bwMode="auto">
          <a:xfrm rot="10800000" flipV="1">
            <a:off x="3806825" y="5970588"/>
            <a:ext cx="24923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8995" name="151 Conector recto"/>
          <p:cNvCxnSpPr>
            <a:cxnSpLocks noChangeShapeType="1"/>
          </p:cNvCxnSpPr>
          <p:nvPr/>
        </p:nvCxnSpPr>
        <p:spPr bwMode="auto">
          <a:xfrm rot="10800000" flipV="1">
            <a:off x="3806825" y="6183313"/>
            <a:ext cx="249238" cy="3175"/>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2589" name="2588 Rectángulo"/>
          <p:cNvSpPr/>
          <p:nvPr/>
        </p:nvSpPr>
        <p:spPr bwMode="auto">
          <a:xfrm>
            <a:off x="4962525" y="1616075"/>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592" name="2591 Rectángulo"/>
          <p:cNvSpPr/>
          <p:nvPr/>
        </p:nvSpPr>
        <p:spPr bwMode="auto">
          <a:xfrm>
            <a:off x="4886325" y="1819275"/>
            <a:ext cx="250825"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593" name="2592 Rectángulo"/>
          <p:cNvSpPr/>
          <p:nvPr/>
        </p:nvSpPr>
        <p:spPr bwMode="auto">
          <a:xfrm>
            <a:off x="4886325" y="2247900"/>
            <a:ext cx="250825"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594" name="2593 Rectángulo"/>
          <p:cNvSpPr/>
          <p:nvPr/>
        </p:nvSpPr>
        <p:spPr bwMode="auto">
          <a:xfrm>
            <a:off x="4886325" y="2676525"/>
            <a:ext cx="250825"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595" name="2594 Rectángulo"/>
          <p:cNvSpPr/>
          <p:nvPr/>
        </p:nvSpPr>
        <p:spPr bwMode="auto">
          <a:xfrm>
            <a:off x="4886325" y="3100388"/>
            <a:ext cx="250825"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596" name="2595 Rectángulo"/>
          <p:cNvSpPr/>
          <p:nvPr/>
        </p:nvSpPr>
        <p:spPr bwMode="auto">
          <a:xfrm>
            <a:off x="4886325" y="3522663"/>
            <a:ext cx="250825"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597" name="2596 Rectángulo"/>
          <p:cNvSpPr/>
          <p:nvPr/>
        </p:nvSpPr>
        <p:spPr bwMode="auto">
          <a:xfrm>
            <a:off x="4962525" y="2044700"/>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598" name="2597 Rectángulo"/>
          <p:cNvSpPr/>
          <p:nvPr/>
        </p:nvSpPr>
        <p:spPr bwMode="auto">
          <a:xfrm>
            <a:off x="4962525" y="2451100"/>
            <a:ext cx="252413"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599" name="2598 Rectángulo"/>
          <p:cNvSpPr/>
          <p:nvPr/>
        </p:nvSpPr>
        <p:spPr bwMode="auto">
          <a:xfrm>
            <a:off x="4962525" y="2890838"/>
            <a:ext cx="252413"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00" name="2599 Rectángulo"/>
          <p:cNvSpPr/>
          <p:nvPr/>
        </p:nvSpPr>
        <p:spPr bwMode="auto">
          <a:xfrm>
            <a:off x="4962525" y="3319463"/>
            <a:ext cx="252413" cy="127000"/>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03" name="2602 Rectángulo"/>
          <p:cNvSpPr/>
          <p:nvPr/>
        </p:nvSpPr>
        <p:spPr bwMode="auto">
          <a:xfrm>
            <a:off x="6498190" y="4126845"/>
            <a:ext cx="827718" cy="223138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s-MX" sz="1000" b="0" dirty="0">
                <a:solidFill>
                  <a:prstClr val="white"/>
                </a:solidFill>
                <a:latin typeface="+mn-lt"/>
              </a:rPr>
              <a:t>8</a:t>
            </a:r>
          </a:p>
          <a:p>
            <a:pPr algn="ctr">
              <a:defRPr/>
            </a:pPr>
            <a:endParaRPr lang="es-MX" sz="1000" b="0" dirty="0">
              <a:solidFill>
                <a:prstClr val="white"/>
              </a:solidFill>
              <a:latin typeface="+mn-lt"/>
            </a:endParaRPr>
          </a:p>
          <a:p>
            <a:pPr algn="ctr">
              <a:defRPr/>
            </a:pPr>
            <a:r>
              <a:rPr lang="es-MX" sz="1000" b="0" dirty="0">
                <a:solidFill>
                  <a:prstClr val="white"/>
                </a:solidFill>
                <a:latin typeface="+mn-lt"/>
              </a:rPr>
              <a:t>Horizontal</a:t>
            </a:r>
          </a:p>
          <a:p>
            <a:pPr algn="ctr">
              <a:defRPr/>
            </a:pPr>
            <a:r>
              <a:rPr lang="es-MX" sz="1000" b="0" dirty="0" err="1">
                <a:solidFill>
                  <a:prstClr val="white"/>
                </a:solidFill>
                <a:latin typeface="+mn-lt"/>
              </a:rPr>
              <a:t>Channels</a:t>
            </a:r>
            <a:endParaRPr lang="es-MX" sz="1000" b="0" dirty="0">
              <a:solidFill>
                <a:prstClr val="white"/>
              </a:solidFill>
              <a:latin typeface="+mn-lt"/>
            </a:endParaRPr>
          </a:p>
          <a:p>
            <a:pPr algn="ctr">
              <a:defRPr/>
            </a:pPr>
            <a:endParaRPr lang="es-MX" sz="1000" b="0" dirty="0">
              <a:solidFill>
                <a:prstClr val="white"/>
              </a:solidFill>
              <a:latin typeface="+mn-lt"/>
            </a:endParaRPr>
          </a:p>
          <a:p>
            <a:pPr algn="ctr">
              <a:defRPr/>
            </a:pPr>
            <a:r>
              <a:rPr lang="es-MX" sz="1000" b="0" dirty="0">
                <a:solidFill>
                  <a:prstClr val="white"/>
                </a:solidFill>
                <a:latin typeface="+mn-lt"/>
              </a:rPr>
              <a:t>(72 MHz)</a:t>
            </a:r>
          </a:p>
        </p:txBody>
      </p:sp>
      <p:grpSp>
        <p:nvGrpSpPr>
          <p:cNvPr id="79009" name="106 Grupo"/>
          <p:cNvGrpSpPr>
            <a:grpSpLocks/>
          </p:cNvGrpSpPr>
          <p:nvPr/>
        </p:nvGrpSpPr>
        <p:grpSpPr bwMode="auto">
          <a:xfrm>
            <a:off x="5848350" y="4124325"/>
            <a:ext cx="360363" cy="2232025"/>
            <a:chOff x="4780694" y="1285346"/>
            <a:chExt cx="360000" cy="936515"/>
          </a:xfrm>
        </p:grpSpPr>
        <p:sp>
          <p:nvSpPr>
            <p:cNvPr id="2605" name="2604 Rectángulo"/>
            <p:cNvSpPr/>
            <p:nvPr/>
          </p:nvSpPr>
          <p:spPr>
            <a:xfrm>
              <a:off x="4780694" y="1285861"/>
              <a:ext cx="360000" cy="936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s-MX" b="0">
                <a:solidFill>
                  <a:prstClr val="white"/>
                </a:solidFill>
                <a:latin typeface="+mn-lt"/>
              </a:endParaRPr>
            </a:p>
          </p:txBody>
        </p:sp>
        <p:sp>
          <p:nvSpPr>
            <p:cNvPr id="2606" name="2605 CuadroTexto"/>
            <p:cNvSpPr txBox="1"/>
            <p:nvPr/>
          </p:nvSpPr>
          <p:spPr>
            <a:xfrm rot="16200000">
              <a:off x="4493261" y="1626699"/>
              <a:ext cx="928522" cy="245815"/>
            </a:xfrm>
            <a:prstGeom prst="rect">
              <a:avLst/>
            </a:prstGeom>
            <a:noFill/>
          </p:spPr>
          <p:txBody>
            <a:bodyPr>
              <a:spAutoFit/>
            </a:bodyPr>
            <a:lstStyle/>
            <a:p>
              <a:pPr algn="ctr">
                <a:defRPr/>
              </a:pPr>
              <a:r>
                <a:rPr lang="es-MX" sz="1000" b="0" dirty="0" err="1">
                  <a:solidFill>
                    <a:prstClr val="white"/>
                  </a:solidFill>
                  <a:latin typeface="+mn-lt"/>
                  <a:cs typeface="Arial" charset="0"/>
                </a:rPr>
                <a:t>Redundancy</a:t>
              </a:r>
              <a:r>
                <a:rPr lang="es-MX" sz="1000" b="0" dirty="0">
                  <a:solidFill>
                    <a:prstClr val="white"/>
                  </a:solidFill>
                  <a:latin typeface="+mn-lt"/>
                  <a:cs typeface="Arial" charset="0"/>
                </a:rPr>
                <a:t> </a:t>
              </a:r>
              <a:r>
                <a:rPr lang="es-MX" sz="1000" b="0" dirty="0" err="1">
                  <a:solidFill>
                    <a:prstClr val="white"/>
                  </a:solidFill>
                  <a:latin typeface="+mn-lt"/>
                  <a:cs typeface="Arial" charset="0"/>
                </a:rPr>
                <a:t>Switching</a:t>
              </a:r>
              <a:endParaRPr lang="es-MX" sz="1000" b="0" dirty="0">
                <a:solidFill>
                  <a:prstClr val="white"/>
                </a:solidFill>
                <a:latin typeface="+mn-lt"/>
                <a:cs typeface="Arial" charset="0"/>
              </a:endParaRPr>
            </a:p>
          </p:txBody>
        </p:sp>
      </p:grpSp>
      <p:grpSp>
        <p:nvGrpSpPr>
          <p:cNvPr id="79010" name="59 Grupo"/>
          <p:cNvGrpSpPr>
            <a:grpSpLocks/>
          </p:cNvGrpSpPr>
          <p:nvPr/>
        </p:nvGrpSpPr>
        <p:grpSpPr bwMode="auto">
          <a:xfrm>
            <a:off x="5367338" y="4183063"/>
            <a:ext cx="361950" cy="185737"/>
            <a:chOff x="4341982" y="1391741"/>
            <a:chExt cx="361963" cy="185743"/>
          </a:xfrm>
        </p:grpSpPr>
        <p:sp>
          <p:nvSpPr>
            <p:cNvPr id="2608" name="40 Triángulo isósceles"/>
            <p:cNvSpPr>
              <a:spLocks noChangeArrowheads="1"/>
            </p:cNvSpPr>
            <p:nvPr/>
          </p:nvSpPr>
          <p:spPr bwMode="auto">
            <a:xfrm rot="5400000">
              <a:off x="4445173" y="1374278"/>
              <a:ext cx="180981"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09" name="2608 CuadroTexto"/>
            <p:cNvSpPr txBox="1"/>
            <p:nvPr/>
          </p:nvSpPr>
          <p:spPr>
            <a:xfrm>
              <a:off x="4341982" y="1393328"/>
              <a:ext cx="361963" cy="184156"/>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9011" name="58 Grupo"/>
          <p:cNvGrpSpPr>
            <a:grpSpLocks/>
          </p:cNvGrpSpPr>
          <p:nvPr/>
        </p:nvGrpSpPr>
        <p:grpSpPr bwMode="auto">
          <a:xfrm>
            <a:off x="5208588" y="4379913"/>
            <a:ext cx="361950" cy="184150"/>
            <a:chOff x="3995894" y="1571856"/>
            <a:chExt cx="361963" cy="184157"/>
          </a:xfrm>
        </p:grpSpPr>
        <p:sp>
          <p:nvSpPr>
            <p:cNvPr id="2611" name="41 Triángulo isósceles"/>
            <p:cNvSpPr>
              <a:spLocks noChangeArrowheads="1"/>
            </p:cNvSpPr>
            <p:nvPr/>
          </p:nvSpPr>
          <p:spPr bwMode="auto">
            <a:xfrm rot="5400000">
              <a:off x="4090353" y="1553600"/>
              <a:ext cx="179394"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12" name="2611 CuadroTexto"/>
            <p:cNvSpPr txBox="1"/>
            <p:nvPr/>
          </p:nvSpPr>
          <p:spPr>
            <a:xfrm>
              <a:off x="3995894" y="1571856"/>
              <a:ext cx="361963" cy="184157"/>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9012" name="60 Grupo"/>
          <p:cNvGrpSpPr>
            <a:grpSpLocks/>
          </p:cNvGrpSpPr>
          <p:nvPr/>
        </p:nvGrpSpPr>
        <p:grpSpPr bwMode="auto">
          <a:xfrm>
            <a:off x="5376863" y="4598988"/>
            <a:ext cx="361950" cy="185737"/>
            <a:chOff x="4353094" y="1746485"/>
            <a:chExt cx="361963" cy="185744"/>
          </a:xfrm>
        </p:grpSpPr>
        <p:sp>
          <p:nvSpPr>
            <p:cNvPr id="2614" name="42 Triángulo isósceles"/>
            <p:cNvSpPr>
              <a:spLocks noChangeArrowheads="1"/>
            </p:cNvSpPr>
            <p:nvPr/>
          </p:nvSpPr>
          <p:spPr bwMode="auto">
            <a:xfrm rot="5400000">
              <a:off x="4445171" y="1730610"/>
              <a:ext cx="180982"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15" name="2614 CuadroTexto"/>
            <p:cNvSpPr txBox="1"/>
            <p:nvPr/>
          </p:nvSpPr>
          <p:spPr>
            <a:xfrm>
              <a:off x="4353094" y="1746485"/>
              <a:ext cx="361963" cy="185744"/>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9013" name="57 Grupo"/>
          <p:cNvGrpSpPr>
            <a:grpSpLocks/>
          </p:cNvGrpSpPr>
          <p:nvPr/>
        </p:nvGrpSpPr>
        <p:grpSpPr bwMode="auto">
          <a:xfrm>
            <a:off x="5197475" y="4795838"/>
            <a:ext cx="363538" cy="185737"/>
            <a:chOff x="4000657" y="1929168"/>
            <a:chExt cx="363551" cy="185743"/>
          </a:xfrm>
        </p:grpSpPr>
        <p:sp>
          <p:nvSpPr>
            <p:cNvPr id="2617" name="43 Triángulo isósceles"/>
            <p:cNvSpPr>
              <a:spLocks noChangeArrowheads="1"/>
            </p:cNvSpPr>
            <p:nvPr/>
          </p:nvSpPr>
          <p:spPr bwMode="auto">
            <a:xfrm rot="5400000">
              <a:off x="4090355" y="1910911"/>
              <a:ext cx="179393"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18" name="2617 CuadroTexto"/>
            <p:cNvSpPr txBox="1"/>
            <p:nvPr/>
          </p:nvSpPr>
          <p:spPr>
            <a:xfrm>
              <a:off x="4000657" y="1930755"/>
              <a:ext cx="363551" cy="184156"/>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9014" name="56 Grupo"/>
          <p:cNvGrpSpPr>
            <a:grpSpLocks/>
          </p:cNvGrpSpPr>
          <p:nvPr/>
        </p:nvGrpSpPr>
        <p:grpSpPr bwMode="auto">
          <a:xfrm>
            <a:off x="5384800" y="5016500"/>
            <a:ext cx="361950" cy="185738"/>
            <a:chOff x="4353094" y="2105498"/>
            <a:chExt cx="361963" cy="185741"/>
          </a:xfrm>
        </p:grpSpPr>
        <p:sp>
          <p:nvSpPr>
            <p:cNvPr id="2620" name="44 Triángulo isósceles"/>
            <p:cNvSpPr>
              <a:spLocks noChangeArrowheads="1"/>
            </p:cNvSpPr>
            <p:nvPr/>
          </p:nvSpPr>
          <p:spPr bwMode="auto">
            <a:xfrm rot="5400000">
              <a:off x="4445174" y="2088034"/>
              <a:ext cx="180978"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21" name="2620 CuadroTexto"/>
            <p:cNvSpPr txBox="1"/>
            <p:nvPr/>
          </p:nvSpPr>
          <p:spPr>
            <a:xfrm>
              <a:off x="4353094" y="2107086"/>
              <a:ext cx="361963" cy="184153"/>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cxnSp>
        <p:nvCxnSpPr>
          <p:cNvPr id="79015" name="2621 Conector recto"/>
          <p:cNvCxnSpPr>
            <a:cxnSpLocks noChangeShapeType="1"/>
          </p:cNvCxnSpPr>
          <p:nvPr/>
        </p:nvCxnSpPr>
        <p:spPr bwMode="auto">
          <a:xfrm flipH="1">
            <a:off x="4829175" y="4283075"/>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16" name="2622 Conector recto"/>
          <p:cNvCxnSpPr>
            <a:cxnSpLocks noChangeShapeType="1"/>
          </p:cNvCxnSpPr>
          <p:nvPr/>
        </p:nvCxnSpPr>
        <p:spPr bwMode="auto">
          <a:xfrm flipH="1" flipV="1">
            <a:off x="4830763" y="4476750"/>
            <a:ext cx="4429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17" name="2623 Conector recto"/>
          <p:cNvCxnSpPr>
            <a:cxnSpLocks noChangeShapeType="1"/>
          </p:cNvCxnSpPr>
          <p:nvPr/>
        </p:nvCxnSpPr>
        <p:spPr bwMode="auto">
          <a:xfrm flipH="1">
            <a:off x="4827588" y="4691063"/>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18" name="2624 Conector recto"/>
          <p:cNvCxnSpPr>
            <a:cxnSpLocks noChangeShapeType="1"/>
          </p:cNvCxnSpPr>
          <p:nvPr/>
        </p:nvCxnSpPr>
        <p:spPr bwMode="auto">
          <a:xfrm flipH="1">
            <a:off x="4829175" y="4895850"/>
            <a:ext cx="4429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19" name="2625 Conector recto"/>
          <p:cNvCxnSpPr>
            <a:cxnSpLocks noChangeShapeType="1"/>
          </p:cNvCxnSpPr>
          <p:nvPr/>
        </p:nvCxnSpPr>
        <p:spPr bwMode="auto">
          <a:xfrm flipH="1" flipV="1">
            <a:off x="4832350" y="5105400"/>
            <a:ext cx="6111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0" name="2626 Conector recto"/>
          <p:cNvCxnSpPr>
            <a:cxnSpLocks noChangeShapeType="1"/>
          </p:cNvCxnSpPr>
          <p:nvPr/>
        </p:nvCxnSpPr>
        <p:spPr bwMode="auto">
          <a:xfrm rot="10800000" flipH="1" flipV="1">
            <a:off x="5489575" y="4470400"/>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1" name="2627 Conector recto"/>
          <p:cNvCxnSpPr>
            <a:cxnSpLocks noChangeShapeType="1"/>
          </p:cNvCxnSpPr>
          <p:nvPr/>
        </p:nvCxnSpPr>
        <p:spPr bwMode="auto">
          <a:xfrm rot="10800000" flipH="1" flipV="1">
            <a:off x="5492750" y="4889500"/>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2" name="2628 Conector recto"/>
          <p:cNvCxnSpPr>
            <a:cxnSpLocks noChangeShapeType="1"/>
          </p:cNvCxnSpPr>
          <p:nvPr/>
        </p:nvCxnSpPr>
        <p:spPr bwMode="auto">
          <a:xfrm>
            <a:off x="5675313" y="4276725"/>
            <a:ext cx="179387"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3" name="2629 Conector recto"/>
          <p:cNvCxnSpPr>
            <a:cxnSpLocks noChangeShapeType="1"/>
          </p:cNvCxnSpPr>
          <p:nvPr/>
        </p:nvCxnSpPr>
        <p:spPr bwMode="auto">
          <a:xfrm>
            <a:off x="5675313" y="4692650"/>
            <a:ext cx="179387"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4" name="115 Conector recto"/>
          <p:cNvCxnSpPr>
            <a:cxnSpLocks noChangeShapeType="1"/>
          </p:cNvCxnSpPr>
          <p:nvPr/>
        </p:nvCxnSpPr>
        <p:spPr bwMode="auto">
          <a:xfrm>
            <a:off x="5676900" y="5105400"/>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5" name="117 Conector recto"/>
          <p:cNvCxnSpPr>
            <a:cxnSpLocks noChangeShapeType="1"/>
          </p:cNvCxnSpPr>
          <p:nvPr/>
        </p:nvCxnSpPr>
        <p:spPr bwMode="auto">
          <a:xfrm>
            <a:off x="6205538" y="4279900"/>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6" name="2632 Conector recto"/>
          <p:cNvCxnSpPr>
            <a:cxnSpLocks noChangeShapeType="1"/>
          </p:cNvCxnSpPr>
          <p:nvPr/>
        </p:nvCxnSpPr>
        <p:spPr bwMode="auto">
          <a:xfrm>
            <a:off x="6205538" y="447357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7" name="2633 Conector recto"/>
          <p:cNvCxnSpPr>
            <a:cxnSpLocks noChangeShapeType="1"/>
          </p:cNvCxnSpPr>
          <p:nvPr/>
        </p:nvCxnSpPr>
        <p:spPr bwMode="auto">
          <a:xfrm>
            <a:off x="6205538" y="4694238"/>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8" name="2634 Conector recto"/>
          <p:cNvCxnSpPr>
            <a:cxnSpLocks noChangeShapeType="1"/>
          </p:cNvCxnSpPr>
          <p:nvPr/>
        </p:nvCxnSpPr>
        <p:spPr bwMode="auto">
          <a:xfrm>
            <a:off x="6205538" y="4889500"/>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29" name="2635 Conector recto"/>
          <p:cNvCxnSpPr>
            <a:cxnSpLocks noChangeShapeType="1"/>
          </p:cNvCxnSpPr>
          <p:nvPr/>
        </p:nvCxnSpPr>
        <p:spPr bwMode="auto">
          <a:xfrm>
            <a:off x="6205538" y="5103813"/>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grpSp>
        <p:nvGrpSpPr>
          <p:cNvPr id="79030" name="55 Grupo"/>
          <p:cNvGrpSpPr>
            <a:grpSpLocks/>
          </p:cNvGrpSpPr>
          <p:nvPr/>
        </p:nvGrpSpPr>
        <p:grpSpPr bwMode="auto">
          <a:xfrm>
            <a:off x="5202238" y="5224463"/>
            <a:ext cx="361950" cy="184150"/>
            <a:chOff x="3995894" y="1214253"/>
            <a:chExt cx="361963" cy="184157"/>
          </a:xfrm>
        </p:grpSpPr>
        <p:sp>
          <p:nvSpPr>
            <p:cNvPr id="2638" name="2637 Triángulo isósceles"/>
            <p:cNvSpPr>
              <a:spLocks noChangeArrowheads="1"/>
            </p:cNvSpPr>
            <p:nvPr/>
          </p:nvSpPr>
          <p:spPr bwMode="auto">
            <a:xfrm rot="5400000">
              <a:off x="4090353" y="1195997"/>
              <a:ext cx="179394"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39" name="2638 CuadroTexto"/>
            <p:cNvSpPr txBox="1"/>
            <p:nvPr/>
          </p:nvSpPr>
          <p:spPr>
            <a:xfrm>
              <a:off x="3995894" y="1214253"/>
              <a:ext cx="361963" cy="184157"/>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9031" name="59 Grupo"/>
          <p:cNvGrpSpPr>
            <a:grpSpLocks/>
          </p:cNvGrpSpPr>
          <p:nvPr/>
        </p:nvGrpSpPr>
        <p:grpSpPr bwMode="auto">
          <a:xfrm>
            <a:off x="5202238" y="6072188"/>
            <a:ext cx="361950" cy="185737"/>
            <a:chOff x="4341982" y="1391572"/>
            <a:chExt cx="361963" cy="185742"/>
          </a:xfrm>
        </p:grpSpPr>
        <p:sp>
          <p:nvSpPr>
            <p:cNvPr id="2641" name="2640 Triángulo isósceles"/>
            <p:cNvSpPr>
              <a:spLocks noChangeArrowheads="1"/>
            </p:cNvSpPr>
            <p:nvPr/>
          </p:nvSpPr>
          <p:spPr bwMode="auto">
            <a:xfrm rot="5400000">
              <a:off x="4445174" y="1374109"/>
              <a:ext cx="180980"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42" name="2641 CuadroTexto"/>
            <p:cNvSpPr txBox="1"/>
            <p:nvPr/>
          </p:nvSpPr>
          <p:spPr>
            <a:xfrm>
              <a:off x="4341982" y="1393159"/>
              <a:ext cx="361963" cy="184155"/>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9032" name="58 Grupo"/>
          <p:cNvGrpSpPr>
            <a:grpSpLocks/>
          </p:cNvGrpSpPr>
          <p:nvPr/>
        </p:nvGrpSpPr>
        <p:grpSpPr bwMode="auto">
          <a:xfrm>
            <a:off x="5380038" y="5445125"/>
            <a:ext cx="361950" cy="184150"/>
            <a:chOff x="3995894" y="1571687"/>
            <a:chExt cx="361963" cy="184157"/>
          </a:xfrm>
        </p:grpSpPr>
        <p:sp>
          <p:nvSpPr>
            <p:cNvPr id="2644" name="2643 Triángulo isósceles"/>
            <p:cNvSpPr>
              <a:spLocks noChangeArrowheads="1"/>
            </p:cNvSpPr>
            <p:nvPr/>
          </p:nvSpPr>
          <p:spPr bwMode="auto">
            <a:xfrm rot="5400000">
              <a:off x="4090353" y="1553431"/>
              <a:ext cx="179395"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45" name="2644 CuadroTexto"/>
            <p:cNvSpPr txBox="1"/>
            <p:nvPr/>
          </p:nvSpPr>
          <p:spPr>
            <a:xfrm>
              <a:off x="3995894" y="1571687"/>
              <a:ext cx="361963" cy="184157"/>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9033" name="60 Grupo"/>
          <p:cNvGrpSpPr>
            <a:grpSpLocks/>
          </p:cNvGrpSpPr>
          <p:nvPr/>
        </p:nvGrpSpPr>
        <p:grpSpPr bwMode="auto">
          <a:xfrm>
            <a:off x="5208588" y="5656263"/>
            <a:ext cx="361950" cy="185737"/>
            <a:chOff x="4353094" y="1746316"/>
            <a:chExt cx="361963" cy="185743"/>
          </a:xfrm>
        </p:grpSpPr>
        <p:sp>
          <p:nvSpPr>
            <p:cNvPr id="2647" name="2646 Triángulo isósceles"/>
            <p:cNvSpPr>
              <a:spLocks noChangeArrowheads="1"/>
            </p:cNvSpPr>
            <p:nvPr/>
          </p:nvSpPr>
          <p:spPr bwMode="auto">
            <a:xfrm rot="5400000">
              <a:off x="4445172" y="1730440"/>
              <a:ext cx="180981"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48" name="2647 CuadroTexto"/>
            <p:cNvSpPr txBox="1"/>
            <p:nvPr/>
          </p:nvSpPr>
          <p:spPr>
            <a:xfrm>
              <a:off x="4353094" y="1746316"/>
              <a:ext cx="361963" cy="185743"/>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grpSp>
        <p:nvGrpSpPr>
          <p:cNvPr id="79034" name="57 Grupo"/>
          <p:cNvGrpSpPr>
            <a:grpSpLocks/>
          </p:cNvGrpSpPr>
          <p:nvPr/>
        </p:nvGrpSpPr>
        <p:grpSpPr bwMode="auto">
          <a:xfrm>
            <a:off x="5384800" y="5867400"/>
            <a:ext cx="363538" cy="185738"/>
            <a:chOff x="4000657" y="1928999"/>
            <a:chExt cx="363551" cy="185742"/>
          </a:xfrm>
        </p:grpSpPr>
        <p:sp>
          <p:nvSpPr>
            <p:cNvPr id="2650" name="2649 Triángulo isósceles"/>
            <p:cNvSpPr>
              <a:spLocks noChangeArrowheads="1"/>
            </p:cNvSpPr>
            <p:nvPr/>
          </p:nvSpPr>
          <p:spPr bwMode="auto">
            <a:xfrm rot="5400000">
              <a:off x="4090355" y="1910741"/>
              <a:ext cx="179392" cy="215908"/>
            </a:xfrm>
            <a:prstGeom prst="triangle">
              <a:avLst>
                <a:gd name="adj" fmla="val 50000"/>
              </a:avLst>
            </a:prstGeom>
            <a:solidFill>
              <a:srgbClr val="FFFFFF"/>
            </a:solidFill>
            <a:ln w="19050" algn="ctr">
              <a:solidFill>
                <a:srgbClr val="4F81BD"/>
              </a:solidFill>
              <a:miter lim="800000"/>
              <a:headEnd/>
              <a:tailEnd/>
            </a:ln>
          </p:spPr>
          <p:txBody>
            <a:bodyPr rot="10800000" vert="eaVert" anchor="ctr"/>
            <a:lstStyle/>
            <a:p>
              <a:pPr algn="ctr">
                <a:defRPr/>
              </a:pPr>
              <a:endParaRPr lang="es-MX" b="0">
                <a:solidFill>
                  <a:prstClr val="black"/>
                </a:solidFill>
                <a:latin typeface="+mn-lt"/>
              </a:endParaRPr>
            </a:p>
          </p:txBody>
        </p:sp>
        <p:sp>
          <p:nvSpPr>
            <p:cNvPr id="2651" name="2650 CuadroTexto"/>
            <p:cNvSpPr txBox="1"/>
            <p:nvPr/>
          </p:nvSpPr>
          <p:spPr>
            <a:xfrm>
              <a:off x="4000657" y="1930587"/>
              <a:ext cx="363551" cy="184154"/>
            </a:xfrm>
            <a:prstGeom prst="rect">
              <a:avLst/>
            </a:prstGeom>
            <a:noFill/>
          </p:spPr>
          <p:txBody>
            <a:bodyPr>
              <a:spAutoFit/>
            </a:bodyPr>
            <a:lstStyle/>
            <a:p>
              <a:pPr>
                <a:defRPr/>
              </a:pPr>
              <a:r>
                <a:rPr lang="es-MX" sz="600" b="0" dirty="0">
                  <a:solidFill>
                    <a:prstClr val="black"/>
                  </a:solidFill>
                  <a:latin typeface="+mn-lt"/>
                  <a:cs typeface="Arial" charset="0"/>
                </a:rPr>
                <a:t>TWT</a:t>
              </a:r>
            </a:p>
          </p:txBody>
        </p:sp>
      </p:grpSp>
      <p:cxnSp>
        <p:nvCxnSpPr>
          <p:cNvPr id="79035" name="153 Conector recto"/>
          <p:cNvCxnSpPr>
            <a:cxnSpLocks noChangeShapeType="1"/>
          </p:cNvCxnSpPr>
          <p:nvPr/>
        </p:nvCxnSpPr>
        <p:spPr bwMode="auto">
          <a:xfrm flipV="1">
            <a:off x="4830763" y="5322888"/>
            <a:ext cx="4429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36" name="154 Conector recto"/>
          <p:cNvCxnSpPr>
            <a:cxnSpLocks noChangeShapeType="1"/>
          </p:cNvCxnSpPr>
          <p:nvPr/>
        </p:nvCxnSpPr>
        <p:spPr bwMode="auto">
          <a:xfrm flipH="1">
            <a:off x="4829175" y="6170613"/>
            <a:ext cx="44291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37" name="155 Conector recto"/>
          <p:cNvCxnSpPr>
            <a:cxnSpLocks noChangeShapeType="1"/>
          </p:cNvCxnSpPr>
          <p:nvPr/>
        </p:nvCxnSpPr>
        <p:spPr bwMode="auto">
          <a:xfrm flipH="1" flipV="1">
            <a:off x="4830763" y="5538788"/>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38" name="156 Conector recto"/>
          <p:cNvCxnSpPr>
            <a:cxnSpLocks noChangeShapeType="1"/>
          </p:cNvCxnSpPr>
          <p:nvPr/>
        </p:nvCxnSpPr>
        <p:spPr bwMode="auto">
          <a:xfrm flipH="1">
            <a:off x="5484813" y="5748338"/>
            <a:ext cx="36036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39" name="157 Conector recto"/>
          <p:cNvCxnSpPr>
            <a:cxnSpLocks noChangeShapeType="1"/>
          </p:cNvCxnSpPr>
          <p:nvPr/>
        </p:nvCxnSpPr>
        <p:spPr bwMode="auto">
          <a:xfrm flipH="1">
            <a:off x="4837113" y="5967413"/>
            <a:ext cx="61277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0" name="2656 Conector recto"/>
          <p:cNvCxnSpPr>
            <a:cxnSpLocks noChangeShapeType="1"/>
          </p:cNvCxnSpPr>
          <p:nvPr/>
        </p:nvCxnSpPr>
        <p:spPr bwMode="auto">
          <a:xfrm rot="10800000" flipH="1" flipV="1">
            <a:off x="5495925" y="5321300"/>
            <a:ext cx="360363"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1" name="2657 Conector recto"/>
          <p:cNvCxnSpPr>
            <a:cxnSpLocks noChangeShapeType="1"/>
          </p:cNvCxnSpPr>
          <p:nvPr/>
        </p:nvCxnSpPr>
        <p:spPr bwMode="auto">
          <a:xfrm rot="10800000" flipH="1" flipV="1">
            <a:off x="5670550" y="5532438"/>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2" name="2658 Conector recto"/>
          <p:cNvCxnSpPr>
            <a:cxnSpLocks noChangeShapeType="1"/>
          </p:cNvCxnSpPr>
          <p:nvPr/>
        </p:nvCxnSpPr>
        <p:spPr bwMode="auto">
          <a:xfrm rot="10800000" flipH="1" flipV="1">
            <a:off x="5670550" y="5961063"/>
            <a:ext cx="179388"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3" name="2659 Conector recto"/>
          <p:cNvCxnSpPr>
            <a:cxnSpLocks noChangeShapeType="1"/>
          </p:cNvCxnSpPr>
          <p:nvPr/>
        </p:nvCxnSpPr>
        <p:spPr bwMode="auto">
          <a:xfrm>
            <a:off x="5491163" y="6164263"/>
            <a:ext cx="36036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4" name="2660 Conector recto"/>
          <p:cNvCxnSpPr>
            <a:cxnSpLocks noChangeShapeType="1"/>
          </p:cNvCxnSpPr>
          <p:nvPr/>
        </p:nvCxnSpPr>
        <p:spPr bwMode="auto">
          <a:xfrm>
            <a:off x="4827588" y="5749925"/>
            <a:ext cx="442912"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5" name="2661 Conector recto"/>
          <p:cNvCxnSpPr>
            <a:cxnSpLocks noChangeShapeType="1"/>
          </p:cNvCxnSpPr>
          <p:nvPr/>
        </p:nvCxnSpPr>
        <p:spPr bwMode="auto">
          <a:xfrm>
            <a:off x="6205538" y="531812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6" name="2662 Conector recto"/>
          <p:cNvCxnSpPr>
            <a:cxnSpLocks noChangeShapeType="1"/>
          </p:cNvCxnSpPr>
          <p:nvPr/>
        </p:nvCxnSpPr>
        <p:spPr bwMode="auto">
          <a:xfrm>
            <a:off x="6213475" y="5527675"/>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7" name="2663 Conector recto"/>
          <p:cNvCxnSpPr>
            <a:cxnSpLocks noChangeShapeType="1"/>
          </p:cNvCxnSpPr>
          <p:nvPr/>
        </p:nvCxnSpPr>
        <p:spPr bwMode="auto">
          <a:xfrm>
            <a:off x="6205538" y="5753100"/>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8" name="2664 Conector recto"/>
          <p:cNvCxnSpPr>
            <a:cxnSpLocks noChangeShapeType="1"/>
          </p:cNvCxnSpPr>
          <p:nvPr/>
        </p:nvCxnSpPr>
        <p:spPr bwMode="auto">
          <a:xfrm>
            <a:off x="6205538" y="5961063"/>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cxnSp>
        <p:nvCxnSpPr>
          <p:cNvPr id="79049" name="2665 Conector recto"/>
          <p:cNvCxnSpPr>
            <a:cxnSpLocks noChangeShapeType="1"/>
          </p:cNvCxnSpPr>
          <p:nvPr/>
        </p:nvCxnSpPr>
        <p:spPr bwMode="auto">
          <a:xfrm>
            <a:off x="6205538" y="6164263"/>
            <a:ext cx="288925" cy="0"/>
          </a:xfrm>
          <a:prstGeom prst="line">
            <a:avLst/>
          </a:prstGeom>
          <a:noFill/>
          <a:ln w="19050" algn="ctr">
            <a:solidFill>
              <a:srgbClr val="17375E"/>
            </a:solidFill>
            <a:round/>
            <a:headEnd/>
            <a:tailEnd/>
          </a:ln>
          <a:extLst>
            <a:ext uri="{909E8E84-426E-40DD-AFC4-6F175D3DCCD1}">
              <a14:hiddenFill xmlns:a14="http://schemas.microsoft.com/office/drawing/2010/main">
                <a:noFill/>
              </a14:hiddenFill>
            </a:ext>
          </a:extLst>
        </p:spPr>
      </p:cxnSp>
      <p:sp>
        <p:nvSpPr>
          <p:cNvPr id="2667" name="2666 Rectángulo"/>
          <p:cNvSpPr/>
          <p:nvPr/>
        </p:nvSpPr>
        <p:spPr bwMode="auto">
          <a:xfrm>
            <a:off x="4972050" y="4203700"/>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68" name="2667 Rectángulo"/>
          <p:cNvSpPr/>
          <p:nvPr/>
        </p:nvSpPr>
        <p:spPr bwMode="auto">
          <a:xfrm>
            <a:off x="4895850" y="4406900"/>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69" name="2668 Rectángulo"/>
          <p:cNvSpPr/>
          <p:nvPr/>
        </p:nvSpPr>
        <p:spPr bwMode="auto">
          <a:xfrm>
            <a:off x="4895850" y="4835525"/>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70" name="2669 Rectángulo"/>
          <p:cNvSpPr/>
          <p:nvPr/>
        </p:nvSpPr>
        <p:spPr bwMode="auto">
          <a:xfrm>
            <a:off x="4895850" y="5264150"/>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71" name="2670 Rectángulo"/>
          <p:cNvSpPr/>
          <p:nvPr/>
        </p:nvSpPr>
        <p:spPr bwMode="auto">
          <a:xfrm>
            <a:off x="4895850" y="5688013"/>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72" name="2671 Rectángulo"/>
          <p:cNvSpPr/>
          <p:nvPr/>
        </p:nvSpPr>
        <p:spPr bwMode="auto">
          <a:xfrm>
            <a:off x="4895850" y="6110288"/>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73" name="2672 Rectángulo"/>
          <p:cNvSpPr/>
          <p:nvPr/>
        </p:nvSpPr>
        <p:spPr bwMode="auto">
          <a:xfrm>
            <a:off x="4972050" y="4632325"/>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74" name="2673 Rectángulo"/>
          <p:cNvSpPr/>
          <p:nvPr/>
        </p:nvSpPr>
        <p:spPr bwMode="auto">
          <a:xfrm>
            <a:off x="4972050" y="5038725"/>
            <a:ext cx="252413" cy="125413"/>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75" name="2674 Rectángulo"/>
          <p:cNvSpPr/>
          <p:nvPr/>
        </p:nvSpPr>
        <p:spPr bwMode="auto">
          <a:xfrm>
            <a:off x="4972050" y="5478463"/>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sp>
        <p:nvSpPr>
          <p:cNvPr id="2676" name="2675 Rectángulo"/>
          <p:cNvSpPr/>
          <p:nvPr/>
        </p:nvSpPr>
        <p:spPr bwMode="auto">
          <a:xfrm>
            <a:off x="4972050" y="5907088"/>
            <a:ext cx="252413" cy="125412"/>
          </a:xfrm>
          <a:prstGeom prst="rect">
            <a:avLst/>
          </a:prstGeom>
          <a:solidFill>
            <a:sysClr val="window" lastClr="FFFFFF"/>
          </a:solidFill>
          <a:ln w="15875" cap="flat" cmpd="sng" algn="ctr">
            <a:solidFill>
              <a:srgbClr val="4F81BD"/>
            </a:solidFill>
            <a:prstDash val="solid"/>
          </a:ln>
          <a:effectLst/>
        </p:spPr>
        <p:txBody>
          <a:bodyPr lIns="36000" rIns="36000" anchor="ctr"/>
          <a:lstStyle/>
          <a:p>
            <a:pPr algn="ctr">
              <a:defRPr/>
            </a:pPr>
            <a:r>
              <a:rPr lang="es-MX" sz="400" b="0" dirty="0">
                <a:solidFill>
                  <a:prstClr val="black"/>
                </a:solidFill>
                <a:latin typeface="+mn-lt"/>
              </a:rPr>
              <a:t>CCU</a:t>
            </a:r>
          </a:p>
        </p:txBody>
      </p:sp>
      <p:cxnSp>
        <p:nvCxnSpPr>
          <p:cNvPr id="79060" name="2684 Conector angular"/>
          <p:cNvCxnSpPr>
            <a:cxnSpLocks noChangeShapeType="1"/>
          </p:cNvCxnSpPr>
          <p:nvPr/>
        </p:nvCxnSpPr>
        <p:spPr bwMode="auto">
          <a:xfrm flipV="1">
            <a:off x="8174038" y="4054475"/>
            <a:ext cx="377825" cy="1196975"/>
          </a:xfrm>
          <a:prstGeom prst="bentConnector3">
            <a:avLst>
              <a:gd name="adj1" fmla="val 50000"/>
            </a:avLst>
          </a:prstGeom>
          <a:noFill/>
          <a:ln w="19050" algn="ctr">
            <a:solidFill>
              <a:srgbClr val="17375E"/>
            </a:solidFill>
            <a:miter lim="800000"/>
            <a:headEnd/>
            <a:tailEnd type="stealth" w="med" len="med"/>
          </a:ln>
          <a:extLst>
            <a:ext uri="{909E8E84-426E-40DD-AFC4-6F175D3DCCD1}">
              <a14:hiddenFill xmlns:a14="http://schemas.microsoft.com/office/drawing/2010/main">
                <a:noFill/>
              </a14:hiddenFill>
            </a:ext>
          </a:extLst>
        </p:spPr>
      </p:cxnSp>
      <p:cxnSp>
        <p:nvCxnSpPr>
          <p:cNvPr id="79061" name="2686 Conector angular"/>
          <p:cNvCxnSpPr>
            <a:cxnSpLocks noChangeShapeType="1"/>
          </p:cNvCxnSpPr>
          <p:nvPr/>
        </p:nvCxnSpPr>
        <p:spPr bwMode="auto">
          <a:xfrm>
            <a:off x="8169275" y="2667000"/>
            <a:ext cx="388938" cy="939800"/>
          </a:xfrm>
          <a:prstGeom prst="bentConnector3">
            <a:avLst>
              <a:gd name="adj1" fmla="val 50000"/>
            </a:avLst>
          </a:prstGeom>
          <a:noFill/>
          <a:ln w="19050" algn="ctr">
            <a:solidFill>
              <a:srgbClr val="17375E"/>
            </a:solidFill>
            <a:miter lim="800000"/>
            <a:headEnd/>
            <a:tailEnd type="stealth" w="med" len="med"/>
          </a:ln>
          <a:extLst>
            <a:ext uri="{909E8E84-426E-40DD-AFC4-6F175D3DCCD1}">
              <a14:hiddenFill xmlns:a14="http://schemas.microsoft.com/office/drawing/2010/main">
                <a:noFill/>
              </a14:hiddenFill>
            </a:ext>
          </a:extLst>
        </p:spPr>
      </p:cxnSp>
      <p:cxnSp>
        <p:nvCxnSpPr>
          <p:cNvPr id="79062" name="311 Conector recto de flecha"/>
          <p:cNvCxnSpPr>
            <a:cxnSpLocks noChangeShapeType="1"/>
          </p:cNvCxnSpPr>
          <p:nvPr/>
        </p:nvCxnSpPr>
        <p:spPr bwMode="auto">
          <a:xfrm flipV="1">
            <a:off x="7326313" y="5232400"/>
            <a:ext cx="255587" cy="0"/>
          </a:xfrm>
          <a:prstGeom prst="straightConnector1">
            <a:avLst/>
          </a:prstGeom>
          <a:noFill/>
          <a:ln w="19050" algn="ctr">
            <a:solidFill>
              <a:srgbClr val="17375E"/>
            </a:solidFill>
            <a:miter lim="800000"/>
            <a:headEnd/>
            <a:tailEnd type="stealth" w="med" len="med"/>
          </a:ln>
          <a:extLst>
            <a:ext uri="{909E8E84-426E-40DD-AFC4-6F175D3DCCD1}">
              <a14:hiddenFill xmlns:a14="http://schemas.microsoft.com/office/drawing/2010/main">
                <a:noFill/>
              </a14:hiddenFill>
            </a:ext>
          </a:extLst>
        </p:spPr>
      </p:cxnSp>
      <p:cxnSp>
        <p:nvCxnSpPr>
          <p:cNvPr id="79063" name="314 Conector recto de flecha"/>
          <p:cNvCxnSpPr>
            <a:cxnSpLocks noChangeShapeType="1"/>
          </p:cNvCxnSpPr>
          <p:nvPr/>
        </p:nvCxnSpPr>
        <p:spPr bwMode="auto">
          <a:xfrm flipV="1">
            <a:off x="7316788" y="2646363"/>
            <a:ext cx="255587" cy="0"/>
          </a:xfrm>
          <a:prstGeom prst="straightConnector1">
            <a:avLst/>
          </a:prstGeom>
          <a:noFill/>
          <a:ln w="19050" algn="ctr">
            <a:solidFill>
              <a:srgbClr val="17375E"/>
            </a:solidFill>
            <a:miter lim="800000"/>
            <a:headEnd/>
            <a:tailEnd type="stealth"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smtClean="0"/>
              <a:t>L-band </a:t>
            </a:r>
            <a:r>
              <a:rPr lang="es-MX" dirty="0" err="1" smtClean="0"/>
              <a:t>repeater</a:t>
            </a:r>
            <a:r>
              <a:rPr lang="es-MX" dirty="0" smtClean="0"/>
              <a:t> block </a:t>
            </a:r>
            <a:r>
              <a:rPr lang="es-MX" dirty="0" err="1" smtClean="0"/>
              <a:t>diagram</a:t>
            </a:r>
            <a:endParaRPr lang="es-MX" dirty="0" smtClean="0"/>
          </a:p>
        </p:txBody>
      </p:sp>
      <p:grpSp>
        <p:nvGrpSpPr>
          <p:cNvPr id="79875" name="268 Grupo"/>
          <p:cNvGrpSpPr>
            <a:grpSpLocks/>
          </p:cNvGrpSpPr>
          <p:nvPr/>
        </p:nvGrpSpPr>
        <p:grpSpPr bwMode="auto">
          <a:xfrm>
            <a:off x="0" y="1282700"/>
            <a:ext cx="9144000" cy="5575300"/>
            <a:chOff x="-32" y="1142984"/>
            <a:chExt cx="9144032" cy="5574831"/>
          </a:xfrm>
        </p:grpSpPr>
        <p:sp>
          <p:nvSpPr>
            <p:cNvPr id="3" name="2 Rectángulo"/>
            <p:cNvSpPr/>
            <p:nvPr/>
          </p:nvSpPr>
          <p:spPr bwMode="auto">
            <a:xfrm>
              <a:off x="687420" y="2500306"/>
              <a:ext cx="540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BFP</a:t>
              </a:r>
            </a:p>
          </p:txBody>
        </p:sp>
        <p:sp>
          <p:nvSpPr>
            <p:cNvPr id="4" name="3 Rectángulo"/>
            <p:cNvSpPr/>
            <p:nvPr/>
          </p:nvSpPr>
          <p:spPr bwMode="auto">
            <a:xfrm>
              <a:off x="1748232" y="1928802"/>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Ku</a:t>
              </a:r>
              <a:r>
                <a:rPr lang="es-MX" sz="1200" b="0" dirty="0">
                  <a:solidFill>
                    <a:schemeClr val="tx1"/>
                  </a:solidFill>
                  <a:effectLst>
                    <a:outerShdw blurRad="38100" dist="38100" dir="2700000" algn="tl">
                      <a:srgbClr val="000000">
                        <a:alpha val="43137"/>
                      </a:srgbClr>
                    </a:outerShdw>
                  </a:effectLst>
                </a:rPr>
                <a:t>/IF</a:t>
              </a:r>
            </a:p>
          </p:txBody>
        </p:sp>
        <p:sp>
          <p:nvSpPr>
            <p:cNvPr id="5" name="4 Rectángulo"/>
            <p:cNvSpPr/>
            <p:nvPr/>
          </p:nvSpPr>
          <p:spPr bwMode="auto">
            <a:xfrm>
              <a:off x="1748232" y="3069000"/>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Ku</a:t>
              </a:r>
              <a:r>
                <a:rPr lang="es-MX" sz="1200" b="0" dirty="0">
                  <a:solidFill>
                    <a:schemeClr val="tx1"/>
                  </a:solidFill>
                  <a:effectLst>
                    <a:outerShdw blurRad="38100" dist="38100" dir="2700000" algn="tl">
                      <a:srgbClr val="000000">
                        <a:alpha val="43137"/>
                      </a:srgbClr>
                    </a:outerShdw>
                  </a:effectLst>
                </a:rPr>
                <a:t>/IF</a:t>
              </a:r>
            </a:p>
          </p:txBody>
        </p:sp>
        <p:grpSp>
          <p:nvGrpSpPr>
            <p:cNvPr id="79897" name="205 Grupo"/>
            <p:cNvGrpSpPr>
              <a:grpSpLocks noChangeAspect="1"/>
            </p:cNvGrpSpPr>
            <p:nvPr/>
          </p:nvGrpSpPr>
          <p:grpSpPr bwMode="auto">
            <a:xfrm>
              <a:off x="1390650" y="2500313"/>
              <a:ext cx="284163" cy="285750"/>
              <a:chOff x="3143047" y="4213359"/>
              <a:chExt cx="359648" cy="361678"/>
            </a:xfrm>
          </p:grpSpPr>
          <p:sp>
            <p:nvSpPr>
              <p:cNvPr id="7" name="6 Rectángulo"/>
              <p:cNvSpPr/>
              <p:nvPr/>
            </p:nvSpPr>
            <p:spPr bwMode="auto">
              <a:xfrm>
                <a:off x="3143013" y="4213194"/>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8" name="7 Elipse"/>
              <p:cNvSpPr/>
              <p:nvPr/>
            </p:nvSpPr>
            <p:spPr bwMode="auto">
              <a:xfrm>
                <a:off x="3193244" y="4273469"/>
                <a:ext cx="251151" cy="2511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grpSp>
        <p:sp>
          <p:nvSpPr>
            <p:cNvPr id="23" name="22 Rectángulo"/>
            <p:cNvSpPr/>
            <p:nvPr/>
          </p:nvSpPr>
          <p:spPr bwMode="auto">
            <a:xfrm>
              <a:off x="1860525" y="2560503"/>
              <a:ext cx="360364" cy="21429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000" b="0" dirty="0">
                  <a:effectLst>
                    <a:outerShdw blurRad="38100" dist="38100" dir="2700000" algn="tl">
                      <a:srgbClr val="000000">
                        <a:alpha val="43137"/>
                      </a:srgbClr>
                    </a:outerShdw>
                  </a:effectLst>
                </a:rPr>
                <a:t>RG</a:t>
              </a:r>
            </a:p>
          </p:txBody>
        </p:sp>
        <p:sp>
          <p:nvSpPr>
            <p:cNvPr id="24" name="23 Rectángulo"/>
            <p:cNvSpPr/>
            <p:nvPr/>
          </p:nvSpPr>
          <p:spPr bwMode="auto">
            <a:xfrm>
              <a:off x="2603477" y="2428751"/>
              <a:ext cx="287339" cy="43176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H</a:t>
              </a:r>
            </a:p>
          </p:txBody>
        </p:sp>
        <p:sp>
          <p:nvSpPr>
            <p:cNvPr id="25" name="24 Elipse"/>
            <p:cNvSpPr/>
            <p:nvPr/>
          </p:nvSpPr>
          <p:spPr bwMode="auto">
            <a:xfrm>
              <a:off x="3143229" y="1819202"/>
              <a:ext cx="252414" cy="252392"/>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S</a:t>
              </a:r>
            </a:p>
          </p:txBody>
        </p:sp>
        <p:sp>
          <p:nvSpPr>
            <p:cNvPr id="26" name="25 Elipse"/>
            <p:cNvSpPr/>
            <p:nvPr/>
          </p:nvSpPr>
          <p:spPr bwMode="auto">
            <a:xfrm>
              <a:off x="3143229" y="3214498"/>
              <a:ext cx="252414" cy="252391"/>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S</a:t>
              </a:r>
            </a:p>
          </p:txBody>
        </p:sp>
        <p:sp>
          <p:nvSpPr>
            <p:cNvPr id="27" name="26 Rectángulo"/>
            <p:cNvSpPr/>
            <p:nvPr/>
          </p:nvSpPr>
          <p:spPr bwMode="auto">
            <a:xfrm>
              <a:off x="3571868" y="1426488"/>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IF/L</a:t>
              </a:r>
            </a:p>
          </p:txBody>
        </p:sp>
        <p:sp>
          <p:nvSpPr>
            <p:cNvPr id="28" name="27 Rectángulo"/>
            <p:cNvSpPr/>
            <p:nvPr/>
          </p:nvSpPr>
          <p:spPr bwMode="auto">
            <a:xfrm>
              <a:off x="3571868" y="2285992"/>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IF/L</a:t>
              </a:r>
            </a:p>
          </p:txBody>
        </p:sp>
        <p:sp>
          <p:nvSpPr>
            <p:cNvPr id="30" name="29 Rectángulo"/>
            <p:cNvSpPr/>
            <p:nvPr/>
          </p:nvSpPr>
          <p:spPr bwMode="auto">
            <a:xfrm>
              <a:off x="3571868" y="2783810"/>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IF/L</a:t>
              </a:r>
            </a:p>
          </p:txBody>
        </p:sp>
        <p:sp>
          <p:nvSpPr>
            <p:cNvPr id="31" name="30 Rectángulo"/>
            <p:cNvSpPr/>
            <p:nvPr/>
          </p:nvSpPr>
          <p:spPr bwMode="auto">
            <a:xfrm>
              <a:off x="3571868" y="3643314"/>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IF/L</a:t>
              </a:r>
            </a:p>
          </p:txBody>
        </p:sp>
        <p:sp>
          <p:nvSpPr>
            <p:cNvPr id="33" name="32 Elipse"/>
            <p:cNvSpPr/>
            <p:nvPr/>
          </p:nvSpPr>
          <p:spPr bwMode="auto">
            <a:xfrm>
              <a:off x="4357671" y="1890634"/>
              <a:ext cx="252413" cy="252391"/>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S</a:t>
              </a:r>
            </a:p>
          </p:txBody>
        </p:sp>
        <p:sp>
          <p:nvSpPr>
            <p:cNvPr id="34" name="33 Elipse"/>
            <p:cNvSpPr/>
            <p:nvPr/>
          </p:nvSpPr>
          <p:spPr bwMode="auto">
            <a:xfrm>
              <a:off x="4357671" y="3214498"/>
              <a:ext cx="252413" cy="252391"/>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S</a:t>
              </a:r>
            </a:p>
          </p:txBody>
        </p:sp>
        <p:sp>
          <p:nvSpPr>
            <p:cNvPr id="35" name="34 Rectángulo"/>
            <p:cNvSpPr/>
            <p:nvPr/>
          </p:nvSpPr>
          <p:spPr bwMode="auto">
            <a:xfrm>
              <a:off x="4773598" y="2465261"/>
              <a:ext cx="287338" cy="43176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H</a:t>
              </a:r>
            </a:p>
          </p:txBody>
        </p:sp>
        <p:sp>
          <p:nvSpPr>
            <p:cNvPr id="36" name="35 Rectángulo"/>
            <p:cNvSpPr/>
            <p:nvPr/>
          </p:nvSpPr>
          <p:spPr bwMode="auto">
            <a:xfrm>
              <a:off x="5214942" y="1571612"/>
              <a:ext cx="252000" cy="221457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anchor="ctr"/>
            <a:lstStyle/>
            <a:p>
              <a:pPr algn="ctr">
                <a:defRPr/>
              </a:pPr>
              <a:r>
                <a:rPr lang="es-MX" sz="1200" b="0" dirty="0" err="1">
                  <a:effectLst>
                    <a:outerShdw blurRad="38100" dist="38100" dir="2700000" algn="tl">
                      <a:srgbClr val="000000">
                        <a:alpha val="43137"/>
                      </a:srgbClr>
                    </a:outerShdw>
                  </a:effectLst>
                </a:rPr>
                <a:t>Divider</a:t>
              </a:r>
              <a:r>
                <a:rPr lang="es-MX" sz="1200" b="0" dirty="0">
                  <a:effectLst>
                    <a:outerShdw blurRad="38100" dist="38100" dir="2700000" algn="tl">
                      <a:srgbClr val="000000">
                        <a:alpha val="43137"/>
                      </a:srgbClr>
                    </a:outerShdw>
                  </a:effectLst>
                </a:rPr>
                <a:t>   1:4</a:t>
              </a:r>
            </a:p>
          </p:txBody>
        </p:sp>
        <p:grpSp>
          <p:nvGrpSpPr>
            <p:cNvPr id="79918" name="205 Grupo"/>
            <p:cNvGrpSpPr>
              <a:grpSpLocks noChangeAspect="1"/>
            </p:cNvGrpSpPr>
            <p:nvPr/>
          </p:nvGrpSpPr>
          <p:grpSpPr bwMode="auto">
            <a:xfrm>
              <a:off x="5681663" y="1785938"/>
              <a:ext cx="284162" cy="285750"/>
              <a:chOff x="3143047" y="4213359"/>
              <a:chExt cx="359648" cy="361678"/>
            </a:xfrm>
          </p:grpSpPr>
          <p:sp>
            <p:nvSpPr>
              <p:cNvPr id="38" name="37 Rectángulo"/>
              <p:cNvSpPr/>
              <p:nvPr/>
            </p:nvSpPr>
            <p:spPr bwMode="auto">
              <a:xfrm>
                <a:off x="3143032" y="4213270"/>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39" name="38 Elipse"/>
              <p:cNvSpPr/>
              <p:nvPr/>
            </p:nvSpPr>
            <p:spPr bwMode="auto">
              <a:xfrm>
                <a:off x="3193262" y="4273545"/>
                <a:ext cx="251153" cy="2511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grpSp>
        <p:grpSp>
          <p:nvGrpSpPr>
            <p:cNvPr id="79919" name="205 Grupo"/>
            <p:cNvGrpSpPr>
              <a:grpSpLocks noChangeAspect="1"/>
            </p:cNvGrpSpPr>
            <p:nvPr/>
          </p:nvGrpSpPr>
          <p:grpSpPr bwMode="auto">
            <a:xfrm>
              <a:off x="5681663" y="2286000"/>
              <a:ext cx="284162" cy="285750"/>
              <a:chOff x="3143047" y="4213359"/>
              <a:chExt cx="359648" cy="361678"/>
            </a:xfrm>
          </p:grpSpPr>
          <p:sp>
            <p:nvSpPr>
              <p:cNvPr id="41" name="40 Rectángulo"/>
              <p:cNvSpPr/>
              <p:nvPr/>
            </p:nvSpPr>
            <p:spPr bwMode="auto">
              <a:xfrm>
                <a:off x="3143032" y="4213217"/>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42" name="41 Elipse"/>
              <p:cNvSpPr/>
              <p:nvPr/>
            </p:nvSpPr>
            <p:spPr bwMode="auto">
              <a:xfrm>
                <a:off x="3193262" y="4273492"/>
                <a:ext cx="251153" cy="25114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grpSp>
        <p:grpSp>
          <p:nvGrpSpPr>
            <p:cNvPr id="79920" name="205 Grupo"/>
            <p:cNvGrpSpPr>
              <a:grpSpLocks noChangeAspect="1"/>
            </p:cNvGrpSpPr>
            <p:nvPr/>
          </p:nvGrpSpPr>
          <p:grpSpPr bwMode="auto">
            <a:xfrm>
              <a:off x="5681663" y="2786063"/>
              <a:ext cx="284162" cy="285750"/>
              <a:chOff x="3143047" y="4213359"/>
              <a:chExt cx="359648" cy="361678"/>
            </a:xfrm>
          </p:grpSpPr>
          <p:sp>
            <p:nvSpPr>
              <p:cNvPr id="44" name="43 Rectángulo"/>
              <p:cNvSpPr/>
              <p:nvPr/>
            </p:nvSpPr>
            <p:spPr bwMode="auto">
              <a:xfrm>
                <a:off x="3143032" y="4213164"/>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45" name="44 Elipse"/>
              <p:cNvSpPr/>
              <p:nvPr/>
            </p:nvSpPr>
            <p:spPr bwMode="auto">
              <a:xfrm>
                <a:off x="3193262" y="4273439"/>
                <a:ext cx="251153" cy="2511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grpSp>
        <p:grpSp>
          <p:nvGrpSpPr>
            <p:cNvPr id="79921" name="205 Grupo"/>
            <p:cNvGrpSpPr>
              <a:grpSpLocks noChangeAspect="1"/>
            </p:cNvGrpSpPr>
            <p:nvPr/>
          </p:nvGrpSpPr>
          <p:grpSpPr bwMode="auto">
            <a:xfrm>
              <a:off x="5681663" y="3286125"/>
              <a:ext cx="284162" cy="285750"/>
              <a:chOff x="3143047" y="4213359"/>
              <a:chExt cx="359648" cy="361678"/>
            </a:xfrm>
          </p:grpSpPr>
          <p:sp>
            <p:nvSpPr>
              <p:cNvPr id="47" name="46 Rectángulo"/>
              <p:cNvSpPr/>
              <p:nvPr/>
            </p:nvSpPr>
            <p:spPr bwMode="auto">
              <a:xfrm>
                <a:off x="3143032" y="4213111"/>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48" name="47 Elipse"/>
              <p:cNvSpPr/>
              <p:nvPr/>
            </p:nvSpPr>
            <p:spPr bwMode="auto">
              <a:xfrm>
                <a:off x="3193262" y="4273386"/>
                <a:ext cx="251153" cy="25114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grpSp>
        <p:grpSp>
          <p:nvGrpSpPr>
            <p:cNvPr id="79922" name="48 Triángulo isósceles"/>
            <p:cNvGrpSpPr>
              <a:grpSpLocks/>
            </p:cNvGrpSpPr>
            <p:nvPr/>
          </p:nvGrpSpPr>
          <p:grpSpPr bwMode="auto">
            <a:xfrm>
              <a:off x="6120373" y="1176512"/>
              <a:ext cx="475490" cy="542548"/>
              <a:chOff x="6120384" y="1176528"/>
              <a:chExt cx="475488" cy="542544"/>
            </a:xfrm>
          </p:grpSpPr>
          <p:pic>
            <p:nvPicPr>
              <p:cNvPr id="80111" name="48 Triángulo isósceles"/>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0384" y="1176528"/>
                <a:ext cx="475488"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46" name="Text Box 50"/>
              <p:cNvSpPr txBox="1">
                <a:spLocks noChangeArrowheads="1"/>
              </p:cNvSpPr>
              <p:nvPr/>
            </p:nvSpPr>
            <p:spPr bwMode="auto">
              <a:xfrm rot="5400000">
                <a:off x="6161892" y="1339030"/>
                <a:ext cx="215880" cy="179387"/>
              </a:xfrm>
              <a:prstGeom prst="rect">
                <a:avLst/>
              </a:prstGeom>
              <a:noFill/>
              <a:ln w="9525">
                <a:noFill/>
                <a:miter lim="800000"/>
                <a:headEnd/>
                <a:tailEnd/>
              </a:ln>
            </p:spPr>
            <p:txBody>
              <a:bodyPr rot="10800000" vert="eaVert" anchor="ctr"/>
              <a:lstStyle/>
              <a:p>
                <a:pPr algn="ctr">
                  <a:defRPr/>
                </a:pPr>
                <a:endParaRPr lang="es-MX" sz="1200" b="0">
                  <a:solidFill>
                    <a:srgbClr val="EAEAEA"/>
                  </a:solidFill>
                  <a:effectLst>
                    <a:outerShdw blurRad="38100" dist="38100" dir="2700000" algn="tl">
                      <a:srgbClr val="C0C0C0"/>
                    </a:outerShdw>
                  </a:effectLst>
                </a:endParaRPr>
              </a:p>
            </p:txBody>
          </p:sp>
        </p:grpSp>
        <p:grpSp>
          <p:nvGrpSpPr>
            <p:cNvPr id="79923" name="49 Triángulo isósceles"/>
            <p:cNvGrpSpPr>
              <a:grpSpLocks/>
            </p:cNvGrpSpPr>
            <p:nvPr/>
          </p:nvGrpSpPr>
          <p:grpSpPr bwMode="auto">
            <a:xfrm>
              <a:off x="6120373" y="1676388"/>
              <a:ext cx="475490" cy="542548"/>
              <a:chOff x="6120384" y="1676400"/>
              <a:chExt cx="475488" cy="542544"/>
            </a:xfrm>
          </p:grpSpPr>
          <p:pic>
            <p:nvPicPr>
              <p:cNvPr id="80109" name="49 Triángulo isósceles"/>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384" y="1676400"/>
                <a:ext cx="475488"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49" name="Text Box 53"/>
              <p:cNvSpPr txBox="1">
                <a:spLocks noChangeArrowheads="1"/>
              </p:cNvSpPr>
              <p:nvPr/>
            </p:nvSpPr>
            <p:spPr bwMode="auto">
              <a:xfrm rot="5400000">
                <a:off x="6162685" y="1839841"/>
                <a:ext cx="214293" cy="179387"/>
              </a:xfrm>
              <a:prstGeom prst="rect">
                <a:avLst/>
              </a:prstGeom>
              <a:noFill/>
              <a:ln w="9525">
                <a:noFill/>
                <a:miter lim="800000"/>
                <a:headEnd/>
                <a:tailEnd/>
              </a:ln>
            </p:spPr>
            <p:txBody>
              <a:bodyPr rot="10800000" vert="eaVert" anchor="ctr"/>
              <a:lstStyle/>
              <a:p>
                <a:pPr algn="ctr">
                  <a:defRPr/>
                </a:pPr>
                <a:endParaRPr lang="es-MX" sz="1200" b="0">
                  <a:solidFill>
                    <a:srgbClr val="EAEAEA"/>
                  </a:solidFill>
                  <a:effectLst>
                    <a:outerShdw blurRad="38100" dist="38100" dir="2700000" algn="tl">
                      <a:srgbClr val="C0C0C0"/>
                    </a:outerShdw>
                  </a:effectLst>
                </a:endParaRPr>
              </a:p>
            </p:txBody>
          </p:sp>
        </p:grpSp>
        <p:grpSp>
          <p:nvGrpSpPr>
            <p:cNvPr id="79924" name="50 Triángulo isósceles"/>
            <p:cNvGrpSpPr>
              <a:grpSpLocks/>
            </p:cNvGrpSpPr>
            <p:nvPr/>
          </p:nvGrpSpPr>
          <p:grpSpPr bwMode="auto">
            <a:xfrm>
              <a:off x="6120373" y="2176263"/>
              <a:ext cx="475490" cy="542548"/>
              <a:chOff x="6120384" y="2176272"/>
              <a:chExt cx="475488" cy="542544"/>
            </a:xfrm>
          </p:grpSpPr>
          <p:pic>
            <p:nvPicPr>
              <p:cNvPr id="80107" name="50 Triángulo isósceles"/>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0384" y="2176272"/>
                <a:ext cx="475488"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52" name="Text Box 56"/>
              <p:cNvSpPr txBox="1">
                <a:spLocks noChangeArrowheads="1"/>
              </p:cNvSpPr>
              <p:nvPr/>
            </p:nvSpPr>
            <p:spPr bwMode="auto">
              <a:xfrm rot="5400000">
                <a:off x="6162686" y="2339858"/>
                <a:ext cx="214292" cy="179387"/>
              </a:xfrm>
              <a:prstGeom prst="rect">
                <a:avLst/>
              </a:prstGeom>
              <a:noFill/>
              <a:ln w="9525">
                <a:noFill/>
                <a:miter lim="800000"/>
                <a:headEnd/>
                <a:tailEnd/>
              </a:ln>
            </p:spPr>
            <p:txBody>
              <a:bodyPr rot="10800000" vert="eaVert" anchor="ctr"/>
              <a:lstStyle/>
              <a:p>
                <a:pPr algn="ctr">
                  <a:defRPr/>
                </a:pPr>
                <a:endParaRPr lang="es-MX" sz="1200" b="0">
                  <a:solidFill>
                    <a:srgbClr val="EAEAEA"/>
                  </a:solidFill>
                  <a:effectLst>
                    <a:outerShdw blurRad="38100" dist="38100" dir="2700000" algn="tl">
                      <a:srgbClr val="C0C0C0"/>
                    </a:outerShdw>
                  </a:effectLst>
                </a:endParaRPr>
              </a:p>
            </p:txBody>
          </p:sp>
        </p:grpSp>
        <p:grpSp>
          <p:nvGrpSpPr>
            <p:cNvPr id="79925" name="51 Triángulo isósceles"/>
            <p:cNvGrpSpPr>
              <a:grpSpLocks/>
            </p:cNvGrpSpPr>
            <p:nvPr/>
          </p:nvGrpSpPr>
          <p:grpSpPr bwMode="auto">
            <a:xfrm>
              <a:off x="6120373" y="3176014"/>
              <a:ext cx="475490" cy="542548"/>
              <a:chOff x="6120384" y="3176016"/>
              <a:chExt cx="475488" cy="542544"/>
            </a:xfrm>
          </p:grpSpPr>
          <p:pic>
            <p:nvPicPr>
              <p:cNvPr id="80105" name="51 Triángulo isósceles"/>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384" y="3176016"/>
                <a:ext cx="475488"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55" name="Text Box 59"/>
              <p:cNvSpPr txBox="1">
                <a:spLocks noChangeArrowheads="1"/>
              </p:cNvSpPr>
              <p:nvPr/>
            </p:nvSpPr>
            <p:spPr bwMode="auto">
              <a:xfrm rot="5400000">
                <a:off x="6162686" y="3339892"/>
                <a:ext cx="214292" cy="179387"/>
              </a:xfrm>
              <a:prstGeom prst="rect">
                <a:avLst/>
              </a:prstGeom>
              <a:noFill/>
              <a:ln w="9525">
                <a:noFill/>
                <a:miter lim="800000"/>
                <a:headEnd/>
                <a:tailEnd/>
              </a:ln>
            </p:spPr>
            <p:txBody>
              <a:bodyPr rot="10800000" vert="eaVert" anchor="ctr"/>
              <a:lstStyle/>
              <a:p>
                <a:pPr algn="ctr">
                  <a:defRPr/>
                </a:pPr>
                <a:endParaRPr lang="es-MX" sz="1200" b="0">
                  <a:solidFill>
                    <a:srgbClr val="EAEAEA"/>
                  </a:solidFill>
                  <a:effectLst>
                    <a:outerShdw blurRad="38100" dist="38100" dir="2700000" algn="tl">
                      <a:srgbClr val="C0C0C0"/>
                    </a:outerShdw>
                  </a:effectLst>
                </a:endParaRPr>
              </a:p>
            </p:txBody>
          </p:sp>
        </p:grpSp>
        <p:grpSp>
          <p:nvGrpSpPr>
            <p:cNvPr id="79926" name="52 Triángulo isósceles"/>
            <p:cNvGrpSpPr>
              <a:grpSpLocks/>
            </p:cNvGrpSpPr>
            <p:nvPr/>
          </p:nvGrpSpPr>
          <p:grpSpPr bwMode="auto">
            <a:xfrm>
              <a:off x="6120373" y="2676139"/>
              <a:ext cx="475490" cy="542548"/>
              <a:chOff x="6120384" y="2676144"/>
              <a:chExt cx="475488" cy="542544"/>
            </a:xfrm>
          </p:grpSpPr>
          <p:pic>
            <p:nvPicPr>
              <p:cNvPr id="80103" name="52 Triángulo isósceles"/>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0384" y="2676144"/>
                <a:ext cx="475488"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58" name="Text Box 62"/>
              <p:cNvSpPr txBox="1">
                <a:spLocks noChangeArrowheads="1"/>
              </p:cNvSpPr>
              <p:nvPr/>
            </p:nvSpPr>
            <p:spPr bwMode="auto">
              <a:xfrm rot="5400000">
                <a:off x="6162685" y="2839875"/>
                <a:ext cx="214293" cy="179387"/>
              </a:xfrm>
              <a:prstGeom prst="rect">
                <a:avLst/>
              </a:prstGeom>
              <a:noFill/>
              <a:ln w="9525">
                <a:noFill/>
                <a:miter lim="800000"/>
                <a:headEnd/>
                <a:tailEnd/>
              </a:ln>
            </p:spPr>
            <p:txBody>
              <a:bodyPr rot="10800000" vert="eaVert" anchor="ctr"/>
              <a:lstStyle/>
              <a:p>
                <a:pPr algn="ctr">
                  <a:defRPr/>
                </a:pPr>
                <a:endParaRPr lang="es-MX" sz="1200" b="0">
                  <a:solidFill>
                    <a:srgbClr val="EAEAEA"/>
                  </a:solidFill>
                  <a:effectLst>
                    <a:outerShdw blurRad="38100" dist="38100" dir="2700000" algn="tl">
                      <a:srgbClr val="C0C0C0"/>
                    </a:outerShdw>
                  </a:effectLst>
                </a:endParaRPr>
              </a:p>
            </p:txBody>
          </p:sp>
        </p:grpSp>
        <p:grpSp>
          <p:nvGrpSpPr>
            <p:cNvPr id="79927" name="53 Triángulo isósceles"/>
            <p:cNvGrpSpPr>
              <a:grpSpLocks/>
            </p:cNvGrpSpPr>
            <p:nvPr/>
          </p:nvGrpSpPr>
          <p:grpSpPr bwMode="auto">
            <a:xfrm>
              <a:off x="6120373" y="3675889"/>
              <a:ext cx="475490" cy="542548"/>
              <a:chOff x="6120384" y="3675888"/>
              <a:chExt cx="475488" cy="542544"/>
            </a:xfrm>
          </p:grpSpPr>
          <p:pic>
            <p:nvPicPr>
              <p:cNvPr id="80101" name="53 Triángulo isósceles"/>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0384" y="3675888"/>
                <a:ext cx="475488"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61" name="Text Box 65"/>
              <p:cNvSpPr txBox="1">
                <a:spLocks noChangeArrowheads="1"/>
              </p:cNvSpPr>
              <p:nvPr/>
            </p:nvSpPr>
            <p:spPr bwMode="auto">
              <a:xfrm rot="5400000">
                <a:off x="6163479" y="3839116"/>
                <a:ext cx="212705" cy="179387"/>
              </a:xfrm>
              <a:prstGeom prst="rect">
                <a:avLst/>
              </a:prstGeom>
              <a:noFill/>
              <a:ln w="9525">
                <a:noFill/>
                <a:miter lim="800000"/>
                <a:headEnd/>
                <a:tailEnd/>
              </a:ln>
            </p:spPr>
            <p:txBody>
              <a:bodyPr rot="10800000" vert="eaVert" anchor="ctr"/>
              <a:lstStyle/>
              <a:p>
                <a:pPr algn="ctr">
                  <a:defRPr/>
                </a:pPr>
                <a:endParaRPr lang="es-MX" sz="1200" b="0">
                  <a:solidFill>
                    <a:srgbClr val="EAEAEA"/>
                  </a:solidFill>
                  <a:effectLst>
                    <a:outerShdw blurRad="38100" dist="38100" dir="2700000" algn="tl">
                      <a:srgbClr val="C0C0C0"/>
                    </a:outerShdw>
                  </a:effectLst>
                </a:endParaRPr>
              </a:p>
            </p:txBody>
          </p:sp>
        </p:grpSp>
        <p:sp>
          <p:nvSpPr>
            <p:cNvPr id="67" name="66 Rectángulo"/>
            <p:cNvSpPr/>
            <p:nvPr/>
          </p:nvSpPr>
          <p:spPr bwMode="auto">
            <a:xfrm>
              <a:off x="7525718" y="1783678"/>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Dplx</a:t>
              </a:r>
              <a:endParaRPr lang="es-MX" sz="1200" b="0" dirty="0">
                <a:solidFill>
                  <a:schemeClr val="tx1"/>
                </a:solidFill>
                <a:effectLst>
                  <a:outerShdw blurRad="38100" dist="38100" dir="2700000" algn="tl">
                    <a:srgbClr val="000000">
                      <a:alpha val="43137"/>
                    </a:srgbClr>
                  </a:outerShdw>
                </a:effectLst>
              </a:endParaRPr>
            </a:p>
          </p:txBody>
        </p:sp>
        <p:sp>
          <p:nvSpPr>
            <p:cNvPr id="68" name="67 Rectángulo"/>
            <p:cNvSpPr/>
            <p:nvPr/>
          </p:nvSpPr>
          <p:spPr bwMode="auto">
            <a:xfrm>
              <a:off x="7530214" y="2285992"/>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Dplx</a:t>
              </a:r>
              <a:endParaRPr lang="es-MX" sz="1200" b="0" dirty="0">
                <a:solidFill>
                  <a:schemeClr val="tx1"/>
                </a:solidFill>
                <a:effectLst>
                  <a:outerShdw blurRad="38100" dist="38100" dir="2700000" algn="tl">
                    <a:srgbClr val="000000">
                      <a:alpha val="43137"/>
                    </a:srgbClr>
                  </a:outerShdw>
                </a:effectLst>
              </a:endParaRPr>
            </a:p>
          </p:txBody>
        </p:sp>
        <p:sp>
          <p:nvSpPr>
            <p:cNvPr id="69" name="68 Rectángulo"/>
            <p:cNvSpPr/>
            <p:nvPr/>
          </p:nvSpPr>
          <p:spPr bwMode="auto">
            <a:xfrm>
              <a:off x="7530214" y="2786058"/>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Dplx</a:t>
              </a:r>
              <a:endParaRPr lang="es-MX" sz="1200" b="0" dirty="0">
                <a:solidFill>
                  <a:schemeClr val="tx1"/>
                </a:solidFill>
                <a:effectLst>
                  <a:outerShdw blurRad="38100" dist="38100" dir="2700000" algn="tl">
                    <a:srgbClr val="000000">
                      <a:alpha val="43137"/>
                    </a:srgbClr>
                  </a:outerShdw>
                </a:effectLst>
              </a:endParaRPr>
            </a:p>
          </p:txBody>
        </p:sp>
        <p:sp>
          <p:nvSpPr>
            <p:cNvPr id="70" name="69 Rectángulo"/>
            <p:cNvSpPr/>
            <p:nvPr/>
          </p:nvSpPr>
          <p:spPr bwMode="auto">
            <a:xfrm>
              <a:off x="7530214" y="3286124"/>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Dplx</a:t>
              </a:r>
              <a:endParaRPr lang="es-MX" sz="1200" b="0" dirty="0">
                <a:solidFill>
                  <a:schemeClr val="tx1"/>
                </a:solidFill>
                <a:effectLst>
                  <a:outerShdw blurRad="38100" dist="38100" dir="2700000" algn="tl">
                    <a:srgbClr val="000000">
                      <a:alpha val="43137"/>
                    </a:srgbClr>
                  </a:outerShdw>
                </a:effectLst>
              </a:endParaRPr>
            </a:p>
          </p:txBody>
        </p:sp>
        <p:sp>
          <p:nvSpPr>
            <p:cNvPr id="71" name="70 Rectángulo"/>
            <p:cNvSpPr/>
            <p:nvPr/>
          </p:nvSpPr>
          <p:spPr bwMode="auto">
            <a:xfrm>
              <a:off x="8358185" y="1571573"/>
              <a:ext cx="252413" cy="221437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anchor="ctr"/>
            <a:lstStyle/>
            <a:p>
              <a:pPr algn="ctr">
                <a:defRPr/>
              </a:pPr>
              <a:endParaRPr lang="es-MX" sz="1200" b="0" dirty="0">
                <a:effectLst>
                  <a:outerShdw blurRad="38100" dist="38100" dir="2700000" algn="tl">
                    <a:srgbClr val="000000">
                      <a:alpha val="43137"/>
                    </a:srgbClr>
                  </a:outerShdw>
                </a:effectLst>
              </a:endParaRPr>
            </a:p>
          </p:txBody>
        </p:sp>
        <p:sp>
          <p:nvSpPr>
            <p:cNvPr id="72" name="71 Rectángulo"/>
            <p:cNvSpPr/>
            <p:nvPr/>
          </p:nvSpPr>
          <p:spPr bwMode="auto">
            <a:xfrm>
              <a:off x="7143768" y="4000504"/>
              <a:ext cx="107157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err="1">
                  <a:solidFill>
                    <a:schemeClr val="tx1"/>
                  </a:solidFill>
                  <a:effectLst>
                    <a:outerShdw blurRad="38100" dist="38100" dir="2700000" algn="tl">
                      <a:srgbClr val="000000">
                        <a:alpha val="43137"/>
                      </a:srgbClr>
                    </a:outerShdw>
                  </a:effectLst>
                </a:rPr>
                <a:t>Combiner</a:t>
              </a:r>
              <a:endParaRPr lang="es-MX" sz="1200" b="0" dirty="0">
                <a:solidFill>
                  <a:schemeClr val="tx1"/>
                </a:solidFill>
                <a:effectLst>
                  <a:outerShdw blurRad="38100" dist="38100" dir="2700000" algn="tl">
                    <a:srgbClr val="000000">
                      <a:alpha val="43137"/>
                    </a:srgbClr>
                  </a:outerShdw>
                </a:effectLst>
              </a:endParaRPr>
            </a:p>
          </p:txBody>
        </p:sp>
        <p:sp>
          <p:nvSpPr>
            <p:cNvPr id="73" name="72 Rectángulo"/>
            <p:cNvSpPr/>
            <p:nvPr/>
          </p:nvSpPr>
          <p:spPr bwMode="auto">
            <a:xfrm>
              <a:off x="3675044" y="1885872"/>
              <a:ext cx="360363" cy="21429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000" b="0" dirty="0">
                  <a:effectLst>
                    <a:outerShdw blurRad="38100" dist="38100" dir="2700000" algn="tl">
                      <a:srgbClr val="000000">
                        <a:alpha val="43137"/>
                      </a:srgbClr>
                    </a:outerShdw>
                  </a:effectLst>
                </a:rPr>
                <a:t>RG</a:t>
              </a:r>
            </a:p>
          </p:txBody>
        </p:sp>
        <p:sp>
          <p:nvSpPr>
            <p:cNvPr id="74" name="73 Rectángulo"/>
            <p:cNvSpPr/>
            <p:nvPr/>
          </p:nvSpPr>
          <p:spPr bwMode="auto">
            <a:xfrm>
              <a:off x="3682981" y="3263706"/>
              <a:ext cx="358776" cy="21429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000" b="0" dirty="0">
                  <a:effectLst>
                    <a:outerShdw blurRad="38100" dist="38100" dir="2700000" algn="tl">
                      <a:srgbClr val="000000">
                        <a:alpha val="43137"/>
                      </a:srgbClr>
                    </a:outerShdw>
                  </a:effectLst>
                </a:rPr>
                <a:t>RG</a:t>
              </a:r>
            </a:p>
          </p:txBody>
        </p:sp>
        <p:cxnSp>
          <p:nvCxnSpPr>
            <p:cNvPr id="76" name="75 Conector recto"/>
            <p:cNvCxnSpPr>
              <a:stCxn id="35" idx="3"/>
              <a:endCxn id="36" idx="1"/>
            </p:cNvCxnSpPr>
            <p:nvPr/>
          </p:nvCxnSpPr>
          <p:spPr bwMode="auto">
            <a:xfrm flipV="1">
              <a:off x="5060936" y="2677968"/>
              <a:ext cx="153989"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8" name="77 Conector angular"/>
            <p:cNvCxnSpPr/>
            <p:nvPr/>
          </p:nvCxnSpPr>
          <p:spPr bwMode="auto">
            <a:xfrm rot="10800000">
              <a:off x="4610084" y="2036672"/>
              <a:ext cx="163514" cy="539705"/>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0" name="79 Conector angular"/>
            <p:cNvCxnSpPr>
              <a:stCxn id="35" idx="1"/>
              <a:endCxn id="34" idx="6"/>
            </p:cNvCxnSpPr>
            <p:nvPr/>
          </p:nvCxnSpPr>
          <p:spPr bwMode="auto">
            <a:xfrm rot="10800000" flipV="1">
              <a:off x="4610084" y="2800195"/>
              <a:ext cx="163514" cy="539705"/>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2" name="81 Forma"/>
            <p:cNvCxnSpPr>
              <a:stCxn id="34" idx="4"/>
              <a:endCxn id="0" idx="3"/>
            </p:cNvCxnSpPr>
            <p:nvPr/>
          </p:nvCxnSpPr>
          <p:spPr bwMode="auto">
            <a:xfrm rot="5400000">
              <a:off x="4155278" y="3459731"/>
              <a:ext cx="320648" cy="334963"/>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4" name="83 Forma"/>
            <p:cNvCxnSpPr>
              <a:stCxn id="34" idx="0"/>
              <a:endCxn id="0" idx="3"/>
            </p:cNvCxnSpPr>
            <p:nvPr/>
          </p:nvCxnSpPr>
          <p:spPr bwMode="auto">
            <a:xfrm rot="16200000" flipV="1">
              <a:off x="4171945" y="2903359"/>
              <a:ext cx="287314" cy="334963"/>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8" name="87 Conector recto"/>
            <p:cNvCxnSpPr>
              <a:stCxn id="0" idx="2"/>
              <a:endCxn id="74" idx="0"/>
            </p:cNvCxnSpPr>
            <p:nvPr/>
          </p:nvCxnSpPr>
          <p:spPr bwMode="auto">
            <a:xfrm rot="16200000" flipH="1">
              <a:off x="3764747" y="3166083"/>
              <a:ext cx="192071"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0" name="89 Conector recto"/>
            <p:cNvCxnSpPr>
              <a:stCxn id="74" idx="2"/>
              <a:endCxn id="0" idx="0"/>
            </p:cNvCxnSpPr>
            <p:nvPr/>
          </p:nvCxnSpPr>
          <p:spPr bwMode="auto">
            <a:xfrm rot="5400000">
              <a:off x="3778239" y="3558956"/>
              <a:ext cx="165086"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2" name="91 Forma"/>
            <p:cNvCxnSpPr>
              <a:stCxn id="0" idx="1"/>
              <a:endCxn id="26" idx="0"/>
            </p:cNvCxnSpPr>
            <p:nvPr/>
          </p:nvCxnSpPr>
          <p:spPr bwMode="auto">
            <a:xfrm rot="10800000" flipV="1">
              <a:off x="3268642" y="2927184"/>
              <a:ext cx="303213" cy="287314"/>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4" name="93 Forma"/>
            <p:cNvCxnSpPr>
              <a:stCxn id="0" idx="1"/>
              <a:endCxn id="26" idx="4"/>
            </p:cNvCxnSpPr>
            <p:nvPr/>
          </p:nvCxnSpPr>
          <p:spPr bwMode="auto">
            <a:xfrm rot="10800000">
              <a:off x="3268642" y="3466888"/>
              <a:ext cx="303213" cy="320648"/>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6" name="95 Conector angular"/>
            <p:cNvCxnSpPr>
              <a:stCxn id="0" idx="3"/>
              <a:endCxn id="33" idx="0"/>
            </p:cNvCxnSpPr>
            <p:nvPr/>
          </p:nvCxnSpPr>
          <p:spPr bwMode="auto">
            <a:xfrm>
              <a:off x="4148121" y="1569986"/>
              <a:ext cx="334963" cy="320648"/>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9" name="98 Forma"/>
            <p:cNvCxnSpPr>
              <a:stCxn id="0" idx="3"/>
              <a:endCxn id="33" idx="4"/>
            </p:cNvCxnSpPr>
            <p:nvPr/>
          </p:nvCxnSpPr>
          <p:spPr bwMode="auto">
            <a:xfrm flipV="1">
              <a:off x="4148121" y="2143025"/>
              <a:ext cx="334963" cy="287314"/>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3" name="102 Forma"/>
            <p:cNvCxnSpPr>
              <a:stCxn id="0" idx="1"/>
              <a:endCxn id="25" idx="0"/>
            </p:cNvCxnSpPr>
            <p:nvPr/>
          </p:nvCxnSpPr>
          <p:spPr bwMode="auto">
            <a:xfrm rot="10800000" flipV="1">
              <a:off x="3268642" y="1569986"/>
              <a:ext cx="303213" cy="249216"/>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5" name="104 Conector angular"/>
            <p:cNvCxnSpPr>
              <a:stCxn id="0" idx="1"/>
              <a:endCxn id="25" idx="4"/>
            </p:cNvCxnSpPr>
            <p:nvPr/>
          </p:nvCxnSpPr>
          <p:spPr bwMode="auto">
            <a:xfrm rot="10800000">
              <a:off x="3268642" y="2071594"/>
              <a:ext cx="303213" cy="358745"/>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8" name="107 Conector recto"/>
            <p:cNvCxnSpPr>
              <a:stCxn id="73" idx="0"/>
              <a:endCxn id="0" idx="2"/>
            </p:cNvCxnSpPr>
            <p:nvPr/>
          </p:nvCxnSpPr>
          <p:spPr bwMode="auto">
            <a:xfrm rot="5400000" flipH="1" flipV="1">
              <a:off x="3771890" y="1798566"/>
              <a:ext cx="171436"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0" name="109 Conector recto"/>
            <p:cNvCxnSpPr>
              <a:stCxn id="73" idx="2"/>
              <a:endCxn id="0" idx="0"/>
            </p:cNvCxnSpPr>
            <p:nvPr/>
          </p:nvCxnSpPr>
          <p:spPr bwMode="auto">
            <a:xfrm rot="16200000" flipH="1">
              <a:off x="3764746" y="2191440"/>
              <a:ext cx="185721"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6" name="115 Conector angular"/>
            <p:cNvCxnSpPr>
              <a:stCxn id="26" idx="2"/>
              <a:endCxn id="24" idx="3"/>
            </p:cNvCxnSpPr>
            <p:nvPr/>
          </p:nvCxnSpPr>
          <p:spPr bwMode="auto">
            <a:xfrm rot="10800000">
              <a:off x="2890816" y="2765273"/>
              <a:ext cx="252413" cy="574627"/>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8" name="117 Conector angular"/>
            <p:cNvCxnSpPr>
              <a:stCxn id="24" idx="3"/>
              <a:endCxn id="25" idx="2"/>
            </p:cNvCxnSpPr>
            <p:nvPr/>
          </p:nvCxnSpPr>
          <p:spPr bwMode="auto">
            <a:xfrm flipV="1">
              <a:off x="2890816" y="1946191"/>
              <a:ext cx="252413" cy="574627"/>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2" name="121 Conector angular"/>
            <p:cNvCxnSpPr>
              <a:stCxn id="24" idx="1"/>
              <a:endCxn id="0" idx="3"/>
            </p:cNvCxnSpPr>
            <p:nvPr/>
          </p:nvCxnSpPr>
          <p:spPr bwMode="auto">
            <a:xfrm rot="10800000" flipV="1">
              <a:off x="2324076" y="2744637"/>
              <a:ext cx="279401" cy="468273"/>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6" name="125 Conector angular"/>
            <p:cNvCxnSpPr>
              <a:stCxn id="0" idx="3"/>
              <a:endCxn id="24" idx="1"/>
            </p:cNvCxnSpPr>
            <p:nvPr/>
          </p:nvCxnSpPr>
          <p:spPr bwMode="auto">
            <a:xfrm>
              <a:off x="2324076" y="2073181"/>
              <a:ext cx="279401" cy="468274"/>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8" name="127 Conector recto"/>
            <p:cNvCxnSpPr>
              <a:stCxn id="0" idx="2"/>
              <a:endCxn id="23" idx="0"/>
            </p:cNvCxnSpPr>
            <p:nvPr/>
          </p:nvCxnSpPr>
          <p:spPr bwMode="auto">
            <a:xfrm rot="16200000" flipH="1">
              <a:off x="1866097" y="2386685"/>
              <a:ext cx="344459"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30" name="129 Conector recto"/>
            <p:cNvCxnSpPr>
              <a:stCxn id="23" idx="2"/>
              <a:endCxn id="0" idx="0"/>
            </p:cNvCxnSpPr>
            <p:nvPr/>
          </p:nvCxnSpPr>
          <p:spPr bwMode="auto">
            <a:xfrm rot="5400000">
              <a:off x="1891494" y="2920040"/>
              <a:ext cx="293663"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34" name="133 Forma"/>
            <p:cNvCxnSpPr>
              <a:stCxn id="0" idx="1"/>
            </p:cNvCxnSpPr>
            <p:nvPr/>
          </p:nvCxnSpPr>
          <p:spPr bwMode="auto">
            <a:xfrm rot="10800000" flipV="1">
              <a:off x="1533498" y="2073181"/>
              <a:ext cx="214314" cy="427002"/>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36" name="135 Conector angular"/>
            <p:cNvCxnSpPr>
              <a:stCxn id="0" idx="1"/>
            </p:cNvCxnSpPr>
            <p:nvPr/>
          </p:nvCxnSpPr>
          <p:spPr bwMode="auto">
            <a:xfrm rot="10800000">
              <a:off x="1533498" y="2785909"/>
              <a:ext cx="214314" cy="427001"/>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39" name="138 Conector recto"/>
            <p:cNvCxnSpPr>
              <a:stCxn id="0" idx="3"/>
            </p:cNvCxnSpPr>
            <p:nvPr/>
          </p:nvCxnSpPr>
          <p:spPr bwMode="auto">
            <a:xfrm flipV="1">
              <a:off x="1227110" y="2643046"/>
              <a:ext cx="163513"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1" name="140 Conector recto"/>
            <p:cNvCxnSpPr>
              <a:stCxn id="0" idx="1"/>
            </p:cNvCxnSpPr>
            <p:nvPr/>
          </p:nvCxnSpPr>
          <p:spPr bwMode="auto">
            <a:xfrm rot="10800000">
              <a:off x="390494" y="2643046"/>
              <a:ext cx="296864"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3" name="142 Conector recto"/>
            <p:cNvCxnSpPr/>
            <p:nvPr/>
          </p:nvCxnSpPr>
          <p:spPr bwMode="auto">
            <a:xfrm rot="16200000" flipV="1">
              <a:off x="247625" y="2500177"/>
              <a:ext cx="142863" cy="142876"/>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5" name="144 Conector recto"/>
            <p:cNvCxnSpPr/>
            <p:nvPr/>
          </p:nvCxnSpPr>
          <p:spPr bwMode="auto">
            <a:xfrm rot="5400000">
              <a:off x="211910" y="2678755"/>
              <a:ext cx="214294" cy="142876"/>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79973" name="205 Grupo"/>
            <p:cNvGrpSpPr>
              <a:grpSpLocks noChangeAspect="1"/>
            </p:cNvGrpSpPr>
            <p:nvPr/>
          </p:nvGrpSpPr>
          <p:grpSpPr bwMode="auto">
            <a:xfrm>
              <a:off x="6681788" y="1785938"/>
              <a:ext cx="284162" cy="285750"/>
              <a:chOff x="3143047" y="4213359"/>
              <a:chExt cx="359648" cy="361678"/>
            </a:xfrm>
          </p:grpSpPr>
          <p:sp>
            <p:nvSpPr>
              <p:cNvPr id="147" name="146 Rectángulo"/>
              <p:cNvSpPr/>
              <p:nvPr/>
            </p:nvSpPr>
            <p:spPr bwMode="auto">
              <a:xfrm>
                <a:off x="3143036" y="4213270"/>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148" name="147 Elipse"/>
              <p:cNvSpPr/>
              <p:nvPr/>
            </p:nvSpPr>
            <p:spPr bwMode="auto">
              <a:xfrm>
                <a:off x="3193265" y="4273545"/>
                <a:ext cx="251153" cy="2511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grpSp>
        <p:grpSp>
          <p:nvGrpSpPr>
            <p:cNvPr id="79974" name="205 Grupo"/>
            <p:cNvGrpSpPr>
              <a:grpSpLocks noChangeAspect="1"/>
            </p:cNvGrpSpPr>
            <p:nvPr/>
          </p:nvGrpSpPr>
          <p:grpSpPr bwMode="auto">
            <a:xfrm>
              <a:off x="6681788" y="2286000"/>
              <a:ext cx="284162" cy="285750"/>
              <a:chOff x="3143047" y="4213359"/>
              <a:chExt cx="359648" cy="361678"/>
            </a:xfrm>
          </p:grpSpPr>
          <p:sp>
            <p:nvSpPr>
              <p:cNvPr id="150" name="149 Rectángulo"/>
              <p:cNvSpPr/>
              <p:nvPr/>
            </p:nvSpPr>
            <p:spPr bwMode="auto">
              <a:xfrm>
                <a:off x="3143036" y="4213217"/>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151" name="150 Elipse"/>
              <p:cNvSpPr/>
              <p:nvPr/>
            </p:nvSpPr>
            <p:spPr bwMode="auto">
              <a:xfrm>
                <a:off x="3193265" y="4273492"/>
                <a:ext cx="251153" cy="25114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grpSp>
        <p:grpSp>
          <p:nvGrpSpPr>
            <p:cNvPr id="79975" name="205 Grupo"/>
            <p:cNvGrpSpPr>
              <a:grpSpLocks noChangeAspect="1"/>
            </p:cNvGrpSpPr>
            <p:nvPr/>
          </p:nvGrpSpPr>
          <p:grpSpPr bwMode="auto">
            <a:xfrm>
              <a:off x="6681788" y="2786063"/>
              <a:ext cx="284162" cy="285750"/>
              <a:chOff x="3143047" y="4213359"/>
              <a:chExt cx="359648" cy="361678"/>
            </a:xfrm>
          </p:grpSpPr>
          <p:sp>
            <p:nvSpPr>
              <p:cNvPr id="153" name="152 Rectángulo"/>
              <p:cNvSpPr/>
              <p:nvPr/>
            </p:nvSpPr>
            <p:spPr bwMode="auto">
              <a:xfrm>
                <a:off x="3143036" y="4213164"/>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154" name="153 Elipse"/>
              <p:cNvSpPr/>
              <p:nvPr/>
            </p:nvSpPr>
            <p:spPr bwMode="auto">
              <a:xfrm>
                <a:off x="3193265" y="4273439"/>
                <a:ext cx="251153" cy="2511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grpSp>
        <p:grpSp>
          <p:nvGrpSpPr>
            <p:cNvPr id="79976" name="205 Grupo"/>
            <p:cNvGrpSpPr>
              <a:grpSpLocks noChangeAspect="1"/>
            </p:cNvGrpSpPr>
            <p:nvPr/>
          </p:nvGrpSpPr>
          <p:grpSpPr bwMode="auto">
            <a:xfrm>
              <a:off x="6681788" y="3286125"/>
              <a:ext cx="284162" cy="285750"/>
              <a:chOff x="3143047" y="4213359"/>
              <a:chExt cx="359648" cy="361678"/>
            </a:xfrm>
          </p:grpSpPr>
          <p:sp>
            <p:nvSpPr>
              <p:cNvPr id="156" name="155 Rectángulo"/>
              <p:cNvSpPr/>
              <p:nvPr/>
            </p:nvSpPr>
            <p:spPr bwMode="auto">
              <a:xfrm>
                <a:off x="3143036" y="4213111"/>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157" name="156 Elipse"/>
              <p:cNvSpPr/>
              <p:nvPr/>
            </p:nvSpPr>
            <p:spPr bwMode="auto">
              <a:xfrm>
                <a:off x="3193265" y="4273386"/>
                <a:ext cx="251153" cy="25114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R</a:t>
                </a:r>
              </a:p>
            </p:txBody>
          </p:sp>
        </p:grpSp>
        <p:cxnSp>
          <p:nvCxnSpPr>
            <p:cNvPr id="159" name="158 Conector recto"/>
            <p:cNvCxnSpPr/>
            <p:nvPr/>
          </p:nvCxnSpPr>
          <p:spPr bwMode="auto">
            <a:xfrm flipV="1">
              <a:off x="5467337" y="1928731"/>
              <a:ext cx="214314"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1" name="160 Conector recto"/>
            <p:cNvCxnSpPr/>
            <p:nvPr/>
          </p:nvCxnSpPr>
          <p:spPr bwMode="auto">
            <a:xfrm>
              <a:off x="5467337" y="2428751"/>
              <a:ext cx="214314"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5" name="164 Conector recto"/>
            <p:cNvCxnSpPr/>
            <p:nvPr/>
          </p:nvCxnSpPr>
          <p:spPr bwMode="auto">
            <a:xfrm flipV="1">
              <a:off x="5467337" y="2928772"/>
              <a:ext cx="214314"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7" name="166 Conector recto"/>
            <p:cNvCxnSpPr/>
            <p:nvPr/>
          </p:nvCxnSpPr>
          <p:spPr bwMode="auto">
            <a:xfrm>
              <a:off x="5467337" y="3428792"/>
              <a:ext cx="214314"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9" name="168 Conector recto"/>
            <p:cNvCxnSpPr>
              <a:endCxn id="0" idx="3"/>
            </p:cNvCxnSpPr>
            <p:nvPr/>
          </p:nvCxnSpPr>
          <p:spPr bwMode="auto">
            <a:xfrm flipV="1">
              <a:off x="5965814" y="2428751"/>
              <a:ext cx="21590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1" name="170 Conector recto"/>
            <p:cNvCxnSpPr>
              <a:endCxn id="0" idx="3"/>
            </p:cNvCxnSpPr>
            <p:nvPr/>
          </p:nvCxnSpPr>
          <p:spPr bwMode="auto">
            <a:xfrm>
              <a:off x="5965814" y="2928772"/>
              <a:ext cx="21590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5" name="174 Conector recto"/>
            <p:cNvCxnSpPr>
              <a:stCxn id="0" idx="0"/>
            </p:cNvCxnSpPr>
            <p:nvPr/>
          </p:nvCxnSpPr>
          <p:spPr bwMode="auto">
            <a:xfrm flipV="1">
              <a:off x="6538904" y="2928772"/>
              <a:ext cx="142876"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9" name="178 Conector recto"/>
            <p:cNvCxnSpPr>
              <a:stCxn id="0" idx="0"/>
            </p:cNvCxnSpPr>
            <p:nvPr/>
          </p:nvCxnSpPr>
          <p:spPr bwMode="auto">
            <a:xfrm flipV="1">
              <a:off x="6538904" y="2428751"/>
              <a:ext cx="142876"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1" name="180 Forma"/>
            <p:cNvCxnSpPr>
              <a:endCxn id="0" idx="3"/>
            </p:cNvCxnSpPr>
            <p:nvPr/>
          </p:nvCxnSpPr>
          <p:spPr bwMode="auto">
            <a:xfrm rot="5400000" flipH="1" flipV="1">
              <a:off x="5823748" y="1427900"/>
              <a:ext cx="357158" cy="358776"/>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3" name="182 Forma"/>
            <p:cNvCxnSpPr>
              <a:endCxn id="0" idx="3"/>
            </p:cNvCxnSpPr>
            <p:nvPr/>
          </p:nvCxnSpPr>
          <p:spPr bwMode="auto">
            <a:xfrm rot="16200000" flipH="1">
              <a:off x="5823748" y="3570845"/>
              <a:ext cx="357158" cy="358776"/>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9" name="188 Forma"/>
            <p:cNvCxnSpPr>
              <a:stCxn id="0" idx="0"/>
            </p:cNvCxnSpPr>
            <p:nvPr/>
          </p:nvCxnSpPr>
          <p:spPr bwMode="auto">
            <a:xfrm>
              <a:off x="6538904" y="1428710"/>
              <a:ext cx="284163" cy="357158"/>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1" name="190 Forma"/>
            <p:cNvCxnSpPr>
              <a:stCxn id="0" idx="0"/>
            </p:cNvCxnSpPr>
            <p:nvPr/>
          </p:nvCxnSpPr>
          <p:spPr bwMode="auto">
            <a:xfrm flipV="1">
              <a:off x="6538904" y="3571655"/>
              <a:ext cx="284163" cy="357158"/>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3" name="192 Conector recto"/>
            <p:cNvCxnSpPr>
              <a:endCxn id="0" idx="3"/>
            </p:cNvCxnSpPr>
            <p:nvPr/>
          </p:nvCxnSpPr>
          <p:spPr bwMode="auto">
            <a:xfrm flipV="1">
              <a:off x="5965814" y="1928731"/>
              <a:ext cx="21590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7" name="196 Conector recto"/>
            <p:cNvCxnSpPr>
              <a:endCxn id="0" idx="3"/>
            </p:cNvCxnSpPr>
            <p:nvPr/>
          </p:nvCxnSpPr>
          <p:spPr bwMode="auto">
            <a:xfrm>
              <a:off x="5965814" y="3428792"/>
              <a:ext cx="21590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1" name="200 Conector recto"/>
            <p:cNvCxnSpPr>
              <a:stCxn id="0" idx="0"/>
            </p:cNvCxnSpPr>
            <p:nvPr/>
          </p:nvCxnSpPr>
          <p:spPr bwMode="auto">
            <a:xfrm>
              <a:off x="6538904" y="1928731"/>
              <a:ext cx="142876"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3" name="202 Conector recto"/>
            <p:cNvCxnSpPr>
              <a:stCxn id="0" idx="0"/>
            </p:cNvCxnSpPr>
            <p:nvPr/>
          </p:nvCxnSpPr>
          <p:spPr bwMode="auto">
            <a:xfrm flipV="1">
              <a:off x="6538904" y="3428792"/>
              <a:ext cx="142876"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5" name="204 Conector recto"/>
            <p:cNvCxnSpPr>
              <a:stCxn id="147" idx="3"/>
              <a:endCxn id="0" idx="1"/>
            </p:cNvCxnSpPr>
            <p:nvPr/>
          </p:nvCxnSpPr>
          <p:spPr bwMode="auto">
            <a:xfrm flipV="1">
              <a:off x="6965942" y="1927143"/>
              <a:ext cx="560390"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7" name="206 Conector recto"/>
            <p:cNvCxnSpPr>
              <a:stCxn id="156" idx="3"/>
              <a:endCxn id="0" idx="1"/>
            </p:cNvCxnSpPr>
            <p:nvPr/>
          </p:nvCxnSpPr>
          <p:spPr bwMode="auto">
            <a:xfrm>
              <a:off x="6965942" y="3428792"/>
              <a:ext cx="56356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9" name="208 Conector recto"/>
            <p:cNvCxnSpPr>
              <a:stCxn id="150" idx="3"/>
              <a:endCxn id="0" idx="1"/>
            </p:cNvCxnSpPr>
            <p:nvPr/>
          </p:nvCxnSpPr>
          <p:spPr bwMode="auto">
            <a:xfrm>
              <a:off x="6965942" y="2428751"/>
              <a:ext cx="56356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1" name="210 Conector recto"/>
            <p:cNvCxnSpPr>
              <a:stCxn id="153" idx="3"/>
              <a:endCxn id="0" idx="1"/>
            </p:cNvCxnSpPr>
            <p:nvPr/>
          </p:nvCxnSpPr>
          <p:spPr bwMode="auto">
            <a:xfrm>
              <a:off x="6965942" y="2928772"/>
              <a:ext cx="56356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8" name="217 Conector recto"/>
            <p:cNvCxnSpPr>
              <a:stCxn id="0" idx="2"/>
            </p:cNvCxnSpPr>
            <p:nvPr/>
          </p:nvCxnSpPr>
          <p:spPr bwMode="auto">
            <a:xfrm rot="5400000">
              <a:off x="7604932" y="3786744"/>
              <a:ext cx="42700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0" name="219 Conector angular"/>
            <p:cNvCxnSpPr>
              <a:endCxn id="0" idx="2"/>
            </p:cNvCxnSpPr>
            <p:nvPr/>
          </p:nvCxnSpPr>
          <p:spPr bwMode="auto">
            <a:xfrm rot="5400000" flipH="1" flipV="1">
              <a:off x="6870756" y="3052565"/>
              <a:ext cx="1427042" cy="468315"/>
            </a:xfrm>
            <a:prstGeom prst="bentConnector3">
              <a:avLst>
                <a:gd name="adj1" fmla="val 93739"/>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7" name="226 Conector angular"/>
            <p:cNvCxnSpPr>
              <a:endCxn id="0" idx="2"/>
            </p:cNvCxnSpPr>
            <p:nvPr/>
          </p:nvCxnSpPr>
          <p:spPr bwMode="auto">
            <a:xfrm rot="5400000" flipH="1" flipV="1">
              <a:off x="7156485" y="3338294"/>
              <a:ext cx="927022" cy="396876"/>
            </a:xfrm>
            <a:prstGeom prst="bentConnector3">
              <a:avLst>
                <a:gd name="adj1" fmla="val 88319"/>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0" name="229 Conector angular"/>
            <p:cNvCxnSpPr>
              <a:endCxn id="0" idx="2"/>
            </p:cNvCxnSpPr>
            <p:nvPr/>
          </p:nvCxnSpPr>
          <p:spPr bwMode="auto">
            <a:xfrm rot="5400000" flipH="1" flipV="1">
              <a:off x="6579470" y="2766043"/>
              <a:ext cx="1928650" cy="539752"/>
            </a:xfrm>
            <a:prstGeom prst="bentConnector3">
              <a:avLst>
                <a:gd name="adj1" fmla="val 94618"/>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232" name="231 Rectángulo"/>
            <p:cNvSpPr/>
            <p:nvPr/>
          </p:nvSpPr>
          <p:spPr bwMode="auto">
            <a:xfrm>
              <a:off x="7100881" y="1631893"/>
              <a:ext cx="1143004" cy="2785829"/>
            </a:xfrm>
            <a:prstGeom prst="rect">
              <a:avLst/>
            </a:prstGeom>
            <a:noFill/>
            <a:ln w="25400" cap="flat" cmpd="sng" algn="ctr">
              <a:solidFill>
                <a:schemeClr val="accent6"/>
              </a:solidFill>
              <a:prstDash val="dash"/>
              <a:round/>
              <a:headEnd type="none" w="med" len="med"/>
              <a:tailEnd type="none" w="med" len="med"/>
            </a:ln>
            <a:effectLst/>
          </p:spPr>
          <p:txBody>
            <a:bodyPr/>
            <a:lstStyle/>
            <a:p>
              <a:pPr>
                <a:defRPr/>
              </a:pPr>
              <a:endParaRPr lang="es-MX" b="0">
                <a:effectLst>
                  <a:outerShdw blurRad="38100" dist="38100" dir="2700000" algn="tl">
                    <a:srgbClr val="000000">
                      <a:alpha val="43137"/>
                    </a:srgbClr>
                  </a:outerShdw>
                </a:effectLst>
              </a:endParaRPr>
            </a:p>
          </p:txBody>
        </p:sp>
        <p:cxnSp>
          <p:nvCxnSpPr>
            <p:cNvPr id="234" name="233 Conector recto"/>
            <p:cNvCxnSpPr>
              <a:stCxn id="0" idx="3"/>
            </p:cNvCxnSpPr>
            <p:nvPr/>
          </p:nvCxnSpPr>
          <p:spPr bwMode="auto">
            <a:xfrm>
              <a:off x="8101009" y="1927143"/>
              <a:ext cx="25717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6" name="235 Conector recto"/>
            <p:cNvCxnSpPr>
              <a:stCxn id="0" idx="3"/>
            </p:cNvCxnSpPr>
            <p:nvPr/>
          </p:nvCxnSpPr>
          <p:spPr bwMode="auto">
            <a:xfrm flipV="1">
              <a:off x="8105771" y="2428751"/>
              <a:ext cx="252414"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8" name="237 Conector recto"/>
            <p:cNvCxnSpPr>
              <a:stCxn id="0" idx="3"/>
            </p:cNvCxnSpPr>
            <p:nvPr/>
          </p:nvCxnSpPr>
          <p:spPr bwMode="auto">
            <a:xfrm flipV="1">
              <a:off x="8105771" y="2928772"/>
              <a:ext cx="252414"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40" name="239 Conector recto"/>
            <p:cNvCxnSpPr>
              <a:stCxn id="0" idx="3"/>
            </p:cNvCxnSpPr>
            <p:nvPr/>
          </p:nvCxnSpPr>
          <p:spPr bwMode="auto">
            <a:xfrm flipV="1">
              <a:off x="8105771" y="3428792"/>
              <a:ext cx="252414"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42" name="241 Conector recto"/>
            <p:cNvCxnSpPr/>
            <p:nvPr/>
          </p:nvCxnSpPr>
          <p:spPr bwMode="auto">
            <a:xfrm>
              <a:off x="8594723" y="1785868"/>
              <a:ext cx="214314"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43" name="242 Conector recto"/>
            <p:cNvCxnSpPr/>
            <p:nvPr/>
          </p:nvCxnSpPr>
          <p:spPr bwMode="auto">
            <a:xfrm>
              <a:off x="8601073" y="2070006"/>
              <a:ext cx="214314"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44" name="243 Conector recto"/>
            <p:cNvCxnSpPr/>
            <p:nvPr/>
          </p:nvCxnSpPr>
          <p:spPr bwMode="auto">
            <a:xfrm>
              <a:off x="8601073" y="2355732"/>
              <a:ext cx="214314"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45" name="244 Conector recto"/>
            <p:cNvCxnSpPr/>
            <p:nvPr/>
          </p:nvCxnSpPr>
          <p:spPr bwMode="auto">
            <a:xfrm>
              <a:off x="8601073" y="2643046"/>
              <a:ext cx="214314"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46" name="245 Conector recto"/>
            <p:cNvCxnSpPr/>
            <p:nvPr/>
          </p:nvCxnSpPr>
          <p:spPr bwMode="auto">
            <a:xfrm>
              <a:off x="8607423" y="2927184"/>
              <a:ext cx="214314"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47" name="246 Conector recto"/>
            <p:cNvCxnSpPr/>
            <p:nvPr/>
          </p:nvCxnSpPr>
          <p:spPr bwMode="auto">
            <a:xfrm>
              <a:off x="8607423" y="3212910"/>
              <a:ext cx="214314"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48" name="247 Conector recto"/>
            <p:cNvCxnSpPr/>
            <p:nvPr/>
          </p:nvCxnSpPr>
          <p:spPr bwMode="auto">
            <a:xfrm>
              <a:off x="8601073" y="3498636"/>
              <a:ext cx="214314"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23" name="122 Rectángulo"/>
            <p:cNvSpPr/>
            <p:nvPr/>
          </p:nvSpPr>
          <p:spPr bwMode="auto">
            <a:xfrm>
              <a:off x="687778" y="5212702"/>
              <a:ext cx="540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BFP</a:t>
              </a:r>
            </a:p>
          </p:txBody>
        </p:sp>
        <p:sp>
          <p:nvSpPr>
            <p:cNvPr id="124" name="123 Rectángulo"/>
            <p:cNvSpPr/>
            <p:nvPr/>
          </p:nvSpPr>
          <p:spPr bwMode="auto">
            <a:xfrm>
              <a:off x="1748590" y="4641198"/>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LNA</a:t>
              </a:r>
            </a:p>
          </p:txBody>
        </p:sp>
        <p:sp>
          <p:nvSpPr>
            <p:cNvPr id="125" name="124 Rectángulo"/>
            <p:cNvSpPr/>
            <p:nvPr/>
          </p:nvSpPr>
          <p:spPr bwMode="auto">
            <a:xfrm>
              <a:off x="1748590" y="5781396"/>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LNA</a:t>
              </a:r>
            </a:p>
          </p:txBody>
        </p:sp>
        <p:grpSp>
          <p:nvGrpSpPr>
            <p:cNvPr id="80022" name="205 Grupo"/>
            <p:cNvGrpSpPr>
              <a:grpSpLocks noChangeAspect="1"/>
            </p:cNvGrpSpPr>
            <p:nvPr/>
          </p:nvGrpSpPr>
          <p:grpSpPr bwMode="auto">
            <a:xfrm>
              <a:off x="1391008" y="5212709"/>
              <a:ext cx="284163" cy="285750"/>
              <a:chOff x="3143047" y="4213359"/>
              <a:chExt cx="359648" cy="361678"/>
            </a:xfrm>
          </p:grpSpPr>
          <p:sp>
            <p:nvSpPr>
              <p:cNvPr id="129" name="128 Rectángulo"/>
              <p:cNvSpPr/>
              <p:nvPr/>
            </p:nvSpPr>
            <p:spPr bwMode="auto">
              <a:xfrm>
                <a:off x="3142560" y="4213717"/>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131" name="130 Elipse"/>
              <p:cNvSpPr/>
              <p:nvPr/>
            </p:nvSpPr>
            <p:spPr bwMode="auto">
              <a:xfrm>
                <a:off x="3192791" y="4273992"/>
                <a:ext cx="251151" cy="251145"/>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r>
                  <a:rPr lang="es-MX" sz="1000" dirty="0">
                    <a:solidFill>
                      <a:schemeClr val="bg2"/>
                    </a:solidFill>
                  </a:rPr>
                  <a:t>F</a:t>
                </a:r>
              </a:p>
            </p:txBody>
          </p:sp>
        </p:grpSp>
        <p:sp>
          <p:nvSpPr>
            <p:cNvPr id="132" name="131 Rectángulo"/>
            <p:cNvSpPr/>
            <p:nvPr/>
          </p:nvSpPr>
          <p:spPr bwMode="auto">
            <a:xfrm>
              <a:off x="1860525" y="5273312"/>
              <a:ext cx="360364" cy="21429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000" b="0" dirty="0">
                  <a:effectLst>
                    <a:outerShdw blurRad="38100" dist="38100" dir="2700000" algn="tl">
                      <a:srgbClr val="000000">
                        <a:alpha val="43137"/>
                      </a:srgbClr>
                    </a:outerShdw>
                  </a:effectLst>
                </a:rPr>
                <a:t>RG</a:t>
              </a:r>
            </a:p>
          </p:txBody>
        </p:sp>
        <p:sp>
          <p:nvSpPr>
            <p:cNvPr id="133" name="132 Rectángulo"/>
            <p:cNvSpPr/>
            <p:nvPr/>
          </p:nvSpPr>
          <p:spPr bwMode="auto">
            <a:xfrm>
              <a:off x="2603477" y="5141561"/>
              <a:ext cx="287339" cy="43176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H</a:t>
              </a:r>
            </a:p>
          </p:txBody>
        </p:sp>
        <p:sp>
          <p:nvSpPr>
            <p:cNvPr id="135" name="134 Elipse"/>
            <p:cNvSpPr/>
            <p:nvPr/>
          </p:nvSpPr>
          <p:spPr bwMode="auto">
            <a:xfrm>
              <a:off x="3143229" y="4532012"/>
              <a:ext cx="252414" cy="252391"/>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S</a:t>
              </a:r>
            </a:p>
          </p:txBody>
        </p:sp>
        <p:sp>
          <p:nvSpPr>
            <p:cNvPr id="137" name="136 Elipse"/>
            <p:cNvSpPr/>
            <p:nvPr/>
          </p:nvSpPr>
          <p:spPr bwMode="auto">
            <a:xfrm>
              <a:off x="3143229" y="5927307"/>
              <a:ext cx="252414" cy="252392"/>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S</a:t>
              </a:r>
            </a:p>
          </p:txBody>
        </p:sp>
        <p:sp>
          <p:nvSpPr>
            <p:cNvPr id="138" name="137 Rectángulo"/>
            <p:cNvSpPr/>
            <p:nvPr/>
          </p:nvSpPr>
          <p:spPr bwMode="auto">
            <a:xfrm>
              <a:off x="3572226" y="4998388"/>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L/IF</a:t>
              </a:r>
            </a:p>
          </p:txBody>
        </p:sp>
        <p:sp>
          <p:nvSpPr>
            <p:cNvPr id="140" name="139 Rectángulo"/>
            <p:cNvSpPr/>
            <p:nvPr/>
          </p:nvSpPr>
          <p:spPr bwMode="auto">
            <a:xfrm>
              <a:off x="3572226" y="5496206"/>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L/IF</a:t>
              </a:r>
            </a:p>
          </p:txBody>
        </p:sp>
        <p:sp>
          <p:nvSpPr>
            <p:cNvPr id="142" name="141 Rectángulo"/>
            <p:cNvSpPr/>
            <p:nvPr/>
          </p:nvSpPr>
          <p:spPr bwMode="auto">
            <a:xfrm>
              <a:off x="3572226" y="6355710"/>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L/IF</a:t>
              </a:r>
            </a:p>
          </p:txBody>
        </p:sp>
        <p:sp>
          <p:nvSpPr>
            <p:cNvPr id="144" name="143 Elipse"/>
            <p:cNvSpPr/>
            <p:nvPr/>
          </p:nvSpPr>
          <p:spPr bwMode="auto">
            <a:xfrm>
              <a:off x="4357671" y="4603443"/>
              <a:ext cx="252413" cy="252392"/>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S</a:t>
              </a:r>
            </a:p>
          </p:txBody>
        </p:sp>
        <p:sp>
          <p:nvSpPr>
            <p:cNvPr id="146" name="145 Elipse"/>
            <p:cNvSpPr/>
            <p:nvPr/>
          </p:nvSpPr>
          <p:spPr bwMode="auto">
            <a:xfrm>
              <a:off x="4357671" y="5927307"/>
              <a:ext cx="252413" cy="252392"/>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S</a:t>
              </a:r>
            </a:p>
          </p:txBody>
        </p:sp>
        <p:sp>
          <p:nvSpPr>
            <p:cNvPr id="149" name="148 Rectángulo"/>
            <p:cNvSpPr/>
            <p:nvPr/>
          </p:nvSpPr>
          <p:spPr bwMode="auto">
            <a:xfrm>
              <a:off x="4856148" y="5178070"/>
              <a:ext cx="287338" cy="43176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200" b="0" dirty="0">
                  <a:effectLst>
                    <a:outerShdw blurRad="38100" dist="38100" dir="2700000" algn="tl">
                      <a:srgbClr val="000000">
                        <a:alpha val="43137"/>
                      </a:srgbClr>
                    </a:outerShdw>
                  </a:effectLst>
                </a:rPr>
                <a:t>H</a:t>
              </a:r>
            </a:p>
          </p:txBody>
        </p:sp>
        <p:sp>
          <p:nvSpPr>
            <p:cNvPr id="152" name="151 Rectángulo"/>
            <p:cNvSpPr/>
            <p:nvPr/>
          </p:nvSpPr>
          <p:spPr bwMode="auto">
            <a:xfrm>
              <a:off x="3675044" y="4598681"/>
              <a:ext cx="360363" cy="21429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000" b="0" dirty="0">
                  <a:effectLst>
                    <a:outerShdw blurRad="38100" dist="38100" dir="2700000" algn="tl">
                      <a:srgbClr val="000000">
                        <a:alpha val="43137"/>
                      </a:srgbClr>
                    </a:outerShdw>
                  </a:effectLst>
                </a:rPr>
                <a:t>RG</a:t>
              </a:r>
            </a:p>
          </p:txBody>
        </p:sp>
        <p:sp>
          <p:nvSpPr>
            <p:cNvPr id="155" name="154 Rectángulo"/>
            <p:cNvSpPr/>
            <p:nvPr/>
          </p:nvSpPr>
          <p:spPr bwMode="auto">
            <a:xfrm>
              <a:off x="3682981" y="5976515"/>
              <a:ext cx="358776" cy="21429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000" b="0" dirty="0">
                  <a:effectLst>
                    <a:outerShdw blurRad="38100" dist="38100" dir="2700000" algn="tl">
                      <a:srgbClr val="000000">
                        <a:alpha val="43137"/>
                      </a:srgbClr>
                    </a:outerShdw>
                  </a:effectLst>
                </a:rPr>
                <a:t>RG</a:t>
              </a:r>
            </a:p>
          </p:txBody>
        </p:sp>
        <p:cxnSp>
          <p:nvCxnSpPr>
            <p:cNvPr id="160" name="159 Conector angular"/>
            <p:cNvCxnSpPr>
              <a:stCxn id="149" idx="1"/>
              <a:endCxn id="146" idx="6"/>
            </p:cNvCxnSpPr>
            <p:nvPr/>
          </p:nvCxnSpPr>
          <p:spPr bwMode="auto">
            <a:xfrm rot="10800000" flipV="1">
              <a:off x="4610084" y="5513004"/>
              <a:ext cx="246064" cy="539705"/>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2" name="161 Forma"/>
            <p:cNvCxnSpPr>
              <a:stCxn id="146" idx="4"/>
            </p:cNvCxnSpPr>
            <p:nvPr/>
          </p:nvCxnSpPr>
          <p:spPr bwMode="auto">
            <a:xfrm rot="5400000">
              <a:off x="4155278" y="6172541"/>
              <a:ext cx="320648" cy="334963"/>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3" name="162 Forma"/>
            <p:cNvCxnSpPr>
              <a:stCxn id="146" idx="0"/>
            </p:cNvCxnSpPr>
            <p:nvPr/>
          </p:nvCxnSpPr>
          <p:spPr bwMode="auto">
            <a:xfrm rot="16200000" flipV="1">
              <a:off x="4171945" y="5616169"/>
              <a:ext cx="287313" cy="334963"/>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4" name="163 Conector recto"/>
            <p:cNvCxnSpPr>
              <a:endCxn id="155" idx="0"/>
            </p:cNvCxnSpPr>
            <p:nvPr/>
          </p:nvCxnSpPr>
          <p:spPr bwMode="auto">
            <a:xfrm rot="16200000" flipH="1">
              <a:off x="3764747" y="5878891"/>
              <a:ext cx="192072"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6" name="165 Conector recto"/>
            <p:cNvCxnSpPr>
              <a:stCxn id="155" idx="2"/>
            </p:cNvCxnSpPr>
            <p:nvPr/>
          </p:nvCxnSpPr>
          <p:spPr bwMode="auto">
            <a:xfrm rot="5400000">
              <a:off x="3778239" y="6271764"/>
              <a:ext cx="165086"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8" name="167 Forma"/>
            <p:cNvCxnSpPr>
              <a:endCxn id="137" idx="0"/>
            </p:cNvCxnSpPr>
            <p:nvPr/>
          </p:nvCxnSpPr>
          <p:spPr bwMode="auto">
            <a:xfrm rot="10800000" flipV="1">
              <a:off x="3268642" y="5639994"/>
              <a:ext cx="303213" cy="287313"/>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0" name="169 Forma"/>
            <p:cNvCxnSpPr>
              <a:endCxn id="137" idx="4"/>
            </p:cNvCxnSpPr>
            <p:nvPr/>
          </p:nvCxnSpPr>
          <p:spPr bwMode="auto">
            <a:xfrm rot="10800000">
              <a:off x="3268642" y="6179698"/>
              <a:ext cx="303213" cy="320648"/>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2" name="95 Conector angular"/>
            <p:cNvCxnSpPr>
              <a:endCxn id="144" idx="0"/>
            </p:cNvCxnSpPr>
            <p:nvPr/>
          </p:nvCxnSpPr>
          <p:spPr bwMode="auto">
            <a:xfrm>
              <a:off x="4148121" y="4282795"/>
              <a:ext cx="334963" cy="320648"/>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3" name="172 Forma"/>
            <p:cNvCxnSpPr>
              <a:endCxn id="144" idx="4"/>
            </p:cNvCxnSpPr>
            <p:nvPr/>
          </p:nvCxnSpPr>
          <p:spPr bwMode="auto">
            <a:xfrm flipV="1">
              <a:off x="4148121" y="4855835"/>
              <a:ext cx="334963" cy="287313"/>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4" name="173 Forma"/>
            <p:cNvCxnSpPr>
              <a:endCxn id="135" idx="0"/>
            </p:cNvCxnSpPr>
            <p:nvPr/>
          </p:nvCxnSpPr>
          <p:spPr bwMode="auto">
            <a:xfrm rot="10800000" flipV="1">
              <a:off x="3268642" y="4282795"/>
              <a:ext cx="303213" cy="249217"/>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6" name="104 Conector angular"/>
            <p:cNvCxnSpPr>
              <a:endCxn id="135" idx="4"/>
            </p:cNvCxnSpPr>
            <p:nvPr/>
          </p:nvCxnSpPr>
          <p:spPr bwMode="auto">
            <a:xfrm rot="10800000">
              <a:off x="3268642" y="4784403"/>
              <a:ext cx="303213" cy="358745"/>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7" name="176 Conector recto"/>
            <p:cNvCxnSpPr>
              <a:stCxn id="152" idx="0"/>
            </p:cNvCxnSpPr>
            <p:nvPr/>
          </p:nvCxnSpPr>
          <p:spPr bwMode="auto">
            <a:xfrm rot="5400000" flipH="1" flipV="1">
              <a:off x="3771890" y="4511375"/>
              <a:ext cx="171436"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8" name="177 Conector recto"/>
            <p:cNvCxnSpPr>
              <a:stCxn id="152" idx="2"/>
            </p:cNvCxnSpPr>
            <p:nvPr/>
          </p:nvCxnSpPr>
          <p:spPr bwMode="auto">
            <a:xfrm rot="16200000" flipH="1">
              <a:off x="3764746" y="4904248"/>
              <a:ext cx="185722"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0" name="179 Conector angular"/>
            <p:cNvCxnSpPr>
              <a:stCxn id="137" idx="2"/>
              <a:endCxn id="133" idx="3"/>
            </p:cNvCxnSpPr>
            <p:nvPr/>
          </p:nvCxnSpPr>
          <p:spPr bwMode="auto">
            <a:xfrm rot="10800000">
              <a:off x="2890816" y="5478082"/>
              <a:ext cx="252413" cy="574627"/>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2" name="181 Conector angular"/>
            <p:cNvCxnSpPr>
              <a:stCxn id="133" idx="3"/>
              <a:endCxn id="135" idx="2"/>
            </p:cNvCxnSpPr>
            <p:nvPr/>
          </p:nvCxnSpPr>
          <p:spPr bwMode="auto">
            <a:xfrm flipV="1">
              <a:off x="2890816" y="4659001"/>
              <a:ext cx="252413" cy="574627"/>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4" name="183 Conector angular"/>
            <p:cNvCxnSpPr>
              <a:stCxn id="133" idx="1"/>
            </p:cNvCxnSpPr>
            <p:nvPr/>
          </p:nvCxnSpPr>
          <p:spPr bwMode="auto">
            <a:xfrm rot="10800000" flipV="1">
              <a:off x="2324076" y="5457446"/>
              <a:ext cx="279401" cy="468274"/>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5" name="184 Conector angular"/>
            <p:cNvCxnSpPr>
              <a:endCxn id="133" idx="1"/>
            </p:cNvCxnSpPr>
            <p:nvPr/>
          </p:nvCxnSpPr>
          <p:spPr bwMode="auto">
            <a:xfrm>
              <a:off x="2324076" y="4785991"/>
              <a:ext cx="279401" cy="468273"/>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6" name="185 Conector recto"/>
            <p:cNvCxnSpPr>
              <a:endCxn id="132" idx="0"/>
            </p:cNvCxnSpPr>
            <p:nvPr/>
          </p:nvCxnSpPr>
          <p:spPr bwMode="auto">
            <a:xfrm rot="16200000" flipH="1">
              <a:off x="1866097" y="5099495"/>
              <a:ext cx="344458"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7" name="186 Conector recto"/>
            <p:cNvCxnSpPr>
              <a:stCxn id="132" idx="2"/>
            </p:cNvCxnSpPr>
            <p:nvPr/>
          </p:nvCxnSpPr>
          <p:spPr bwMode="auto">
            <a:xfrm rot="5400000">
              <a:off x="1891494" y="5632850"/>
              <a:ext cx="293662"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8" name="187 Forma"/>
            <p:cNvCxnSpPr/>
            <p:nvPr/>
          </p:nvCxnSpPr>
          <p:spPr bwMode="auto">
            <a:xfrm rot="10800000" flipV="1">
              <a:off x="1533498" y="4785991"/>
              <a:ext cx="214314" cy="427001"/>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0" name="135 Conector angular"/>
            <p:cNvCxnSpPr/>
            <p:nvPr/>
          </p:nvCxnSpPr>
          <p:spPr bwMode="auto">
            <a:xfrm rot="10800000">
              <a:off x="1533498" y="5498718"/>
              <a:ext cx="214314" cy="427002"/>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2" name="191 Conector recto"/>
            <p:cNvCxnSpPr/>
            <p:nvPr/>
          </p:nvCxnSpPr>
          <p:spPr bwMode="auto">
            <a:xfrm flipV="1">
              <a:off x="1227110" y="5355855"/>
              <a:ext cx="163513"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94" name="193 Rectángulo"/>
            <p:cNvSpPr/>
            <p:nvPr/>
          </p:nvSpPr>
          <p:spPr bwMode="auto">
            <a:xfrm>
              <a:off x="3571868" y="4141132"/>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L/IF</a:t>
              </a:r>
            </a:p>
          </p:txBody>
        </p:sp>
        <p:sp>
          <p:nvSpPr>
            <p:cNvPr id="195" name="194 Rectángulo"/>
            <p:cNvSpPr/>
            <p:nvPr/>
          </p:nvSpPr>
          <p:spPr bwMode="auto">
            <a:xfrm>
              <a:off x="5429256" y="4643446"/>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a:solidFill>
                    <a:schemeClr val="tx1"/>
                  </a:solidFill>
                  <a:effectLst>
                    <a:outerShdw blurRad="38100" dist="38100" dir="2700000" algn="tl">
                      <a:srgbClr val="C0C0C0"/>
                    </a:outerShdw>
                  </a:effectLst>
                </a:rPr>
                <a:t>IF/Ku</a:t>
              </a:r>
            </a:p>
          </p:txBody>
        </p:sp>
        <p:sp>
          <p:nvSpPr>
            <p:cNvPr id="196" name="195 Rectángulo"/>
            <p:cNvSpPr/>
            <p:nvPr/>
          </p:nvSpPr>
          <p:spPr bwMode="auto">
            <a:xfrm>
              <a:off x="5429256" y="5783644"/>
              <a:ext cx="576000" cy="288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a:solidFill>
                    <a:schemeClr val="tx1"/>
                  </a:solidFill>
                  <a:effectLst>
                    <a:outerShdw blurRad="38100" dist="38100" dir="2700000" algn="tl">
                      <a:srgbClr val="C0C0C0"/>
                    </a:outerShdw>
                  </a:effectLst>
                </a:rPr>
                <a:t>IF/Ku</a:t>
              </a:r>
            </a:p>
          </p:txBody>
        </p:sp>
        <p:grpSp>
          <p:nvGrpSpPr>
            <p:cNvPr id="80072" name="205 Grupo"/>
            <p:cNvGrpSpPr>
              <a:grpSpLocks noChangeAspect="1"/>
            </p:cNvGrpSpPr>
            <p:nvPr/>
          </p:nvGrpSpPr>
          <p:grpSpPr bwMode="auto">
            <a:xfrm>
              <a:off x="6143244" y="5214957"/>
              <a:ext cx="284163" cy="285750"/>
              <a:chOff x="3143047" y="4213359"/>
              <a:chExt cx="359648" cy="361678"/>
            </a:xfrm>
          </p:grpSpPr>
          <p:sp>
            <p:nvSpPr>
              <p:cNvPr id="199" name="198 Rectángulo"/>
              <p:cNvSpPr/>
              <p:nvPr/>
            </p:nvSpPr>
            <p:spPr bwMode="auto">
              <a:xfrm>
                <a:off x="3143515" y="4212881"/>
                <a:ext cx="359649" cy="3616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200" name="199 Elipse"/>
              <p:cNvSpPr/>
              <p:nvPr/>
            </p:nvSpPr>
            <p:spPr bwMode="auto">
              <a:xfrm>
                <a:off x="3193746" y="4273155"/>
                <a:ext cx="251151" cy="2511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72000" anchor="ctr"/>
              <a:lstStyle/>
              <a:p>
                <a:pPr algn="ctr">
                  <a:defRPr/>
                </a:pPr>
                <a:endParaRPr lang="es-MX" sz="1000">
                  <a:solidFill>
                    <a:schemeClr val="bg2"/>
                  </a:solidFill>
                </a:endParaRPr>
              </a:p>
            </p:txBody>
          </p:sp>
        </p:grpSp>
        <p:sp>
          <p:nvSpPr>
            <p:cNvPr id="202" name="201 Rectángulo"/>
            <p:cNvSpPr/>
            <p:nvPr/>
          </p:nvSpPr>
          <p:spPr bwMode="auto">
            <a:xfrm>
              <a:off x="5541950" y="5274899"/>
              <a:ext cx="360363" cy="21429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 rIns="36000" anchor="ctr"/>
            <a:lstStyle/>
            <a:p>
              <a:pPr algn="ctr">
                <a:defRPr/>
              </a:pPr>
              <a:r>
                <a:rPr lang="es-MX" sz="1000" b="0" dirty="0">
                  <a:effectLst>
                    <a:outerShdw blurRad="38100" dist="38100" dir="2700000" algn="tl">
                      <a:srgbClr val="000000">
                        <a:alpha val="43137"/>
                      </a:srgbClr>
                    </a:outerShdw>
                  </a:effectLst>
                </a:rPr>
                <a:t>RG</a:t>
              </a:r>
            </a:p>
          </p:txBody>
        </p:sp>
        <p:cxnSp>
          <p:nvCxnSpPr>
            <p:cNvPr id="210" name="209 Conector recto"/>
            <p:cNvCxnSpPr>
              <a:endCxn id="202" idx="0"/>
            </p:cNvCxnSpPr>
            <p:nvPr/>
          </p:nvCxnSpPr>
          <p:spPr bwMode="auto">
            <a:xfrm rot="16200000" flipH="1">
              <a:off x="5547522" y="5101082"/>
              <a:ext cx="344459"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2" name="211 Conector recto"/>
            <p:cNvCxnSpPr>
              <a:stCxn id="202" idx="2"/>
            </p:cNvCxnSpPr>
            <p:nvPr/>
          </p:nvCxnSpPr>
          <p:spPr bwMode="auto">
            <a:xfrm rot="5400000">
              <a:off x="5572919" y="5634437"/>
              <a:ext cx="293663"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4" name="135 Conector angular"/>
            <p:cNvCxnSpPr>
              <a:stCxn id="0" idx="1"/>
              <a:endCxn id="149" idx="3"/>
            </p:cNvCxnSpPr>
            <p:nvPr/>
          </p:nvCxnSpPr>
          <p:spPr bwMode="auto">
            <a:xfrm rot="10800000">
              <a:off x="5143486" y="5495543"/>
              <a:ext cx="285751" cy="431764"/>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2" name="221 Forma"/>
            <p:cNvCxnSpPr>
              <a:stCxn id="0" idx="3"/>
            </p:cNvCxnSpPr>
            <p:nvPr/>
          </p:nvCxnSpPr>
          <p:spPr bwMode="auto">
            <a:xfrm>
              <a:off x="6005502" y="4787577"/>
              <a:ext cx="279401" cy="427002"/>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5" name="224 Forma"/>
            <p:cNvCxnSpPr>
              <a:stCxn id="0" idx="3"/>
            </p:cNvCxnSpPr>
            <p:nvPr/>
          </p:nvCxnSpPr>
          <p:spPr bwMode="auto">
            <a:xfrm flipV="1">
              <a:off x="6005502" y="5500305"/>
              <a:ext cx="279401" cy="427001"/>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1" name="230 Conector angular"/>
            <p:cNvCxnSpPr>
              <a:stCxn id="149" idx="3"/>
              <a:endCxn id="0" idx="1"/>
            </p:cNvCxnSpPr>
            <p:nvPr/>
          </p:nvCxnSpPr>
          <p:spPr bwMode="auto">
            <a:xfrm flipV="1">
              <a:off x="5143486" y="4787577"/>
              <a:ext cx="285751" cy="468274"/>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5" name="234 Conector recto de flecha"/>
            <p:cNvCxnSpPr>
              <a:stCxn id="199" idx="3"/>
            </p:cNvCxnSpPr>
            <p:nvPr/>
          </p:nvCxnSpPr>
          <p:spPr bwMode="auto">
            <a:xfrm flipV="1">
              <a:off x="6427778" y="5357442"/>
              <a:ext cx="430214"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39" name="238 Forma"/>
            <p:cNvCxnSpPr/>
            <p:nvPr/>
          </p:nvCxnSpPr>
          <p:spPr bwMode="auto">
            <a:xfrm rot="10800000" flipV="1">
              <a:off x="681008" y="4025641"/>
              <a:ext cx="4248165" cy="1331801"/>
            </a:xfrm>
            <a:prstGeom prst="bentConnector3">
              <a:avLst>
                <a:gd name="adj1" fmla="val 105000"/>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256" name="255 Forma"/>
            <p:cNvCxnSpPr>
              <a:endCxn id="0" idx="2"/>
            </p:cNvCxnSpPr>
            <p:nvPr/>
          </p:nvCxnSpPr>
          <p:spPr bwMode="auto">
            <a:xfrm>
              <a:off x="4929173" y="4000244"/>
              <a:ext cx="2751147" cy="287314"/>
            </a:xfrm>
            <a:prstGeom prst="bentConnector4">
              <a:avLst>
                <a:gd name="adj1" fmla="val -418"/>
                <a:gd name="adj2" fmla="val 179375"/>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80083" name="258 CuadroTexto"/>
            <p:cNvSpPr txBox="1">
              <a:spLocks noChangeArrowheads="1"/>
            </p:cNvSpPr>
            <p:nvPr/>
          </p:nvSpPr>
          <p:spPr bwMode="auto">
            <a:xfrm>
              <a:off x="6857992" y="5120924"/>
              <a:ext cx="1285880" cy="4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To Ku band repeater</a:t>
              </a:r>
            </a:p>
          </p:txBody>
        </p:sp>
        <p:cxnSp>
          <p:nvCxnSpPr>
            <p:cNvPr id="263" name="262 Conector angular"/>
            <p:cNvCxnSpPr>
              <a:stCxn id="144" idx="6"/>
              <a:endCxn id="149" idx="1"/>
            </p:cNvCxnSpPr>
            <p:nvPr/>
          </p:nvCxnSpPr>
          <p:spPr bwMode="auto">
            <a:xfrm>
              <a:off x="4610084" y="4728845"/>
              <a:ext cx="246064" cy="539705"/>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80085" name="263 CuadroTexto"/>
            <p:cNvSpPr txBox="1">
              <a:spLocks noChangeArrowheads="1"/>
            </p:cNvSpPr>
            <p:nvPr/>
          </p:nvSpPr>
          <p:spPr bwMode="auto">
            <a:xfrm>
              <a:off x="571470" y="4071675"/>
              <a:ext cx="1571631" cy="36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b="0">
                <a:solidFill>
                  <a:srgbClr val="000000"/>
                </a:solidFill>
              </a:endParaRPr>
            </a:p>
          </p:txBody>
        </p:sp>
        <p:sp>
          <p:nvSpPr>
            <p:cNvPr id="80086" name="265 CuadroTexto"/>
            <p:cNvSpPr txBox="1">
              <a:spLocks noChangeArrowheads="1"/>
            </p:cNvSpPr>
            <p:nvPr/>
          </p:nvSpPr>
          <p:spPr bwMode="auto">
            <a:xfrm>
              <a:off x="-32" y="2000162"/>
              <a:ext cx="1143004" cy="45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From Ku band repeater</a:t>
              </a:r>
            </a:p>
          </p:txBody>
        </p:sp>
        <p:sp>
          <p:nvSpPr>
            <p:cNvPr id="80087" name="266 CuadroTexto"/>
            <p:cNvSpPr txBox="1">
              <a:spLocks noChangeArrowheads="1"/>
            </p:cNvSpPr>
            <p:nvPr/>
          </p:nvSpPr>
          <p:spPr bwMode="auto">
            <a:xfrm>
              <a:off x="8358185" y="3928812"/>
              <a:ext cx="785815" cy="27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Antenna</a:t>
              </a:r>
            </a:p>
          </p:txBody>
        </p:sp>
        <p:sp>
          <p:nvSpPr>
            <p:cNvPr id="80088" name="267 CuadroTexto"/>
            <p:cNvSpPr txBox="1">
              <a:spLocks noChangeArrowheads="1"/>
            </p:cNvSpPr>
            <p:nvPr/>
          </p:nvSpPr>
          <p:spPr bwMode="auto">
            <a:xfrm>
              <a:off x="214281" y="1142984"/>
              <a:ext cx="1285880" cy="27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s-MX" sz="1200" b="0">
                <a:solidFill>
                  <a:srgbClr val="000000"/>
                </a:solidFill>
              </a:endParaRPr>
            </a:p>
          </p:txBody>
        </p:sp>
      </p:grpSp>
      <p:sp>
        <p:nvSpPr>
          <p:cNvPr id="79876" name="269 CuadroTexto"/>
          <p:cNvSpPr txBox="1">
            <a:spLocks noChangeArrowheads="1"/>
          </p:cNvSpPr>
          <p:nvPr/>
        </p:nvSpPr>
        <p:spPr bwMode="auto">
          <a:xfrm>
            <a:off x="6877050" y="1143000"/>
            <a:ext cx="1871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Diplexer Combiner Assy</a:t>
            </a:r>
          </a:p>
        </p:txBody>
      </p:sp>
      <p:sp>
        <p:nvSpPr>
          <p:cNvPr id="79877" name="270 CuadroTexto"/>
          <p:cNvSpPr txBox="1">
            <a:spLocks noChangeArrowheads="1"/>
          </p:cNvSpPr>
          <p:nvPr/>
        </p:nvSpPr>
        <p:spPr bwMode="auto">
          <a:xfrm>
            <a:off x="6011863" y="4221163"/>
            <a:ext cx="642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SSPA</a:t>
            </a:r>
          </a:p>
        </p:txBody>
      </p:sp>
      <p:sp>
        <p:nvSpPr>
          <p:cNvPr id="285937" name="Text Box 241"/>
          <p:cNvSpPr txBox="1">
            <a:spLocks noChangeArrowheads="1"/>
          </p:cNvSpPr>
          <p:nvPr/>
        </p:nvSpPr>
        <p:spPr bwMode="auto">
          <a:xfrm>
            <a:off x="447675" y="1216025"/>
            <a:ext cx="184150" cy="366713"/>
          </a:xfrm>
          <a:prstGeom prst="rect">
            <a:avLst/>
          </a:prstGeom>
          <a:noFill/>
          <a:ln w="9525">
            <a:noFill/>
            <a:miter lim="800000"/>
            <a:headEnd/>
            <a:tailEnd/>
          </a:ln>
          <a:effectLst/>
        </p:spPr>
        <p:txBody>
          <a:bodyPr wrap="none">
            <a:spAutoFit/>
          </a:bodyPr>
          <a:lstStyle/>
          <a:p>
            <a:pPr>
              <a:defRPr/>
            </a:pPr>
            <a:endParaRPr lang="es-ES">
              <a:effectLst>
                <a:outerShdw blurRad="38100" dist="38100" dir="2700000" algn="tl">
                  <a:srgbClr val="C0C0C0"/>
                </a:outerShdw>
              </a:effectLst>
            </a:endParaRPr>
          </a:p>
        </p:txBody>
      </p:sp>
      <p:sp>
        <p:nvSpPr>
          <p:cNvPr id="79879" name="Rectangle 242"/>
          <p:cNvSpPr>
            <a:spLocks noChangeArrowheads="1"/>
          </p:cNvSpPr>
          <p:nvPr/>
        </p:nvSpPr>
        <p:spPr bwMode="auto">
          <a:xfrm>
            <a:off x="323850" y="1341438"/>
            <a:ext cx="202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s-MX" b="0">
                <a:solidFill>
                  <a:srgbClr val="000000"/>
                </a:solidFill>
              </a:rPr>
              <a:t>Forward Repeater</a:t>
            </a:r>
          </a:p>
        </p:txBody>
      </p:sp>
      <p:sp>
        <p:nvSpPr>
          <p:cNvPr id="79880" name="Rectangle 243"/>
          <p:cNvSpPr>
            <a:spLocks noChangeArrowheads="1"/>
          </p:cNvSpPr>
          <p:nvPr/>
        </p:nvSpPr>
        <p:spPr bwMode="auto">
          <a:xfrm>
            <a:off x="539750" y="4221163"/>
            <a:ext cx="187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s-MX" b="0">
                <a:solidFill>
                  <a:srgbClr val="000000"/>
                </a:solidFill>
              </a:rPr>
              <a:t>Return Repeater</a:t>
            </a:r>
            <a:endParaRPr lang="es-ES" b="0">
              <a:solidFill>
                <a:srgbClr val="000000"/>
              </a:solidFill>
            </a:endParaRPr>
          </a:p>
        </p:txBody>
      </p:sp>
      <p:sp>
        <p:nvSpPr>
          <p:cNvPr id="285940" name="Text Box 244"/>
          <p:cNvSpPr txBox="1">
            <a:spLocks noChangeArrowheads="1"/>
          </p:cNvSpPr>
          <p:nvPr/>
        </p:nvSpPr>
        <p:spPr bwMode="auto">
          <a:xfrm>
            <a:off x="8604250" y="1700213"/>
            <a:ext cx="336550" cy="366712"/>
          </a:xfrm>
          <a:prstGeom prst="rect">
            <a:avLst/>
          </a:prstGeom>
          <a:noFill/>
          <a:ln w="9525">
            <a:noFill/>
            <a:miter lim="800000"/>
            <a:headEnd/>
            <a:tailEnd/>
          </a:ln>
          <a:effectLst/>
        </p:spPr>
        <p:txBody>
          <a:bodyPr wrap="none">
            <a:spAutoFit/>
          </a:bodyPr>
          <a:lstStyle/>
          <a:p>
            <a:pPr>
              <a:defRPr/>
            </a:pPr>
            <a:r>
              <a:rPr lang="es-ES">
                <a:solidFill>
                  <a:srgbClr val="000000"/>
                </a:solidFill>
                <a:effectLst>
                  <a:outerShdw blurRad="38100" dist="38100" dir="2700000" algn="tl">
                    <a:srgbClr val="C0C0C0"/>
                  </a:outerShdw>
                </a:effectLst>
              </a:rPr>
              <a:t>X</a:t>
            </a:r>
          </a:p>
        </p:txBody>
      </p:sp>
      <p:sp>
        <p:nvSpPr>
          <p:cNvPr id="285941" name="Text Box 245"/>
          <p:cNvSpPr txBox="1">
            <a:spLocks noChangeArrowheads="1"/>
          </p:cNvSpPr>
          <p:nvPr/>
        </p:nvSpPr>
        <p:spPr bwMode="auto">
          <a:xfrm>
            <a:off x="8604250" y="1989138"/>
            <a:ext cx="336550" cy="366712"/>
          </a:xfrm>
          <a:prstGeom prst="rect">
            <a:avLst/>
          </a:prstGeom>
          <a:noFill/>
          <a:ln w="9525">
            <a:noFill/>
            <a:miter lim="800000"/>
            <a:headEnd/>
            <a:tailEnd/>
          </a:ln>
          <a:effectLst/>
        </p:spPr>
        <p:txBody>
          <a:bodyPr wrap="none">
            <a:spAutoFit/>
          </a:bodyPr>
          <a:lstStyle/>
          <a:p>
            <a:pPr>
              <a:defRPr/>
            </a:pPr>
            <a:r>
              <a:rPr lang="es-ES">
                <a:solidFill>
                  <a:srgbClr val="000000"/>
                </a:solidFill>
                <a:effectLst>
                  <a:outerShdw blurRad="38100" dist="38100" dir="2700000" algn="tl">
                    <a:srgbClr val="C0C0C0"/>
                  </a:outerShdw>
                </a:effectLst>
              </a:rPr>
              <a:t>X</a:t>
            </a:r>
          </a:p>
        </p:txBody>
      </p:sp>
      <p:sp>
        <p:nvSpPr>
          <p:cNvPr id="285942" name="Text Box 246"/>
          <p:cNvSpPr txBox="1">
            <a:spLocks noChangeArrowheads="1"/>
          </p:cNvSpPr>
          <p:nvPr/>
        </p:nvSpPr>
        <p:spPr bwMode="auto">
          <a:xfrm>
            <a:off x="8604250" y="2565400"/>
            <a:ext cx="336550" cy="366713"/>
          </a:xfrm>
          <a:prstGeom prst="rect">
            <a:avLst/>
          </a:prstGeom>
          <a:noFill/>
          <a:ln w="9525">
            <a:noFill/>
            <a:miter lim="800000"/>
            <a:headEnd/>
            <a:tailEnd/>
          </a:ln>
          <a:effectLst/>
        </p:spPr>
        <p:txBody>
          <a:bodyPr wrap="none">
            <a:spAutoFit/>
          </a:bodyPr>
          <a:lstStyle/>
          <a:p>
            <a:pPr>
              <a:defRPr/>
            </a:pPr>
            <a:r>
              <a:rPr lang="es-ES">
                <a:solidFill>
                  <a:srgbClr val="000000"/>
                </a:solidFill>
                <a:effectLst>
                  <a:outerShdw blurRad="38100" dist="38100" dir="2700000" algn="tl">
                    <a:srgbClr val="C0C0C0"/>
                  </a:outerShdw>
                </a:effectLst>
              </a:rPr>
              <a:t>X</a:t>
            </a:r>
          </a:p>
        </p:txBody>
      </p:sp>
      <p:sp>
        <p:nvSpPr>
          <p:cNvPr id="285943" name="Text Box 247"/>
          <p:cNvSpPr txBox="1">
            <a:spLocks noChangeArrowheads="1"/>
          </p:cNvSpPr>
          <p:nvPr/>
        </p:nvSpPr>
        <p:spPr bwMode="auto">
          <a:xfrm>
            <a:off x="8604250" y="3141663"/>
            <a:ext cx="336550" cy="366712"/>
          </a:xfrm>
          <a:prstGeom prst="rect">
            <a:avLst/>
          </a:prstGeom>
          <a:noFill/>
          <a:ln w="9525">
            <a:noFill/>
            <a:miter lim="800000"/>
            <a:headEnd/>
            <a:tailEnd/>
          </a:ln>
          <a:effectLst/>
        </p:spPr>
        <p:txBody>
          <a:bodyPr wrap="none">
            <a:spAutoFit/>
          </a:bodyPr>
          <a:lstStyle/>
          <a:p>
            <a:pPr>
              <a:defRPr/>
            </a:pPr>
            <a:r>
              <a:rPr lang="es-ES">
                <a:solidFill>
                  <a:srgbClr val="000000"/>
                </a:solidFill>
                <a:effectLst>
                  <a:outerShdw blurRad="38100" dist="38100" dir="2700000" algn="tl">
                    <a:srgbClr val="C0C0C0"/>
                  </a:outerShdw>
                </a:effectLst>
              </a:rPr>
              <a:t>X</a:t>
            </a:r>
          </a:p>
        </p:txBody>
      </p:sp>
      <p:sp>
        <p:nvSpPr>
          <p:cNvPr id="285944" name="Rectangle 248"/>
          <p:cNvSpPr>
            <a:spLocks noChangeArrowheads="1"/>
          </p:cNvSpPr>
          <p:nvPr/>
        </p:nvSpPr>
        <p:spPr bwMode="auto">
          <a:xfrm>
            <a:off x="8604250" y="3429000"/>
            <a:ext cx="336550" cy="366713"/>
          </a:xfrm>
          <a:prstGeom prst="rect">
            <a:avLst/>
          </a:prstGeom>
          <a:noFill/>
          <a:ln w="9525">
            <a:noFill/>
            <a:miter lim="800000"/>
            <a:headEnd/>
            <a:tailEnd/>
          </a:ln>
          <a:effectLst/>
        </p:spPr>
        <p:txBody>
          <a:bodyPr wrap="none">
            <a:spAutoFit/>
          </a:bodyPr>
          <a:lstStyle/>
          <a:p>
            <a:pPr>
              <a:defRPr/>
            </a:pPr>
            <a:r>
              <a:rPr lang="es-ES">
                <a:solidFill>
                  <a:srgbClr val="000000"/>
                </a:solidFill>
                <a:effectLst>
                  <a:outerShdw blurRad="38100" dist="38100" dir="2700000" algn="tl">
                    <a:srgbClr val="C0C0C0"/>
                  </a:outerShdw>
                </a:effectLst>
              </a:rPr>
              <a:t>X</a:t>
            </a:r>
          </a:p>
        </p:txBody>
      </p:sp>
      <p:sp>
        <p:nvSpPr>
          <p:cNvPr id="285945" name="Rectangle 249"/>
          <p:cNvSpPr>
            <a:spLocks noChangeArrowheads="1"/>
          </p:cNvSpPr>
          <p:nvPr/>
        </p:nvSpPr>
        <p:spPr bwMode="auto">
          <a:xfrm>
            <a:off x="8604250" y="2852738"/>
            <a:ext cx="336550" cy="366712"/>
          </a:xfrm>
          <a:prstGeom prst="rect">
            <a:avLst/>
          </a:prstGeom>
          <a:noFill/>
          <a:ln w="9525">
            <a:noFill/>
            <a:miter lim="800000"/>
            <a:headEnd/>
            <a:tailEnd/>
          </a:ln>
          <a:effectLst/>
        </p:spPr>
        <p:txBody>
          <a:bodyPr wrap="none">
            <a:spAutoFit/>
          </a:bodyPr>
          <a:lstStyle/>
          <a:p>
            <a:pPr>
              <a:defRPr/>
            </a:pPr>
            <a:r>
              <a:rPr lang="es-ES">
                <a:solidFill>
                  <a:srgbClr val="000000"/>
                </a:solidFill>
                <a:effectLst>
                  <a:outerShdw blurRad="38100" dist="38100" dir="2700000" algn="tl">
                    <a:srgbClr val="C0C0C0"/>
                  </a:outerShdw>
                </a:effectLst>
              </a:rPr>
              <a:t>X</a:t>
            </a:r>
          </a:p>
        </p:txBody>
      </p:sp>
      <p:sp>
        <p:nvSpPr>
          <p:cNvPr id="285946" name="Rectangle 250"/>
          <p:cNvSpPr>
            <a:spLocks noChangeArrowheads="1"/>
          </p:cNvSpPr>
          <p:nvPr/>
        </p:nvSpPr>
        <p:spPr bwMode="auto">
          <a:xfrm>
            <a:off x="8604250" y="2276475"/>
            <a:ext cx="336550" cy="366713"/>
          </a:xfrm>
          <a:prstGeom prst="rect">
            <a:avLst/>
          </a:prstGeom>
          <a:noFill/>
          <a:ln w="9525">
            <a:noFill/>
            <a:miter lim="800000"/>
            <a:headEnd/>
            <a:tailEnd/>
          </a:ln>
          <a:effectLst/>
        </p:spPr>
        <p:txBody>
          <a:bodyPr wrap="none">
            <a:spAutoFit/>
          </a:bodyPr>
          <a:lstStyle/>
          <a:p>
            <a:pPr>
              <a:defRPr/>
            </a:pPr>
            <a:r>
              <a:rPr lang="es-ES">
                <a:solidFill>
                  <a:srgbClr val="000000"/>
                </a:solidFill>
                <a:effectLst>
                  <a:outerShdw blurRad="38100" dist="38100" dir="2700000" algn="tl">
                    <a:srgbClr val="C0C0C0"/>
                  </a:outerShdw>
                </a:effectLst>
              </a:rPr>
              <a:t>X</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628800"/>
            <a:ext cx="4068205" cy="218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4641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15888"/>
            <a:ext cx="6985000" cy="865187"/>
          </a:xfrm>
        </p:spPr>
        <p:txBody>
          <a:bodyPr/>
          <a:lstStyle/>
          <a:p>
            <a:pPr eaLnBrk="1" hangingPunct="1">
              <a:defRPr/>
            </a:pPr>
            <a:r>
              <a:rPr lang="es-MX" dirty="0" err="1" smtClean="0"/>
              <a:t>Frequency</a:t>
            </a:r>
            <a:r>
              <a:rPr lang="es-MX" dirty="0" smtClean="0"/>
              <a:t> </a:t>
            </a:r>
            <a:r>
              <a:rPr lang="es-MX" dirty="0" err="1" smtClean="0"/>
              <a:t>bands</a:t>
            </a:r>
            <a:r>
              <a:rPr lang="es-MX" dirty="0" smtClean="0"/>
              <a:t>, L band</a:t>
            </a:r>
          </a:p>
        </p:txBody>
      </p:sp>
      <p:sp>
        <p:nvSpPr>
          <p:cNvPr id="3" name="2 Rectángulo"/>
          <p:cNvSpPr/>
          <p:nvPr/>
        </p:nvSpPr>
        <p:spPr bwMode="auto">
          <a:xfrm>
            <a:off x="1500188" y="2782888"/>
            <a:ext cx="395287" cy="3587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5</a:t>
            </a:r>
          </a:p>
        </p:txBody>
      </p:sp>
      <p:sp>
        <p:nvSpPr>
          <p:cNvPr id="4" name="3 Rectángulo"/>
          <p:cNvSpPr/>
          <p:nvPr/>
        </p:nvSpPr>
        <p:spPr bwMode="auto">
          <a:xfrm>
            <a:off x="1500188" y="3140075"/>
            <a:ext cx="395287" cy="1428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5" name="4 Rectángulo"/>
          <p:cNvSpPr/>
          <p:nvPr/>
        </p:nvSpPr>
        <p:spPr bwMode="auto">
          <a:xfrm>
            <a:off x="1500188" y="3282950"/>
            <a:ext cx="395287" cy="4286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6</a:t>
            </a:r>
          </a:p>
        </p:txBody>
      </p:sp>
      <p:sp>
        <p:nvSpPr>
          <p:cNvPr id="6" name="5 Rectángulo"/>
          <p:cNvSpPr/>
          <p:nvPr/>
        </p:nvSpPr>
        <p:spPr bwMode="auto">
          <a:xfrm>
            <a:off x="1500188" y="3711575"/>
            <a:ext cx="395287" cy="7143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8" name="7 Rectángulo"/>
          <p:cNvSpPr/>
          <p:nvPr/>
        </p:nvSpPr>
        <p:spPr bwMode="auto">
          <a:xfrm>
            <a:off x="1500188" y="4425950"/>
            <a:ext cx="395287" cy="7143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8</a:t>
            </a:r>
          </a:p>
        </p:txBody>
      </p:sp>
      <p:sp>
        <p:nvSpPr>
          <p:cNvPr id="9" name="8 Rectángulo"/>
          <p:cNvSpPr/>
          <p:nvPr/>
        </p:nvSpPr>
        <p:spPr bwMode="auto">
          <a:xfrm>
            <a:off x="1885950" y="4640263"/>
            <a:ext cx="395288" cy="5000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0" name="9 Rectángulo"/>
          <p:cNvSpPr/>
          <p:nvPr/>
        </p:nvSpPr>
        <p:spPr bwMode="auto">
          <a:xfrm>
            <a:off x="1890713" y="3925888"/>
            <a:ext cx="395287" cy="7143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3</a:t>
            </a:r>
          </a:p>
        </p:txBody>
      </p:sp>
      <p:sp>
        <p:nvSpPr>
          <p:cNvPr id="11" name="10 Rectángulo"/>
          <p:cNvSpPr/>
          <p:nvPr/>
        </p:nvSpPr>
        <p:spPr bwMode="auto">
          <a:xfrm>
            <a:off x="1890713" y="3711575"/>
            <a:ext cx="395287" cy="21431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2" name="11 Rectángulo"/>
          <p:cNvSpPr/>
          <p:nvPr/>
        </p:nvSpPr>
        <p:spPr bwMode="auto">
          <a:xfrm>
            <a:off x="1889125" y="3140075"/>
            <a:ext cx="396875" cy="5715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2</a:t>
            </a:r>
          </a:p>
        </p:txBody>
      </p:sp>
      <p:sp>
        <p:nvSpPr>
          <p:cNvPr id="13" name="12 Rectángulo"/>
          <p:cNvSpPr/>
          <p:nvPr/>
        </p:nvSpPr>
        <p:spPr bwMode="auto">
          <a:xfrm>
            <a:off x="1890713" y="2568575"/>
            <a:ext cx="395287" cy="5715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1</a:t>
            </a:r>
          </a:p>
        </p:txBody>
      </p:sp>
      <p:sp>
        <p:nvSpPr>
          <p:cNvPr id="14" name="13 Rectángulo"/>
          <p:cNvSpPr/>
          <p:nvPr/>
        </p:nvSpPr>
        <p:spPr bwMode="auto">
          <a:xfrm>
            <a:off x="1885950" y="2143125"/>
            <a:ext cx="395288" cy="4286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9</a:t>
            </a:r>
          </a:p>
        </p:txBody>
      </p:sp>
      <p:sp>
        <p:nvSpPr>
          <p:cNvPr id="15" name="14 Rectángulo"/>
          <p:cNvSpPr/>
          <p:nvPr/>
        </p:nvSpPr>
        <p:spPr bwMode="auto">
          <a:xfrm>
            <a:off x="3357563" y="4071938"/>
            <a:ext cx="396875" cy="36036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5</a:t>
            </a:r>
          </a:p>
        </p:txBody>
      </p:sp>
      <p:sp>
        <p:nvSpPr>
          <p:cNvPr id="16" name="15 Rectángulo"/>
          <p:cNvSpPr/>
          <p:nvPr/>
        </p:nvSpPr>
        <p:spPr bwMode="auto">
          <a:xfrm>
            <a:off x="3357563" y="4429125"/>
            <a:ext cx="396875" cy="1428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7" name="16 Rectángulo"/>
          <p:cNvSpPr/>
          <p:nvPr/>
        </p:nvSpPr>
        <p:spPr bwMode="auto">
          <a:xfrm>
            <a:off x="3357563" y="4572000"/>
            <a:ext cx="396875" cy="4286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6</a:t>
            </a:r>
          </a:p>
        </p:txBody>
      </p:sp>
      <p:sp>
        <p:nvSpPr>
          <p:cNvPr id="18" name="17 Rectángulo"/>
          <p:cNvSpPr/>
          <p:nvPr/>
        </p:nvSpPr>
        <p:spPr bwMode="auto">
          <a:xfrm>
            <a:off x="3357563" y="5000625"/>
            <a:ext cx="396875" cy="7143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9" name="18 Rectángulo"/>
          <p:cNvSpPr/>
          <p:nvPr/>
        </p:nvSpPr>
        <p:spPr bwMode="auto">
          <a:xfrm>
            <a:off x="3357563" y="5715000"/>
            <a:ext cx="396875" cy="7143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8</a:t>
            </a:r>
          </a:p>
        </p:txBody>
      </p:sp>
      <p:sp>
        <p:nvSpPr>
          <p:cNvPr id="20" name="19 Rectángulo"/>
          <p:cNvSpPr/>
          <p:nvPr/>
        </p:nvSpPr>
        <p:spPr bwMode="auto">
          <a:xfrm>
            <a:off x="3351213" y="3214688"/>
            <a:ext cx="396875" cy="7143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3</a:t>
            </a:r>
          </a:p>
        </p:txBody>
      </p:sp>
      <p:sp>
        <p:nvSpPr>
          <p:cNvPr id="21" name="20 Rectángulo"/>
          <p:cNvSpPr/>
          <p:nvPr/>
        </p:nvSpPr>
        <p:spPr bwMode="auto">
          <a:xfrm>
            <a:off x="3351213" y="3000375"/>
            <a:ext cx="396875" cy="21431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22" name="21 Rectángulo"/>
          <p:cNvSpPr/>
          <p:nvPr/>
        </p:nvSpPr>
        <p:spPr bwMode="auto">
          <a:xfrm>
            <a:off x="3351213" y="2428875"/>
            <a:ext cx="395287" cy="5715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2</a:t>
            </a:r>
          </a:p>
        </p:txBody>
      </p:sp>
      <p:sp>
        <p:nvSpPr>
          <p:cNvPr id="23" name="22 Rectángulo"/>
          <p:cNvSpPr/>
          <p:nvPr/>
        </p:nvSpPr>
        <p:spPr bwMode="auto">
          <a:xfrm>
            <a:off x="3351213" y="1857375"/>
            <a:ext cx="396875" cy="5715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1</a:t>
            </a:r>
          </a:p>
        </p:txBody>
      </p:sp>
      <p:sp>
        <p:nvSpPr>
          <p:cNvPr id="24" name="23 Rectángulo"/>
          <p:cNvSpPr/>
          <p:nvPr/>
        </p:nvSpPr>
        <p:spPr bwMode="auto">
          <a:xfrm>
            <a:off x="3357563" y="1431925"/>
            <a:ext cx="396875" cy="4286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9</a:t>
            </a:r>
          </a:p>
        </p:txBody>
      </p:sp>
      <p:sp>
        <p:nvSpPr>
          <p:cNvPr id="25" name="24 Rectángulo"/>
          <p:cNvSpPr/>
          <p:nvPr/>
        </p:nvSpPr>
        <p:spPr bwMode="auto">
          <a:xfrm>
            <a:off x="3357563" y="3929063"/>
            <a:ext cx="396875" cy="1428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26" name="25 Rectángulo"/>
          <p:cNvSpPr/>
          <p:nvPr/>
        </p:nvSpPr>
        <p:spPr bwMode="auto">
          <a:xfrm>
            <a:off x="5578475" y="4068763"/>
            <a:ext cx="396875" cy="3587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5</a:t>
            </a:r>
          </a:p>
        </p:txBody>
      </p:sp>
      <p:sp>
        <p:nvSpPr>
          <p:cNvPr id="27" name="26 Rectángulo"/>
          <p:cNvSpPr/>
          <p:nvPr/>
        </p:nvSpPr>
        <p:spPr bwMode="auto">
          <a:xfrm>
            <a:off x="5578475" y="4425950"/>
            <a:ext cx="396875" cy="1428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28" name="27 Rectángulo"/>
          <p:cNvSpPr/>
          <p:nvPr/>
        </p:nvSpPr>
        <p:spPr bwMode="auto">
          <a:xfrm>
            <a:off x="5578475" y="4568825"/>
            <a:ext cx="396875" cy="4286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6</a:t>
            </a:r>
          </a:p>
        </p:txBody>
      </p:sp>
      <p:sp>
        <p:nvSpPr>
          <p:cNvPr id="29" name="28 Rectángulo"/>
          <p:cNvSpPr/>
          <p:nvPr/>
        </p:nvSpPr>
        <p:spPr bwMode="auto">
          <a:xfrm>
            <a:off x="5578475" y="4997450"/>
            <a:ext cx="396875" cy="7143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30" name="29 Rectángulo"/>
          <p:cNvSpPr/>
          <p:nvPr/>
        </p:nvSpPr>
        <p:spPr bwMode="auto">
          <a:xfrm>
            <a:off x="5578475" y="5711825"/>
            <a:ext cx="396875" cy="7143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8</a:t>
            </a:r>
          </a:p>
        </p:txBody>
      </p:sp>
      <p:sp>
        <p:nvSpPr>
          <p:cNvPr id="31" name="30 Rectángulo"/>
          <p:cNvSpPr/>
          <p:nvPr/>
        </p:nvSpPr>
        <p:spPr bwMode="auto">
          <a:xfrm>
            <a:off x="5572125" y="3211513"/>
            <a:ext cx="396875" cy="7143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3</a:t>
            </a:r>
          </a:p>
        </p:txBody>
      </p:sp>
      <p:sp>
        <p:nvSpPr>
          <p:cNvPr id="32" name="31 Rectángulo"/>
          <p:cNvSpPr/>
          <p:nvPr/>
        </p:nvSpPr>
        <p:spPr bwMode="auto">
          <a:xfrm>
            <a:off x="5572125" y="2997200"/>
            <a:ext cx="396875" cy="21431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33" name="32 Rectángulo"/>
          <p:cNvSpPr/>
          <p:nvPr/>
        </p:nvSpPr>
        <p:spPr bwMode="auto">
          <a:xfrm>
            <a:off x="5572125" y="2425700"/>
            <a:ext cx="395288" cy="5715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2</a:t>
            </a:r>
          </a:p>
        </p:txBody>
      </p:sp>
      <p:sp>
        <p:nvSpPr>
          <p:cNvPr id="34" name="33 Rectángulo"/>
          <p:cNvSpPr/>
          <p:nvPr/>
        </p:nvSpPr>
        <p:spPr bwMode="auto">
          <a:xfrm>
            <a:off x="5572125" y="1854200"/>
            <a:ext cx="396875" cy="5715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1</a:t>
            </a:r>
          </a:p>
        </p:txBody>
      </p:sp>
      <p:sp>
        <p:nvSpPr>
          <p:cNvPr id="35" name="34 Rectángulo"/>
          <p:cNvSpPr/>
          <p:nvPr/>
        </p:nvSpPr>
        <p:spPr bwMode="auto">
          <a:xfrm>
            <a:off x="5578475" y="1428750"/>
            <a:ext cx="396875" cy="4286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9</a:t>
            </a:r>
          </a:p>
        </p:txBody>
      </p:sp>
      <p:sp>
        <p:nvSpPr>
          <p:cNvPr id="36" name="35 Rectángulo"/>
          <p:cNvSpPr/>
          <p:nvPr/>
        </p:nvSpPr>
        <p:spPr bwMode="auto">
          <a:xfrm>
            <a:off x="5578475" y="3925888"/>
            <a:ext cx="396875" cy="1428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37" name="36 Rectángulo"/>
          <p:cNvSpPr/>
          <p:nvPr/>
        </p:nvSpPr>
        <p:spPr bwMode="auto">
          <a:xfrm>
            <a:off x="7621588" y="2786063"/>
            <a:ext cx="396875" cy="36036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5</a:t>
            </a:r>
          </a:p>
        </p:txBody>
      </p:sp>
      <p:sp>
        <p:nvSpPr>
          <p:cNvPr id="38" name="37 Rectángulo"/>
          <p:cNvSpPr/>
          <p:nvPr/>
        </p:nvSpPr>
        <p:spPr bwMode="auto">
          <a:xfrm>
            <a:off x="7621588" y="3143250"/>
            <a:ext cx="396875" cy="1428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39" name="38 Rectángulo"/>
          <p:cNvSpPr/>
          <p:nvPr/>
        </p:nvSpPr>
        <p:spPr bwMode="auto">
          <a:xfrm>
            <a:off x="7621588" y="3286125"/>
            <a:ext cx="396875" cy="4286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6</a:t>
            </a:r>
          </a:p>
        </p:txBody>
      </p:sp>
      <p:sp>
        <p:nvSpPr>
          <p:cNvPr id="40" name="39 Rectángulo"/>
          <p:cNvSpPr/>
          <p:nvPr/>
        </p:nvSpPr>
        <p:spPr bwMode="auto">
          <a:xfrm>
            <a:off x="7621588" y="3714750"/>
            <a:ext cx="396875" cy="7143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41" name="40 Rectángulo"/>
          <p:cNvSpPr/>
          <p:nvPr/>
        </p:nvSpPr>
        <p:spPr bwMode="auto">
          <a:xfrm>
            <a:off x="7621588" y="4429125"/>
            <a:ext cx="396875" cy="7143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8</a:t>
            </a:r>
          </a:p>
        </p:txBody>
      </p:sp>
      <p:sp>
        <p:nvSpPr>
          <p:cNvPr id="42" name="41 Rectángulo"/>
          <p:cNvSpPr/>
          <p:nvPr/>
        </p:nvSpPr>
        <p:spPr bwMode="auto">
          <a:xfrm>
            <a:off x="7215188" y="4643438"/>
            <a:ext cx="396875" cy="5000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43" name="42 Rectángulo"/>
          <p:cNvSpPr/>
          <p:nvPr/>
        </p:nvSpPr>
        <p:spPr bwMode="auto">
          <a:xfrm>
            <a:off x="7219950" y="3929063"/>
            <a:ext cx="395288" cy="71437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3</a:t>
            </a:r>
          </a:p>
        </p:txBody>
      </p:sp>
      <p:sp>
        <p:nvSpPr>
          <p:cNvPr id="44" name="43 Rectángulo"/>
          <p:cNvSpPr/>
          <p:nvPr/>
        </p:nvSpPr>
        <p:spPr bwMode="auto">
          <a:xfrm>
            <a:off x="7219950" y="3714750"/>
            <a:ext cx="395288" cy="21431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45" name="44 Rectángulo"/>
          <p:cNvSpPr/>
          <p:nvPr/>
        </p:nvSpPr>
        <p:spPr bwMode="auto">
          <a:xfrm>
            <a:off x="7219950" y="3143250"/>
            <a:ext cx="395288" cy="5715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2</a:t>
            </a:r>
          </a:p>
        </p:txBody>
      </p:sp>
      <p:sp>
        <p:nvSpPr>
          <p:cNvPr id="46" name="45 Rectángulo"/>
          <p:cNvSpPr/>
          <p:nvPr/>
        </p:nvSpPr>
        <p:spPr bwMode="auto">
          <a:xfrm>
            <a:off x="7219950" y="2571750"/>
            <a:ext cx="395288" cy="5715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1</a:t>
            </a:r>
          </a:p>
        </p:txBody>
      </p:sp>
      <p:sp>
        <p:nvSpPr>
          <p:cNvPr id="47" name="46 Rectángulo"/>
          <p:cNvSpPr/>
          <p:nvPr/>
        </p:nvSpPr>
        <p:spPr bwMode="auto">
          <a:xfrm>
            <a:off x="7215188" y="2146300"/>
            <a:ext cx="395287" cy="4286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s-MX" sz="1400" b="0" dirty="0">
                <a:solidFill>
                  <a:schemeClr val="accent2"/>
                </a:solidFill>
              </a:rPr>
              <a:t>9</a:t>
            </a:r>
          </a:p>
        </p:txBody>
      </p:sp>
      <p:cxnSp>
        <p:nvCxnSpPr>
          <p:cNvPr id="49" name="48 Conector recto"/>
          <p:cNvCxnSpPr/>
          <p:nvPr/>
        </p:nvCxnSpPr>
        <p:spPr bwMode="auto">
          <a:xfrm rot="16200000" flipH="1">
            <a:off x="2178844" y="5250656"/>
            <a:ext cx="1285875" cy="107156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2" name="51 Conector recto"/>
          <p:cNvCxnSpPr/>
          <p:nvPr/>
        </p:nvCxnSpPr>
        <p:spPr bwMode="auto">
          <a:xfrm rot="16200000" flipH="1">
            <a:off x="2214563" y="4572000"/>
            <a:ext cx="1214437" cy="107156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6" name="55 Conector recto"/>
          <p:cNvCxnSpPr/>
          <p:nvPr/>
        </p:nvCxnSpPr>
        <p:spPr bwMode="auto">
          <a:xfrm rot="16200000" flipH="1">
            <a:off x="2178844" y="3821906"/>
            <a:ext cx="1285875" cy="107156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8" name="57 Conector recto"/>
          <p:cNvCxnSpPr/>
          <p:nvPr/>
        </p:nvCxnSpPr>
        <p:spPr bwMode="auto">
          <a:xfrm rot="16200000" flipH="1">
            <a:off x="2178844" y="3393281"/>
            <a:ext cx="1285875" cy="107156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60" name="59 Conector recto"/>
          <p:cNvCxnSpPr/>
          <p:nvPr/>
        </p:nvCxnSpPr>
        <p:spPr bwMode="auto">
          <a:xfrm rot="16200000" flipH="1">
            <a:off x="2178844" y="3250406"/>
            <a:ext cx="1285875" cy="107156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5" name="74 Conector recto"/>
          <p:cNvCxnSpPr>
            <a:stCxn id="13" idx="3"/>
          </p:cNvCxnSpPr>
          <p:nvPr/>
        </p:nvCxnSpPr>
        <p:spPr bwMode="auto">
          <a:xfrm>
            <a:off x="2286000" y="2854325"/>
            <a:ext cx="1071563" cy="12207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8" name="77 Conector recto"/>
          <p:cNvCxnSpPr/>
          <p:nvPr/>
        </p:nvCxnSpPr>
        <p:spPr bwMode="auto">
          <a:xfrm flipV="1">
            <a:off x="2286000" y="3929063"/>
            <a:ext cx="1071563" cy="7143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1" name="80 Conector recto"/>
          <p:cNvCxnSpPr/>
          <p:nvPr/>
        </p:nvCxnSpPr>
        <p:spPr bwMode="auto">
          <a:xfrm flipV="1">
            <a:off x="2286000" y="3217863"/>
            <a:ext cx="1065213" cy="71120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3" name="82 Conector recto"/>
          <p:cNvCxnSpPr/>
          <p:nvPr/>
        </p:nvCxnSpPr>
        <p:spPr bwMode="auto">
          <a:xfrm flipV="1">
            <a:off x="2286000" y="3000375"/>
            <a:ext cx="1071563" cy="7143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5" name="84 Conector recto"/>
          <p:cNvCxnSpPr/>
          <p:nvPr/>
        </p:nvCxnSpPr>
        <p:spPr bwMode="auto">
          <a:xfrm flipV="1">
            <a:off x="2286000" y="2428875"/>
            <a:ext cx="1071563" cy="7143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8" name="87 Conector recto"/>
          <p:cNvCxnSpPr/>
          <p:nvPr/>
        </p:nvCxnSpPr>
        <p:spPr bwMode="auto">
          <a:xfrm flipV="1">
            <a:off x="2286000" y="1857375"/>
            <a:ext cx="1071563" cy="7143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0" name="89 Conector recto"/>
          <p:cNvCxnSpPr/>
          <p:nvPr/>
        </p:nvCxnSpPr>
        <p:spPr bwMode="auto">
          <a:xfrm flipV="1">
            <a:off x="2286000" y="1428750"/>
            <a:ext cx="1071563" cy="7143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2" name="91 Conector recto"/>
          <p:cNvCxnSpPr/>
          <p:nvPr/>
        </p:nvCxnSpPr>
        <p:spPr bwMode="auto">
          <a:xfrm rot="5400000" flipH="1" flipV="1">
            <a:off x="5929313" y="5143500"/>
            <a:ext cx="1285875" cy="12858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4" name="93 Conector recto"/>
          <p:cNvCxnSpPr/>
          <p:nvPr/>
        </p:nvCxnSpPr>
        <p:spPr bwMode="auto">
          <a:xfrm flipV="1">
            <a:off x="5975350" y="4646613"/>
            <a:ext cx="1265238" cy="10683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0" name="99 Conector recto"/>
          <p:cNvCxnSpPr/>
          <p:nvPr/>
        </p:nvCxnSpPr>
        <p:spPr bwMode="auto">
          <a:xfrm flipV="1">
            <a:off x="5929313" y="3714750"/>
            <a:ext cx="1311275" cy="12858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5" name="104 Conector recto"/>
          <p:cNvCxnSpPr/>
          <p:nvPr/>
        </p:nvCxnSpPr>
        <p:spPr bwMode="auto">
          <a:xfrm rot="5400000" flipH="1" flipV="1">
            <a:off x="5952331" y="3302794"/>
            <a:ext cx="1279525" cy="12461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9" name="108 Conector recto"/>
          <p:cNvCxnSpPr/>
          <p:nvPr/>
        </p:nvCxnSpPr>
        <p:spPr bwMode="auto">
          <a:xfrm rot="5400000" flipH="1" flipV="1">
            <a:off x="5952331" y="3159919"/>
            <a:ext cx="1279525" cy="12461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1" name="110 Conector recto"/>
          <p:cNvCxnSpPr>
            <a:endCxn id="46" idx="1"/>
          </p:cNvCxnSpPr>
          <p:nvPr/>
        </p:nvCxnSpPr>
        <p:spPr bwMode="auto">
          <a:xfrm flipV="1">
            <a:off x="5978525" y="2857500"/>
            <a:ext cx="1241425" cy="121443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5" name="114 Conector recto"/>
          <p:cNvCxnSpPr/>
          <p:nvPr/>
        </p:nvCxnSpPr>
        <p:spPr bwMode="auto">
          <a:xfrm>
            <a:off x="5929313" y="1428750"/>
            <a:ext cx="1285875" cy="7143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7" name="116 Conector recto"/>
          <p:cNvCxnSpPr/>
          <p:nvPr/>
        </p:nvCxnSpPr>
        <p:spPr bwMode="auto">
          <a:xfrm>
            <a:off x="5929313" y="1857375"/>
            <a:ext cx="1285875" cy="7143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9" name="118 Conector recto"/>
          <p:cNvCxnSpPr/>
          <p:nvPr/>
        </p:nvCxnSpPr>
        <p:spPr bwMode="auto">
          <a:xfrm>
            <a:off x="5929313" y="2428875"/>
            <a:ext cx="1285875" cy="7143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2" name="121 Conector recto"/>
          <p:cNvCxnSpPr/>
          <p:nvPr/>
        </p:nvCxnSpPr>
        <p:spPr bwMode="auto">
          <a:xfrm>
            <a:off x="5929313" y="3000375"/>
            <a:ext cx="1285875" cy="7143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5" name="124 Conector recto"/>
          <p:cNvCxnSpPr/>
          <p:nvPr/>
        </p:nvCxnSpPr>
        <p:spPr bwMode="auto">
          <a:xfrm>
            <a:off x="5969000" y="3211513"/>
            <a:ext cx="1250950" cy="71755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8" name="127 Conector recto"/>
          <p:cNvCxnSpPr/>
          <p:nvPr/>
        </p:nvCxnSpPr>
        <p:spPr bwMode="auto">
          <a:xfrm>
            <a:off x="5975350" y="3929063"/>
            <a:ext cx="1239838" cy="71755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80967" name="128 CuadroTexto"/>
          <p:cNvSpPr txBox="1">
            <a:spLocks noChangeArrowheads="1"/>
          </p:cNvSpPr>
          <p:nvPr/>
        </p:nvSpPr>
        <p:spPr bwMode="auto">
          <a:xfrm>
            <a:off x="785813" y="2581275"/>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11953.5</a:t>
            </a:r>
          </a:p>
        </p:txBody>
      </p:sp>
      <p:sp>
        <p:nvSpPr>
          <p:cNvPr id="80968" name="129 CuadroTexto"/>
          <p:cNvSpPr txBox="1">
            <a:spLocks noChangeArrowheads="1"/>
          </p:cNvSpPr>
          <p:nvPr/>
        </p:nvSpPr>
        <p:spPr bwMode="auto">
          <a:xfrm>
            <a:off x="785813" y="2938463"/>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11957.0</a:t>
            </a:r>
          </a:p>
        </p:txBody>
      </p:sp>
      <p:sp>
        <p:nvSpPr>
          <p:cNvPr id="80969" name="130 CuadroTexto"/>
          <p:cNvSpPr txBox="1">
            <a:spLocks noChangeArrowheads="1"/>
          </p:cNvSpPr>
          <p:nvPr/>
        </p:nvSpPr>
        <p:spPr bwMode="auto">
          <a:xfrm>
            <a:off x="785813" y="309880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11958.0</a:t>
            </a:r>
          </a:p>
        </p:txBody>
      </p:sp>
      <p:sp>
        <p:nvSpPr>
          <p:cNvPr id="80970" name="131 CuadroTexto"/>
          <p:cNvSpPr txBox="1">
            <a:spLocks noChangeArrowheads="1"/>
          </p:cNvSpPr>
          <p:nvPr/>
        </p:nvSpPr>
        <p:spPr bwMode="auto">
          <a:xfrm>
            <a:off x="785813" y="342900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11960.5</a:t>
            </a:r>
          </a:p>
        </p:txBody>
      </p:sp>
      <p:sp>
        <p:nvSpPr>
          <p:cNvPr id="80971" name="132 CuadroTexto"/>
          <p:cNvSpPr txBox="1">
            <a:spLocks noChangeArrowheads="1"/>
          </p:cNvSpPr>
          <p:nvPr/>
        </p:nvSpPr>
        <p:spPr bwMode="auto">
          <a:xfrm>
            <a:off x="785813" y="3652838"/>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11961.0</a:t>
            </a:r>
          </a:p>
        </p:txBody>
      </p:sp>
      <p:sp>
        <p:nvSpPr>
          <p:cNvPr id="80972" name="133 CuadroTexto"/>
          <p:cNvSpPr txBox="1">
            <a:spLocks noChangeArrowheads="1"/>
          </p:cNvSpPr>
          <p:nvPr/>
        </p:nvSpPr>
        <p:spPr bwMode="auto">
          <a:xfrm>
            <a:off x="785813" y="4224338"/>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11965.0</a:t>
            </a:r>
          </a:p>
        </p:txBody>
      </p:sp>
      <p:sp>
        <p:nvSpPr>
          <p:cNvPr id="80973" name="135 CuadroTexto"/>
          <p:cNvSpPr txBox="1">
            <a:spLocks noChangeArrowheads="1"/>
          </p:cNvSpPr>
          <p:nvPr/>
        </p:nvSpPr>
        <p:spPr bwMode="auto">
          <a:xfrm>
            <a:off x="785813" y="443865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11966.0</a:t>
            </a:r>
          </a:p>
        </p:txBody>
      </p:sp>
      <p:sp>
        <p:nvSpPr>
          <p:cNvPr id="80974" name="136 CuadroTexto"/>
          <p:cNvSpPr txBox="1">
            <a:spLocks noChangeArrowheads="1"/>
          </p:cNvSpPr>
          <p:nvPr/>
        </p:nvSpPr>
        <p:spPr bwMode="auto">
          <a:xfrm>
            <a:off x="785813" y="4951413"/>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11968.5</a:t>
            </a:r>
          </a:p>
        </p:txBody>
      </p:sp>
      <p:sp>
        <p:nvSpPr>
          <p:cNvPr id="80975" name="137 CuadroTexto"/>
          <p:cNvSpPr txBox="1">
            <a:spLocks noChangeArrowheads="1"/>
          </p:cNvSpPr>
          <p:nvPr/>
        </p:nvSpPr>
        <p:spPr bwMode="auto">
          <a:xfrm>
            <a:off x="1192213" y="2357438"/>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11951.5</a:t>
            </a:r>
          </a:p>
        </p:txBody>
      </p:sp>
      <p:sp>
        <p:nvSpPr>
          <p:cNvPr id="80976" name="138 CuadroTexto"/>
          <p:cNvSpPr txBox="1">
            <a:spLocks noChangeArrowheads="1"/>
          </p:cNvSpPr>
          <p:nvPr/>
        </p:nvSpPr>
        <p:spPr bwMode="auto">
          <a:xfrm>
            <a:off x="1192213" y="1928813"/>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11948.5</a:t>
            </a:r>
          </a:p>
        </p:txBody>
      </p:sp>
      <p:graphicFrame>
        <p:nvGraphicFramePr>
          <p:cNvPr id="140" name="139 Tabla"/>
          <p:cNvGraphicFramePr>
            <a:graphicFrameLocks noGrp="1"/>
          </p:cNvGraphicFramePr>
          <p:nvPr/>
        </p:nvGraphicFramePr>
        <p:xfrm>
          <a:off x="500063" y="5357813"/>
          <a:ext cx="1931987" cy="1139825"/>
        </p:xfrm>
        <a:graphic>
          <a:graphicData uri="http://schemas.openxmlformats.org/drawingml/2006/table">
            <a:tbl>
              <a:tblPr firstRow="1" bandRow="1" bandCol="1">
                <a:tableStyleId>{72833802-FEF1-4C79-8D5D-14CF1EAF98D9}</a:tableStyleId>
              </a:tblPr>
              <a:tblGrid>
                <a:gridCol w="975868"/>
                <a:gridCol w="239030"/>
                <a:gridCol w="239030"/>
                <a:gridCol w="239030"/>
                <a:gridCol w="239030"/>
              </a:tblGrid>
              <a:tr h="285911">
                <a:tc>
                  <a:txBody>
                    <a:bodyPr/>
                    <a:lstStyle/>
                    <a:p>
                      <a:pPr algn="ctr"/>
                      <a:r>
                        <a:rPr lang="es-MX" sz="1100" dirty="0" smtClean="0">
                          <a:solidFill>
                            <a:schemeClr val="accent4">
                              <a:lumMod val="20000"/>
                              <a:lumOff val="80000"/>
                            </a:schemeClr>
                          </a:solidFill>
                        </a:rPr>
                        <a:t>SATELITE</a:t>
                      </a:r>
                      <a:endParaRPr lang="es-MX" sz="1100" dirty="0">
                        <a:solidFill>
                          <a:schemeClr val="accent4">
                            <a:lumMod val="20000"/>
                            <a:lumOff val="80000"/>
                          </a:schemeClr>
                        </a:solidFill>
                      </a:endParaRPr>
                    </a:p>
                  </a:txBody>
                  <a:tcPr marL="91409" marR="91409" marT="45745" marB="45745" anchor="ctr">
                    <a:lnR w="12700" cap="flat" cmpd="sng" algn="ctr">
                      <a:solidFill>
                        <a:schemeClr val="tx1"/>
                      </a:solidFill>
                      <a:prstDash val="solid"/>
                      <a:round/>
                      <a:headEnd type="none" w="med" len="med"/>
                      <a:tailEnd type="none" w="med" len="med"/>
                    </a:lnR>
                  </a:tcPr>
                </a:tc>
                <a:tc gridSpan="4">
                  <a:txBody>
                    <a:bodyPr/>
                    <a:lstStyle/>
                    <a:p>
                      <a:pPr algn="ctr"/>
                      <a:r>
                        <a:rPr lang="es-MX" sz="1100" dirty="0" smtClean="0">
                          <a:solidFill>
                            <a:schemeClr val="accent4">
                              <a:lumMod val="20000"/>
                              <a:lumOff val="80000"/>
                            </a:schemeClr>
                          </a:solidFill>
                        </a:rPr>
                        <a:t>Sub-band</a:t>
                      </a:r>
                      <a:endParaRPr lang="es-MX" sz="1100" dirty="0">
                        <a:solidFill>
                          <a:schemeClr val="accent4">
                            <a:lumMod val="20000"/>
                            <a:lumOff val="80000"/>
                          </a:schemeClr>
                        </a:solidFill>
                      </a:endParaRPr>
                    </a:p>
                  </a:txBody>
                  <a:tcPr marL="91409" marR="91409" marT="45745" marB="45745" anchor="ctr">
                    <a:lnL w="12700" cap="flat" cmpd="sng" algn="ctr">
                      <a:solidFill>
                        <a:schemeClr val="tx1"/>
                      </a:solidFill>
                      <a:prstDash val="solid"/>
                      <a:round/>
                      <a:headEnd type="none" w="med" len="med"/>
                      <a:tailEnd type="none" w="med" len="med"/>
                    </a:lnL>
                  </a:tcPr>
                </a:tc>
                <a:tc hMerge="1">
                  <a:txBody>
                    <a:bodyPr/>
                    <a:lstStyle/>
                    <a:p>
                      <a:endParaRPr lang="es-MX" sz="1100" dirty="0">
                        <a:solidFill>
                          <a:schemeClr val="accent4">
                            <a:lumMod val="20000"/>
                            <a:lumOff val="8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s-MX" sz="1100" dirty="0">
                        <a:solidFill>
                          <a:schemeClr val="accent4">
                            <a:lumMod val="20000"/>
                            <a:lumOff val="8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s-MX" sz="1100" dirty="0">
                        <a:solidFill>
                          <a:schemeClr val="accent4">
                            <a:lumMod val="20000"/>
                            <a:lumOff val="80000"/>
                          </a:schemeClr>
                        </a:solidFill>
                      </a:endParaRPr>
                    </a:p>
                  </a:txBody>
                  <a:tcPr>
                    <a:lnL w="12700" cap="flat" cmpd="sng" algn="ctr">
                      <a:solidFill>
                        <a:schemeClr val="tx1"/>
                      </a:solidFill>
                      <a:prstDash val="solid"/>
                      <a:round/>
                      <a:headEnd type="none" w="med" len="med"/>
                      <a:tailEnd type="none" w="med" len="med"/>
                    </a:lnL>
                  </a:tcPr>
                </a:tc>
              </a:tr>
              <a:tr h="426957">
                <a:tc>
                  <a:txBody>
                    <a:bodyPr/>
                    <a:lstStyle/>
                    <a:p>
                      <a:pPr algn="ctr"/>
                      <a:r>
                        <a:rPr lang="es-MX" sz="1100" dirty="0" smtClean="0">
                          <a:solidFill>
                            <a:schemeClr val="accent6"/>
                          </a:solidFill>
                        </a:rPr>
                        <a:t>Solidaridad 1</a:t>
                      </a:r>
                      <a:endParaRPr lang="es-MX" sz="1100" dirty="0">
                        <a:solidFill>
                          <a:schemeClr val="accent6"/>
                        </a:solidFill>
                      </a:endParaRPr>
                    </a:p>
                  </a:txBody>
                  <a:tcPr marL="91409" marR="91409" marT="45745" marB="45745" anchor="ctr"/>
                </a:tc>
                <a:tc>
                  <a:txBody>
                    <a:bodyPr/>
                    <a:lstStyle/>
                    <a:p>
                      <a:pPr algn="ctr"/>
                      <a:r>
                        <a:rPr lang="es-MX" sz="1100" dirty="0" smtClean="0">
                          <a:solidFill>
                            <a:schemeClr val="accent6"/>
                          </a:solidFill>
                        </a:rPr>
                        <a:t>9</a:t>
                      </a:r>
                      <a:endParaRPr lang="es-MX" sz="1100" dirty="0">
                        <a:solidFill>
                          <a:schemeClr val="accent6"/>
                        </a:solidFill>
                      </a:endParaRPr>
                    </a:p>
                  </a:txBody>
                  <a:tcPr marL="91409" marR="91409" marT="45745" marB="45745" anchor="ctr"/>
                </a:tc>
                <a:tc>
                  <a:txBody>
                    <a:bodyPr/>
                    <a:lstStyle/>
                    <a:p>
                      <a:pPr algn="ctr"/>
                      <a:r>
                        <a:rPr lang="es-MX" sz="1100" dirty="0" smtClean="0">
                          <a:solidFill>
                            <a:schemeClr val="accent6"/>
                          </a:solidFill>
                        </a:rPr>
                        <a:t>2</a:t>
                      </a:r>
                      <a:endParaRPr lang="es-MX" sz="1100" dirty="0">
                        <a:solidFill>
                          <a:schemeClr val="accent6"/>
                        </a:solidFill>
                      </a:endParaRPr>
                    </a:p>
                  </a:txBody>
                  <a:tcPr marL="91409" marR="91409" marT="45745" marB="45745" anchor="ctr"/>
                </a:tc>
                <a:tc>
                  <a:txBody>
                    <a:bodyPr/>
                    <a:lstStyle/>
                    <a:p>
                      <a:pPr algn="ctr"/>
                      <a:r>
                        <a:rPr lang="es-MX" sz="1100" dirty="0" smtClean="0">
                          <a:solidFill>
                            <a:schemeClr val="accent6"/>
                          </a:solidFill>
                        </a:rPr>
                        <a:t>5</a:t>
                      </a:r>
                      <a:endParaRPr lang="es-MX" sz="1100" dirty="0">
                        <a:solidFill>
                          <a:schemeClr val="accent6"/>
                        </a:solidFill>
                      </a:endParaRPr>
                    </a:p>
                  </a:txBody>
                  <a:tcPr marL="91409" marR="91409" marT="45745" marB="45745" anchor="ctr"/>
                </a:tc>
                <a:tc>
                  <a:txBody>
                    <a:bodyPr/>
                    <a:lstStyle/>
                    <a:p>
                      <a:pPr algn="ctr"/>
                      <a:r>
                        <a:rPr lang="es-MX" sz="1100" dirty="0" smtClean="0">
                          <a:solidFill>
                            <a:schemeClr val="accent6"/>
                          </a:solidFill>
                        </a:rPr>
                        <a:t>8</a:t>
                      </a:r>
                      <a:endParaRPr lang="es-MX" sz="1100" dirty="0">
                        <a:solidFill>
                          <a:schemeClr val="accent6"/>
                        </a:solidFill>
                      </a:endParaRPr>
                    </a:p>
                  </a:txBody>
                  <a:tcPr marL="91409" marR="91409" marT="45745" marB="45745" anchor="ctr"/>
                </a:tc>
              </a:tr>
              <a:tr h="426957">
                <a:tc>
                  <a:txBody>
                    <a:bodyPr/>
                    <a:lstStyle/>
                    <a:p>
                      <a:pPr algn="ctr"/>
                      <a:r>
                        <a:rPr lang="es-MX" sz="1100" dirty="0" smtClean="0">
                          <a:solidFill>
                            <a:schemeClr val="accent6"/>
                          </a:solidFill>
                        </a:rPr>
                        <a:t>Solidaridad 2</a:t>
                      </a:r>
                      <a:endParaRPr lang="es-MX" sz="1100" dirty="0">
                        <a:solidFill>
                          <a:schemeClr val="accent6"/>
                        </a:solidFill>
                      </a:endParaRPr>
                    </a:p>
                  </a:txBody>
                  <a:tcPr marL="91409" marR="91409" marT="45745" marB="45745" anchor="ctr"/>
                </a:tc>
                <a:tc>
                  <a:txBody>
                    <a:bodyPr/>
                    <a:lstStyle/>
                    <a:p>
                      <a:pPr algn="ctr"/>
                      <a:r>
                        <a:rPr lang="es-MX" sz="1100" dirty="0" smtClean="0">
                          <a:solidFill>
                            <a:schemeClr val="accent6"/>
                          </a:solidFill>
                        </a:rPr>
                        <a:t>1</a:t>
                      </a:r>
                      <a:endParaRPr lang="es-MX" sz="1100" dirty="0">
                        <a:solidFill>
                          <a:schemeClr val="accent6"/>
                        </a:solidFill>
                      </a:endParaRPr>
                    </a:p>
                  </a:txBody>
                  <a:tcPr marL="91409" marR="91409" marT="45745" marB="45745" anchor="ctr"/>
                </a:tc>
                <a:tc>
                  <a:txBody>
                    <a:bodyPr/>
                    <a:lstStyle/>
                    <a:p>
                      <a:pPr algn="ctr"/>
                      <a:r>
                        <a:rPr lang="es-MX" sz="1100" dirty="0" smtClean="0">
                          <a:solidFill>
                            <a:schemeClr val="accent6"/>
                          </a:solidFill>
                        </a:rPr>
                        <a:t>3</a:t>
                      </a:r>
                      <a:endParaRPr lang="es-MX" sz="1100" dirty="0">
                        <a:solidFill>
                          <a:schemeClr val="accent6"/>
                        </a:solidFill>
                      </a:endParaRPr>
                    </a:p>
                  </a:txBody>
                  <a:tcPr marL="91409" marR="91409" marT="45745" marB="45745" anchor="ctr"/>
                </a:tc>
                <a:tc>
                  <a:txBody>
                    <a:bodyPr/>
                    <a:lstStyle/>
                    <a:p>
                      <a:pPr algn="ctr"/>
                      <a:r>
                        <a:rPr lang="es-MX" sz="1100" dirty="0" smtClean="0">
                          <a:solidFill>
                            <a:schemeClr val="accent6"/>
                          </a:solidFill>
                        </a:rPr>
                        <a:t>6</a:t>
                      </a:r>
                      <a:endParaRPr lang="es-MX" sz="1100" dirty="0">
                        <a:solidFill>
                          <a:schemeClr val="accent6"/>
                        </a:solidFill>
                      </a:endParaRPr>
                    </a:p>
                  </a:txBody>
                  <a:tcPr marL="91409" marR="91409" marT="45745" marB="45745" anchor="ctr"/>
                </a:tc>
                <a:tc>
                  <a:txBody>
                    <a:bodyPr/>
                    <a:lstStyle/>
                    <a:p>
                      <a:pPr algn="ctr"/>
                      <a:endParaRPr lang="es-MX" sz="1100" dirty="0">
                        <a:solidFill>
                          <a:schemeClr val="accent6"/>
                        </a:solidFill>
                      </a:endParaRPr>
                    </a:p>
                  </a:txBody>
                  <a:tcPr marL="91409" marR="91409" marT="45745" marB="45745" anchor="ctr"/>
                </a:tc>
              </a:tr>
            </a:tbl>
          </a:graphicData>
        </a:graphic>
      </p:graphicFrame>
      <p:sp>
        <p:nvSpPr>
          <p:cNvPr id="81001" name="140 CuadroTexto"/>
          <p:cNvSpPr txBox="1">
            <a:spLocks noChangeArrowheads="1"/>
          </p:cNvSpPr>
          <p:nvPr/>
        </p:nvSpPr>
        <p:spPr bwMode="auto">
          <a:xfrm>
            <a:off x="3714750" y="1285875"/>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1626.5</a:t>
            </a:r>
          </a:p>
        </p:txBody>
      </p:sp>
      <p:sp>
        <p:nvSpPr>
          <p:cNvPr id="81002" name="141 CuadroTexto"/>
          <p:cNvSpPr txBox="1">
            <a:spLocks noChangeArrowheads="1"/>
          </p:cNvSpPr>
          <p:nvPr/>
        </p:nvSpPr>
        <p:spPr bwMode="auto">
          <a:xfrm>
            <a:off x="3714750" y="1714500"/>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1629.5</a:t>
            </a:r>
          </a:p>
        </p:txBody>
      </p:sp>
      <p:sp>
        <p:nvSpPr>
          <p:cNvPr id="81003" name="142 CuadroTexto"/>
          <p:cNvSpPr txBox="1">
            <a:spLocks noChangeArrowheads="1"/>
          </p:cNvSpPr>
          <p:nvPr/>
        </p:nvSpPr>
        <p:spPr bwMode="auto">
          <a:xfrm>
            <a:off x="3714750" y="2286000"/>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1635.0</a:t>
            </a:r>
          </a:p>
        </p:txBody>
      </p:sp>
      <p:sp>
        <p:nvSpPr>
          <p:cNvPr id="81004" name="143 CuadroTexto"/>
          <p:cNvSpPr txBox="1">
            <a:spLocks noChangeArrowheads="1"/>
          </p:cNvSpPr>
          <p:nvPr/>
        </p:nvSpPr>
        <p:spPr bwMode="auto">
          <a:xfrm>
            <a:off x="3714750" y="2857500"/>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1638.5</a:t>
            </a:r>
          </a:p>
        </p:txBody>
      </p:sp>
      <p:sp>
        <p:nvSpPr>
          <p:cNvPr id="81005" name="144 CuadroTexto"/>
          <p:cNvSpPr txBox="1">
            <a:spLocks noChangeArrowheads="1"/>
          </p:cNvSpPr>
          <p:nvPr/>
        </p:nvSpPr>
        <p:spPr bwMode="auto">
          <a:xfrm>
            <a:off x="3714750" y="3071813"/>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1639.0</a:t>
            </a:r>
          </a:p>
        </p:txBody>
      </p:sp>
      <p:sp>
        <p:nvSpPr>
          <p:cNvPr id="81006" name="145 CuadroTexto"/>
          <p:cNvSpPr txBox="1">
            <a:spLocks noChangeArrowheads="1"/>
          </p:cNvSpPr>
          <p:nvPr/>
        </p:nvSpPr>
        <p:spPr bwMode="auto">
          <a:xfrm>
            <a:off x="3714750" y="3786188"/>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1644.0</a:t>
            </a:r>
          </a:p>
        </p:txBody>
      </p:sp>
      <p:sp>
        <p:nvSpPr>
          <p:cNvPr id="81007" name="146 CuadroTexto"/>
          <p:cNvSpPr txBox="1">
            <a:spLocks noChangeArrowheads="1"/>
          </p:cNvSpPr>
          <p:nvPr/>
        </p:nvSpPr>
        <p:spPr bwMode="auto">
          <a:xfrm>
            <a:off x="3714750" y="3929063"/>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1645.5</a:t>
            </a:r>
          </a:p>
        </p:txBody>
      </p:sp>
      <p:sp>
        <p:nvSpPr>
          <p:cNvPr id="81008" name="147 CuadroTexto"/>
          <p:cNvSpPr txBox="1">
            <a:spLocks noChangeArrowheads="1"/>
          </p:cNvSpPr>
          <p:nvPr/>
        </p:nvSpPr>
        <p:spPr bwMode="auto">
          <a:xfrm>
            <a:off x="3714750" y="5013325"/>
            <a:ext cx="785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1652.5</a:t>
            </a:r>
          </a:p>
        </p:txBody>
      </p:sp>
      <p:sp>
        <p:nvSpPr>
          <p:cNvPr id="81009" name="148 CuadroTexto"/>
          <p:cNvSpPr txBox="1">
            <a:spLocks noChangeArrowheads="1"/>
          </p:cNvSpPr>
          <p:nvPr/>
        </p:nvSpPr>
        <p:spPr bwMode="auto">
          <a:xfrm>
            <a:off x="3714750" y="4295775"/>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1649.0</a:t>
            </a:r>
          </a:p>
        </p:txBody>
      </p:sp>
      <p:sp>
        <p:nvSpPr>
          <p:cNvPr id="81010" name="149 CuadroTexto"/>
          <p:cNvSpPr txBox="1">
            <a:spLocks noChangeArrowheads="1"/>
          </p:cNvSpPr>
          <p:nvPr/>
        </p:nvSpPr>
        <p:spPr bwMode="auto">
          <a:xfrm>
            <a:off x="3714750" y="4438650"/>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1650.0</a:t>
            </a:r>
          </a:p>
        </p:txBody>
      </p:sp>
      <p:sp>
        <p:nvSpPr>
          <p:cNvPr id="81011" name="150 CuadroTexto"/>
          <p:cNvSpPr txBox="1">
            <a:spLocks noChangeArrowheads="1"/>
          </p:cNvSpPr>
          <p:nvPr/>
        </p:nvSpPr>
        <p:spPr bwMode="auto">
          <a:xfrm>
            <a:off x="3714750" y="5500688"/>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1657.0</a:t>
            </a:r>
          </a:p>
        </p:txBody>
      </p:sp>
      <p:sp>
        <p:nvSpPr>
          <p:cNvPr id="81012" name="151 CuadroTexto"/>
          <p:cNvSpPr txBox="1">
            <a:spLocks noChangeArrowheads="1"/>
          </p:cNvSpPr>
          <p:nvPr/>
        </p:nvSpPr>
        <p:spPr bwMode="auto">
          <a:xfrm>
            <a:off x="3714750" y="6143625"/>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1660.5</a:t>
            </a:r>
          </a:p>
        </p:txBody>
      </p:sp>
      <p:sp>
        <p:nvSpPr>
          <p:cNvPr id="81013" name="152 CuadroTexto"/>
          <p:cNvSpPr txBox="1">
            <a:spLocks noChangeArrowheads="1"/>
          </p:cNvSpPr>
          <p:nvPr/>
        </p:nvSpPr>
        <p:spPr bwMode="auto">
          <a:xfrm>
            <a:off x="4929188" y="1285875"/>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1525.0</a:t>
            </a:r>
          </a:p>
        </p:txBody>
      </p:sp>
      <p:sp>
        <p:nvSpPr>
          <p:cNvPr id="81014" name="153 CuadroTexto"/>
          <p:cNvSpPr txBox="1">
            <a:spLocks noChangeArrowheads="1"/>
          </p:cNvSpPr>
          <p:nvPr/>
        </p:nvSpPr>
        <p:spPr bwMode="auto">
          <a:xfrm>
            <a:off x="4929188" y="171450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1528.0</a:t>
            </a:r>
          </a:p>
        </p:txBody>
      </p:sp>
      <p:sp>
        <p:nvSpPr>
          <p:cNvPr id="81015" name="154 CuadroTexto"/>
          <p:cNvSpPr txBox="1">
            <a:spLocks noChangeArrowheads="1"/>
          </p:cNvSpPr>
          <p:nvPr/>
        </p:nvSpPr>
        <p:spPr bwMode="auto">
          <a:xfrm>
            <a:off x="4929188" y="228600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1533.5</a:t>
            </a:r>
          </a:p>
        </p:txBody>
      </p:sp>
      <p:sp>
        <p:nvSpPr>
          <p:cNvPr id="81016" name="155 CuadroTexto"/>
          <p:cNvSpPr txBox="1">
            <a:spLocks noChangeArrowheads="1"/>
          </p:cNvSpPr>
          <p:nvPr/>
        </p:nvSpPr>
        <p:spPr bwMode="auto">
          <a:xfrm>
            <a:off x="4929188" y="285750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1537.0</a:t>
            </a:r>
          </a:p>
        </p:txBody>
      </p:sp>
      <p:sp>
        <p:nvSpPr>
          <p:cNvPr id="81017" name="156 CuadroTexto"/>
          <p:cNvSpPr txBox="1">
            <a:spLocks noChangeArrowheads="1"/>
          </p:cNvSpPr>
          <p:nvPr/>
        </p:nvSpPr>
        <p:spPr bwMode="auto">
          <a:xfrm>
            <a:off x="4929188" y="3071813"/>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1537.5</a:t>
            </a:r>
          </a:p>
        </p:txBody>
      </p:sp>
      <p:sp>
        <p:nvSpPr>
          <p:cNvPr id="81018" name="157 CuadroTexto"/>
          <p:cNvSpPr txBox="1">
            <a:spLocks noChangeArrowheads="1"/>
          </p:cNvSpPr>
          <p:nvPr/>
        </p:nvSpPr>
        <p:spPr bwMode="auto">
          <a:xfrm>
            <a:off x="4929188" y="3786188"/>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1542.5</a:t>
            </a:r>
          </a:p>
        </p:txBody>
      </p:sp>
      <p:sp>
        <p:nvSpPr>
          <p:cNvPr id="81019" name="158 CuadroTexto"/>
          <p:cNvSpPr txBox="1">
            <a:spLocks noChangeArrowheads="1"/>
          </p:cNvSpPr>
          <p:nvPr/>
        </p:nvSpPr>
        <p:spPr bwMode="auto">
          <a:xfrm>
            <a:off x="4929188" y="3929063"/>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1544.0</a:t>
            </a:r>
          </a:p>
        </p:txBody>
      </p:sp>
      <p:sp>
        <p:nvSpPr>
          <p:cNvPr id="81020" name="159 CuadroTexto"/>
          <p:cNvSpPr txBox="1">
            <a:spLocks noChangeArrowheads="1"/>
          </p:cNvSpPr>
          <p:nvPr/>
        </p:nvSpPr>
        <p:spPr bwMode="auto">
          <a:xfrm>
            <a:off x="4929188" y="5013325"/>
            <a:ext cx="7858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1551.0</a:t>
            </a:r>
          </a:p>
        </p:txBody>
      </p:sp>
      <p:sp>
        <p:nvSpPr>
          <p:cNvPr id="81021" name="160 CuadroTexto"/>
          <p:cNvSpPr txBox="1">
            <a:spLocks noChangeArrowheads="1"/>
          </p:cNvSpPr>
          <p:nvPr/>
        </p:nvSpPr>
        <p:spPr bwMode="auto">
          <a:xfrm>
            <a:off x="4929188" y="4295775"/>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1547.5</a:t>
            </a:r>
          </a:p>
        </p:txBody>
      </p:sp>
      <p:sp>
        <p:nvSpPr>
          <p:cNvPr id="81022" name="161 CuadroTexto"/>
          <p:cNvSpPr txBox="1">
            <a:spLocks noChangeArrowheads="1"/>
          </p:cNvSpPr>
          <p:nvPr/>
        </p:nvSpPr>
        <p:spPr bwMode="auto">
          <a:xfrm>
            <a:off x="4929188" y="443865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1548.5</a:t>
            </a:r>
          </a:p>
        </p:txBody>
      </p:sp>
      <p:sp>
        <p:nvSpPr>
          <p:cNvPr id="81023" name="162 CuadroTexto"/>
          <p:cNvSpPr txBox="1">
            <a:spLocks noChangeArrowheads="1"/>
          </p:cNvSpPr>
          <p:nvPr/>
        </p:nvSpPr>
        <p:spPr bwMode="auto">
          <a:xfrm>
            <a:off x="4929188" y="5500688"/>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1555.5</a:t>
            </a:r>
          </a:p>
        </p:txBody>
      </p:sp>
      <p:sp>
        <p:nvSpPr>
          <p:cNvPr id="81024" name="163 CuadroTexto"/>
          <p:cNvSpPr txBox="1">
            <a:spLocks noChangeArrowheads="1"/>
          </p:cNvSpPr>
          <p:nvPr/>
        </p:nvSpPr>
        <p:spPr bwMode="auto">
          <a:xfrm>
            <a:off x="4929188" y="6143625"/>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1559.0</a:t>
            </a:r>
          </a:p>
        </p:txBody>
      </p:sp>
      <p:sp>
        <p:nvSpPr>
          <p:cNvPr id="81025" name="164 CuadroTexto"/>
          <p:cNvSpPr txBox="1">
            <a:spLocks noChangeArrowheads="1"/>
          </p:cNvSpPr>
          <p:nvPr/>
        </p:nvSpPr>
        <p:spPr bwMode="auto">
          <a:xfrm>
            <a:off x="7989888" y="2566988"/>
            <a:ext cx="7858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14250.0</a:t>
            </a:r>
          </a:p>
        </p:txBody>
      </p:sp>
      <p:sp>
        <p:nvSpPr>
          <p:cNvPr id="81026" name="165 CuadroTexto"/>
          <p:cNvSpPr txBox="1">
            <a:spLocks noChangeArrowheads="1"/>
          </p:cNvSpPr>
          <p:nvPr/>
        </p:nvSpPr>
        <p:spPr bwMode="auto">
          <a:xfrm>
            <a:off x="7989888" y="2924175"/>
            <a:ext cx="7858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14253.5</a:t>
            </a:r>
          </a:p>
        </p:txBody>
      </p:sp>
      <p:sp>
        <p:nvSpPr>
          <p:cNvPr id="81027" name="166 CuadroTexto"/>
          <p:cNvSpPr txBox="1">
            <a:spLocks noChangeArrowheads="1"/>
          </p:cNvSpPr>
          <p:nvPr/>
        </p:nvSpPr>
        <p:spPr bwMode="auto">
          <a:xfrm>
            <a:off x="7989888" y="308610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14254.5</a:t>
            </a:r>
          </a:p>
        </p:txBody>
      </p:sp>
      <p:sp>
        <p:nvSpPr>
          <p:cNvPr id="81028" name="167 CuadroTexto"/>
          <p:cNvSpPr txBox="1">
            <a:spLocks noChangeArrowheads="1"/>
          </p:cNvSpPr>
          <p:nvPr/>
        </p:nvSpPr>
        <p:spPr bwMode="auto">
          <a:xfrm>
            <a:off x="7989888" y="3416300"/>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14257.0</a:t>
            </a:r>
          </a:p>
        </p:txBody>
      </p:sp>
      <p:sp>
        <p:nvSpPr>
          <p:cNvPr id="81029" name="168 CuadroTexto"/>
          <p:cNvSpPr txBox="1">
            <a:spLocks noChangeArrowheads="1"/>
          </p:cNvSpPr>
          <p:nvPr/>
        </p:nvSpPr>
        <p:spPr bwMode="auto">
          <a:xfrm>
            <a:off x="7989888" y="3638550"/>
            <a:ext cx="7858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14247.5</a:t>
            </a:r>
          </a:p>
        </p:txBody>
      </p:sp>
      <p:sp>
        <p:nvSpPr>
          <p:cNvPr id="81030" name="169 CuadroTexto"/>
          <p:cNvSpPr txBox="1">
            <a:spLocks noChangeArrowheads="1"/>
          </p:cNvSpPr>
          <p:nvPr/>
        </p:nvSpPr>
        <p:spPr bwMode="auto">
          <a:xfrm>
            <a:off x="7989888" y="4210050"/>
            <a:ext cx="7858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14261.5</a:t>
            </a:r>
          </a:p>
        </p:txBody>
      </p:sp>
      <p:sp>
        <p:nvSpPr>
          <p:cNvPr id="81031" name="170 CuadroTexto"/>
          <p:cNvSpPr txBox="1">
            <a:spLocks noChangeArrowheads="1"/>
          </p:cNvSpPr>
          <p:nvPr/>
        </p:nvSpPr>
        <p:spPr bwMode="auto">
          <a:xfrm>
            <a:off x="7989888" y="4424363"/>
            <a:ext cx="7858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14262.5</a:t>
            </a:r>
          </a:p>
        </p:txBody>
      </p:sp>
      <p:sp>
        <p:nvSpPr>
          <p:cNvPr id="81032" name="171 CuadroTexto"/>
          <p:cNvSpPr txBox="1">
            <a:spLocks noChangeArrowheads="1"/>
          </p:cNvSpPr>
          <p:nvPr/>
        </p:nvSpPr>
        <p:spPr bwMode="auto">
          <a:xfrm>
            <a:off x="7989888" y="4938713"/>
            <a:ext cx="785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14265.0</a:t>
            </a:r>
          </a:p>
        </p:txBody>
      </p:sp>
      <p:sp>
        <p:nvSpPr>
          <p:cNvPr id="81033" name="172 CuadroTexto"/>
          <p:cNvSpPr txBox="1">
            <a:spLocks noChangeArrowheads="1"/>
          </p:cNvSpPr>
          <p:nvPr/>
        </p:nvSpPr>
        <p:spPr bwMode="auto">
          <a:xfrm>
            <a:off x="7572375" y="2357438"/>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14248.0</a:t>
            </a:r>
          </a:p>
        </p:txBody>
      </p:sp>
      <p:sp>
        <p:nvSpPr>
          <p:cNvPr id="81034" name="173 CuadroTexto"/>
          <p:cNvSpPr txBox="1">
            <a:spLocks noChangeArrowheads="1"/>
          </p:cNvSpPr>
          <p:nvPr/>
        </p:nvSpPr>
        <p:spPr bwMode="auto">
          <a:xfrm>
            <a:off x="7572375" y="1928813"/>
            <a:ext cx="785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14245.0</a:t>
            </a:r>
          </a:p>
        </p:txBody>
      </p:sp>
      <p:sp>
        <p:nvSpPr>
          <p:cNvPr id="175" name="174 CuadroTexto"/>
          <p:cNvSpPr txBox="1"/>
          <p:nvPr/>
        </p:nvSpPr>
        <p:spPr>
          <a:xfrm>
            <a:off x="1928813" y="1143000"/>
            <a:ext cx="1428750" cy="307975"/>
          </a:xfrm>
          <a:prstGeom prst="rect">
            <a:avLst/>
          </a:prstGeom>
          <a:noFill/>
          <a:ln w="9525">
            <a:noFill/>
            <a:miter lim="800000"/>
            <a:headEnd/>
            <a:tailEnd/>
          </a:ln>
        </p:spPr>
        <p:txBody>
          <a:bodyPr>
            <a:spAutoFit/>
          </a:bodyPr>
          <a:lstStyle/>
          <a:p>
            <a:pPr algn="ctr">
              <a:defRPr/>
            </a:pPr>
            <a:r>
              <a:rPr lang="es-MX" sz="1400" dirty="0" err="1">
                <a:solidFill>
                  <a:schemeClr val="accent6"/>
                </a:solidFill>
              </a:rPr>
              <a:t>Return</a:t>
            </a:r>
            <a:endParaRPr lang="es-MX" sz="1400" dirty="0">
              <a:solidFill>
                <a:schemeClr val="accent6"/>
              </a:solidFill>
            </a:endParaRPr>
          </a:p>
        </p:txBody>
      </p:sp>
      <p:sp>
        <p:nvSpPr>
          <p:cNvPr id="81036" name="175 CuadroTexto"/>
          <p:cNvSpPr txBox="1">
            <a:spLocks noChangeArrowheads="1"/>
          </p:cNvSpPr>
          <p:nvPr/>
        </p:nvSpPr>
        <p:spPr bwMode="auto">
          <a:xfrm>
            <a:off x="6000750" y="1143000"/>
            <a:ext cx="1428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a:solidFill>
                  <a:srgbClr val="1F1F5E"/>
                </a:solidFill>
              </a:rPr>
              <a:t>Forward</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188913"/>
            <a:ext cx="6985000" cy="865187"/>
          </a:xfrm>
        </p:spPr>
        <p:txBody>
          <a:bodyPr/>
          <a:lstStyle/>
          <a:p>
            <a:pPr eaLnBrk="1" hangingPunct="1">
              <a:defRPr/>
            </a:pPr>
            <a:r>
              <a:rPr lang="es-MX" dirty="0" smtClean="0"/>
              <a:t>POLARIZATION</a:t>
            </a:r>
          </a:p>
        </p:txBody>
      </p:sp>
      <p:graphicFrame>
        <p:nvGraphicFramePr>
          <p:cNvPr id="4" name="3 Marcador de contenido"/>
          <p:cNvGraphicFramePr>
            <a:graphicFrameLocks noGrp="1"/>
          </p:cNvGraphicFramePr>
          <p:nvPr>
            <p:ph idx="4294967295"/>
          </p:nvPr>
        </p:nvGraphicFramePr>
        <p:xfrm>
          <a:off x="1619250" y="1268413"/>
          <a:ext cx="5500688" cy="4959350"/>
        </p:xfrm>
        <a:graphic>
          <a:graphicData uri="http://schemas.openxmlformats.org/drawingml/2006/table">
            <a:tbl>
              <a:tblPr/>
              <a:tblGrid>
                <a:gridCol w="1357313"/>
                <a:gridCol w="1785937"/>
                <a:gridCol w="2357438"/>
              </a:tblGrid>
              <a:tr h="3353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err="1" smtClean="0">
                          <a:ln>
                            <a:noFill/>
                          </a:ln>
                          <a:solidFill>
                            <a:srgbClr val="000000"/>
                          </a:solidFill>
                          <a:effectLst/>
                          <a:latin typeface="Arial" charset="0"/>
                        </a:rPr>
                        <a:t>Region</a:t>
                      </a:r>
                      <a:r>
                        <a:rPr kumimoji="0" lang="es-MX" sz="1600" b="1" i="0" u="none" strike="noStrike" cap="none" normalizeH="0" baseline="0" dirty="0" smtClean="0">
                          <a:ln>
                            <a:noFill/>
                          </a:ln>
                          <a:solidFill>
                            <a:srgbClr val="000000"/>
                          </a:solidFill>
                          <a:effectLst/>
                          <a:latin typeface="Arial" charset="0"/>
                        </a:rPr>
                        <a:t> 1</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err="1" smtClean="0">
                          <a:ln>
                            <a:noFill/>
                          </a:ln>
                          <a:solidFill>
                            <a:srgbClr val="000000"/>
                          </a:solidFill>
                          <a:effectLst/>
                          <a:latin typeface="Arial" charset="0"/>
                        </a:rPr>
                        <a:t>Tx</a:t>
                      </a:r>
                      <a:r>
                        <a:rPr kumimoji="0" lang="es-MX" sz="1600" b="1" i="0" u="none" strike="noStrike" cap="none" normalizeH="0" baseline="0" dirty="0" smtClean="0">
                          <a:ln>
                            <a:noFill/>
                          </a:ln>
                          <a:solidFill>
                            <a:srgbClr val="000000"/>
                          </a:solidFill>
                          <a:effectLst/>
                          <a:latin typeface="Arial" charset="0"/>
                        </a:rPr>
                        <a:t>  Vertical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Tx  Horizontal</a:t>
                      </a:r>
                    </a:p>
                  </a:txBody>
                  <a:tcPr marT="45726" marB="45726" horzOverflow="overflow">
                    <a:lnL>
                      <a:noFill/>
                    </a:lnL>
                    <a:lnR>
                      <a:noFill/>
                    </a:lnR>
                    <a:lnT>
                      <a:noFill/>
                    </a:lnT>
                    <a:lnB>
                      <a:noFill/>
                    </a:lnB>
                    <a:lnTlToBr>
                      <a:noFill/>
                    </a:lnTlToBr>
                    <a:lnBlToTr>
                      <a:noFill/>
                    </a:lnBlToTr>
                    <a:noFill/>
                  </a:tcPr>
                </a:tc>
              </a:tr>
              <a:tr h="45090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Rx  Horizontal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Rx  Vertical</a:t>
                      </a:r>
                    </a:p>
                  </a:txBody>
                  <a:tcPr marT="45726" marB="45726" horzOverflow="overflow">
                    <a:lnL>
                      <a:noFill/>
                    </a:lnL>
                    <a:lnR>
                      <a:noFill/>
                    </a:lnR>
                    <a:lnT>
                      <a:noFill/>
                    </a:lnT>
                    <a:lnB>
                      <a:noFill/>
                    </a:lnB>
                    <a:lnTlToBr>
                      <a:noFill/>
                    </a:lnTlToBr>
                    <a:lnBlToTr>
                      <a:noFill/>
                    </a:lnBlToTr>
                    <a:noFill/>
                  </a:tcPr>
                </a:tc>
              </a:tr>
              <a:tr h="3353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Region 2</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Tx  Vertical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r>
              <a:tr h="45090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Rx  Horizontal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r>
              <a:tr h="3353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Region 3</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Tx  Vertical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r>
              <a:tr h="45090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Rx  Horizontal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r>
              <a:tr h="3353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Region 4</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Tx  Vertical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Tx  Horizontal</a:t>
                      </a:r>
                    </a:p>
                  </a:txBody>
                  <a:tcPr marT="45726" marB="45726" horzOverflow="overflow">
                    <a:lnL>
                      <a:noFill/>
                    </a:lnL>
                    <a:lnR>
                      <a:noFill/>
                    </a:lnR>
                    <a:lnT>
                      <a:noFill/>
                    </a:lnT>
                    <a:lnB>
                      <a:noFill/>
                    </a:lnB>
                    <a:lnTlToBr>
                      <a:noFill/>
                    </a:lnTlToBr>
                    <a:lnBlToTr>
                      <a:noFill/>
                    </a:lnBlToTr>
                    <a:noFill/>
                  </a:tcPr>
                </a:tc>
              </a:tr>
              <a:tr h="45090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Rx  Vertical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Rx  Horizontal</a:t>
                      </a:r>
                    </a:p>
                  </a:txBody>
                  <a:tcPr marT="45726" marB="45726" horzOverflow="overflow">
                    <a:lnL>
                      <a:noFill/>
                    </a:lnL>
                    <a:lnR>
                      <a:noFill/>
                    </a:lnR>
                    <a:lnT>
                      <a:noFill/>
                    </a:lnT>
                    <a:lnB>
                      <a:noFill/>
                    </a:lnB>
                    <a:lnTlToBr>
                      <a:noFill/>
                    </a:lnTlToBr>
                    <a:lnBlToTr>
                      <a:noFill/>
                    </a:lnBlToTr>
                    <a:noFill/>
                  </a:tcPr>
                </a:tc>
              </a:tr>
              <a:tr h="3353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Region 5</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Tx  Vertical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r>
              <a:tr h="33532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Rx  Horizontal</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r>
              <a:tr h="4731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Region 6</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Tx  L – Band</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r>
              <a:tr h="33532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Rx  L – Band</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r>
              <a:tr h="33532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smtClean="0">
                          <a:ln>
                            <a:noFill/>
                          </a:ln>
                          <a:solidFill>
                            <a:srgbClr val="000000"/>
                          </a:solidFill>
                          <a:effectLst/>
                          <a:latin typeface="Arial" charset="0"/>
                        </a:rPr>
                        <a:t>Circular</a:t>
                      </a:r>
                    </a:p>
                  </a:txBody>
                  <a:tcPr marT="45726" marB="4572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1" i="0" u="none" strike="noStrike" cap="none" normalizeH="0" baseline="0" dirty="0" smtClean="0">
                        <a:ln>
                          <a:noFill/>
                        </a:ln>
                        <a:solidFill>
                          <a:srgbClr val="000000"/>
                        </a:solidFill>
                        <a:effectLst/>
                        <a:latin typeface="Arial" charset="0"/>
                      </a:endParaRPr>
                    </a:p>
                  </a:txBody>
                  <a:tcPr marT="45726" marB="45726"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Antenna</a:t>
            </a:r>
            <a:r>
              <a:rPr lang="es-MX" dirty="0" smtClean="0"/>
              <a:t> </a:t>
            </a:r>
            <a:r>
              <a:rPr lang="es-MX" dirty="0" err="1" smtClean="0"/>
              <a:t>System</a:t>
            </a:r>
            <a:r>
              <a:rPr lang="es-MX" dirty="0" smtClean="0"/>
              <a:t> </a:t>
            </a:r>
            <a:r>
              <a:rPr lang="es-MX" dirty="0" err="1" smtClean="0"/>
              <a:t>Functional</a:t>
            </a:r>
            <a:r>
              <a:rPr lang="es-MX" dirty="0" smtClean="0"/>
              <a:t> </a:t>
            </a:r>
            <a:r>
              <a:rPr lang="es-MX" dirty="0" err="1" smtClean="0"/>
              <a:t>Diagram</a:t>
            </a:r>
            <a:endParaRPr lang="es-MX" dirty="0" smtClean="0"/>
          </a:p>
        </p:txBody>
      </p:sp>
      <p:grpSp>
        <p:nvGrpSpPr>
          <p:cNvPr id="82947" name="85 Grupo"/>
          <p:cNvGrpSpPr>
            <a:grpSpLocks/>
          </p:cNvGrpSpPr>
          <p:nvPr/>
        </p:nvGrpSpPr>
        <p:grpSpPr bwMode="auto">
          <a:xfrm>
            <a:off x="328613" y="1139825"/>
            <a:ext cx="8501062" cy="5419725"/>
            <a:chOff x="327974" y="1151737"/>
            <a:chExt cx="8501122" cy="5420535"/>
          </a:xfrm>
        </p:grpSpPr>
        <p:sp>
          <p:nvSpPr>
            <p:cNvPr id="4" name="3 Elipse"/>
            <p:cNvSpPr/>
            <p:nvPr/>
          </p:nvSpPr>
          <p:spPr bwMode="auto">
            <a:xfrm>
              <a:off x="327974" y="2571174"/>
              <a:ext cx="828681" cy="180049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36000" rIns="36000" anchor="ctr"/>
            <a:lstStyle/>
            <a:p>
              <a:pPr algn="ctr">
                <a:defRPr/>
              </a:pPr>
              <a:r>
                <a:rPr lang="es-MX" sz="1400" b="0" dirty="0">
                  <a:solidFill>
                    <a:schemeClr val="accent6"/>
                  </a:solidFill>
                </a:rPr>
                <a:t>EAST</a:t>
              </a:r>
            </a:p>
          </p:txBody>
        </p:sp>
        <p:sp>
          <p:nvSpPr>
            <p:cNvPr id="5" name="4 Elipse"/>
            <p:cNvSpPr/>
            <p:nvPr/>
          </p:nvSpPr>
          <p:spPr bwMode="auto">
            <a:xfrm>
              <a:off x="7928978" y="2571174"/>
              <a:ext cx="900118" cy="180049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36000" rIns="36000" anchor="ctr"/>
            <a:lstStyle/>
            <a:p>
              <a:pPr algn="ctr">
                <a:defRPr/>
              </a:pPr>
              <a:r>
                <a:rPr lang="es-MX" sz="1400" b="0" dirty="0">
                  <a:solidFill>
                    <a:schemeClr val="accent6"/>
                  </a:solidFill>
                </a:rPr>
                <a:t>WEST</a:t>
              </a:r>
            </a:p>
          </p:txBody>
        </p:sp>
        <p:sp>
          <p:nvSpPr>
            <p:cNvPr id="6" name="5 Rectángulo"/>
            <p:cNvSpPr/>
            <p:nvPr/>
          </p:nvSpPr>
          <p:spPr bwMode="auto">
            <a:xfrm>
              <a:off x="1461457" y="2499726"/>
              <a:ext cx="1152533" cy="90024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400" b="0" dirty="0">
                  <a:solidFill>
                    <a:schemeClr val="accent6"/>
                  </a:solidFill>
                </a:rPr>
                <a:t>Horizontal </a:t>
              </a:r>
              <a:r>
                <a:rPr lang="es-MX" sz="1400" b="0" dirty="0" err="1">
                  <a:solidFill>
                    <a:schemeClr val="accent6"/>
                  </a:solidFill>
                </a:rPr>
                <a:t>Polarization</a:t>
              </a:r>
              <a:endParaRPr lang="es-MX" sz="1400" b="0" dirty="0">
                <a:solidFill>
                  <a:schemeClr val="accent6"/>
                </a:solidFill>
              </a:endParaRPr>
            </a:p>
          </p:txBody>
        </p:sp>
        <p:sp>
          <p:nvSpPr>
            <p:cNvPr id="7" name="6 Rectángulo"/>
            <p:cNvSpPr/>
            <p:nvPr/>
          </p:nvSpPr>
          <p:spPr bwMode="auto">
            <a:xfrm>
              <a:off x="1461457" y="3814373"/>
              <a:ext cx="1152533" cy="90024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400" b="0" dirty="0">
                  <a:solidFill>
                    <a:schemeClr val="accent6"/>
                  </a:solidFill>
                </a:rPr>
                <a:t>Vertical </a:t>
              </a:r>
              <a:r>
                <a:rPr lang="es-MX" sz="1400" b="0" dirty="0" err="1">
                  <a:solidFill>
                    <a:schemeClr val="accent6"/>
                  </a:solidFill>
                </a:rPr>
                <a:t>Polarization</a:t>
              </a:r>
              <a:endParaRPr lang="es-MX" sz="1400" b="0" dirty="0">
                <a:solidFill>
                  <a:schemeClr val="accent6"/>
                </a:solidFill>
              </a:endParaRPr>
            </a:p>
          </p:txBody>
        </p:sp>
        <p:sp>
          <p:nvSpPr>
            <p:cNvPr id="8" name="7 Rectángulo"/>
            <p:cNvSpPr/>
            <p:nvPr/>
          </p:nvSpPr>
          <p:spPr bwMode="auto">
            <a:xfrm>
              <a:off x="6416079" y="2456857"/>
              <a:ext cx="1152533" cy="9002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400" b="0" dirty="0">
                  <a:solidFill>
                    <a:schemeClr val="accent6"/>
                  </a:solidFill>
                </a:rPr>
                <a:t>Vertical </a:t>
              </a:r>
              <a:r>
                <a:rPr lang="es-MX" sz="1400" b="0" dirty="0" err="1">
                  <a:solidFill>
                    <a:schemeClr val="accent6"/>
                  </a:solidFill>
                </a:rPr>
                <a:t>Polarization</a:t>
              </a:r>
              <a:endParaRPr lang="es-MX" sz="1400" b="0" dirty="0">
                <a:solidFill>
                  <a:schemeClr val="accent6"/>
                </a:solidFill>
              </a:endParaRPr>
            </a:p>
          </p:txBody>
        </p:sp>
        <p:sp>
          <p:nvSpPr>
            <p:cNvPr id="9" name="8 Rectángulo"/>
            <p:cNvSpPr/>
            <p:nvPr/>
          </p:nvSpPr>
          <p:spPr bwMode="auto">
            <a:xfrm>
              <a:off x="6416079" y="3709582"/>
              <a:ext cx="1152533" cy="90024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400" b="0" dirty="0">
                  <a:solidFill>
                    <a:schemeClr val="accent6"/>
                  </a:solidFill>
                </a:rPr>
                <a:t>Horizontal </a:t>
              </a:r>
              <a:r>
                <a:rPr lang="es-MX" sz="1400" b="0" dirty="0" err="1">
                  <a:solidFill>
                    <a:schemeClr val="accent6"/>
                  </a:solidFill>
                </a:rPr>
                <a:t>Polarization</a:t>
              </a:r>
              <a:endParaRPr lang="es-MX" sz="1400" b="0" dirty="0">
                <a:solidFill>
                  <a:schemeClr val="accent6"/>
                </a:solidFill>
              </a:endParaRPr>
            </a:p>
          </p:txBody>
        </p:sp>
        <p:sp>
          <p:nvSpPr>
            <p:cNvPr id="10" name="9 CuadroTexto"/>
            <p:cNvSpPr txBox="1"/>
            <p:nvPr/>
          </p:nvSpPr>
          <p:spPr>
            <a:xfrm>
              <a:off x="2856879" y="2428278"/>
              <a:ext cx="1500199" cy="462032"/>
            </a:xfrm>
            <a:prstGeom prst="rect">
              <a:avLst/>
            </a:prstGeom>
            <a:noFill/>
          </p:spPr>
          <p:txBody>
            <a:bodyPr>
              <a:spAutoFit/>
            </a:bodyPr>
            <a:lstStyle/>
            <a:p>
              <a:pPr>
                <a:defRPr/>
              </a:pPr>
              <a:r>
                <a:rPr lang="es-MX" sz="1200" b="0" dirty="0" err="1">
                  <a:solidFill>
                    <a:schemeClr val="accent6"/>
                  </a:solidFill>
                </a:rPr>
                <a:t>Ku</a:t>
              </a:r>
              <a:r>
                <a:rPr lang="es-MX" sz="1200" b="0" dirty="0">
                  <a:solidFill>
                    <a:schemeClr val="accent6"/>
                  </a:solidFill>
                </a:rPr>
                <a:t> R4</a:t>
              </a:r>
            </a:p>
            <a:p>
              <a:pPr>
                <a:defRPr/>
              </a:pPr>
              <a:r>
                <a:rPr lang="es-MX" sz="1200" b="0" dirty="0" err="1">
                  <a:solidFill>
                    <a:schemeClr val="accent6"/>
                  </a:solidFill>
                </a:rPr>
                <a:t>Transmit</a:t>
              </a:r>
              <a:r>
                <a:rPr lang="es-MX" sz="1200" b="0" dirty="0">
                  <a:solidFill>
                    <a:schemeClr val="accent6"/>
                  </a:solidFill>
                </a:rPr>
                <a:t>/</a:t>
              </a:r>
              <a:r>
                <a:rPr lang="es-MX" sz="1200" b="0" dirty="0" err="1">
                  <a:solidFill>
                    <a:schemeClr val="accent6"/>
                  </a:solidFill>
                </a:rPr>
                <a:t>Receive</a:t>
              </a:r>
              <a:endParaRPr lang="es-MX" sz="1200" b="0" dirty="0">
                <a:solidFill>
                  <a:schemeClr val="accent6"/>
                </a:solidFill>
              </a:endParaRPr>
            </a:p>
          </p:txBody>
        </p:sp>
        <p:sp>
          <p:nvSpPr>
            <p:cNvPr id="11" name="10 CuadroTexto"/>
            <p:cNvSpPr txBox="1"/>
            <p:nvPr/>
          </p:nvSpPr>
          <p:spPr>
            <a:xfrm>
              <a:off x="2856879" y="3080838"/>
              <a:ext cx="1500199" cy="276266"/>
            </a:xfrm>
            <a:prstGeom prst="rect">
              <a:avLst/>
            </a:prstGeom>
            <a:noFill/>
          </p:spPr>
          <p:txBody>
            <a:bodyPr>
              <a:spAutoFit/>
            </a:bodyPr>
            <a:lstStyle/>
            <a:p>
              <a:pPr>
                <a:defRPr/>
              </a:pPr>
              <a:r>
                <a:rPr lang="es-MX" sz="1200" b="0" dirty="0" err="1">
                  <a:solidFill>
                    <a:schemeClr val="accent6"/>
                  </a:solidFill>
                </a:rPr>
                <a:t>Ku</a:t>
              </a:r>
              <a:r>
                <a:rPr lang="es-MX" sz="1200" b="0" dirty="0">
                  <a:solidFill>
                    <a:schemeClr val="accent6"/>
                  </a:solidFill>
                </a:rPr>
                <a:t> R5 </a:t>
              </a:r>
              <a:r>
                <a:rPr lang="es-MX" sz="1200" b="0" dirty="0" err="1">
                  <a:solidFill>
                    <a:schemeClr val="accent6"/>
                  </a:solidFill>
                </a:rPr>
                <a:t>Transmit</a:t>
              </a:r>
              <a:endParaRPr lang="es-MX" sz="1200" b="0" dirty="0">
                <a:solidFill>
                  <a:schemeClr val="accent6"/>
                </a:solidFill>
              </a:endParaRPr>
            </a:p>
          </p:txBody>
        </p:sp>
        <p:sp>
          <p:nvSpPr>
            <p:cNvPr id="14" name="13 CuadroTexto"/>
            <p:cNvSpPr txBox="1"/>
            <p:nvPr/>
          </p:nvSpPr>
          <p:spPr>
            <a:xfrm>
              <a:off x="2856879" y="3681003"/>
              <a:ext cx="1500199" cy="462031"/>
            </a:xfrm>
            <a:prstGeom prst="rect">
              <a:avLst/>
            </a:prstGeom>
            <a:noFill/>
          </p:spPr>
          <p:txBody>
            <a:bodyPr>
              <a:spAutoFit/>
            </a:bodyPr>
            <a:lstStyle/>
            <a:p>
              <a:pPr>
                <a:defRPr/>
              </a:pPr>
              <a:r>
                <a:rPr lang="es-MX" sz="1200" b="0" dirty="0" err="1">
                  <a:solidFill>
                    <a:schemeClr val="accent6"/>
                  </a:solidFill>
                </a:rPr>
                <a:t>Ku</a:t>
              </a:r>
              <a:r>
                <a:rPr lang="es-MX" sz="1200" b="0" dirty="0">
                  <a:solidFill>
                    <a:schemeClr val="accent6"/>
                  </a:solidFill>
                </a:rPr>
                <a:t> R4</a:t>
              </a:r>
            </a:p>
            <a:p>
              <a:pPr>
                <a:defRPr/>
              </a:pPr>
              <a:r>
                <a:rPr lang="es-MX" sz="1200" b="0" dirty="0" err="1">
                  <a:solidFill>
                    <a:schemeClr val="accent6"/>
                  </a:solidFill>
                </a:rPr>
                <a:t>Transmit</a:t>
              </a:r>
              <a:r>
                <a:rPr lang="es-MX" sz="1200" b="0" dirty="0">
                  <a:solidFill>
                    <a:schemeClr val="accent6"/>
                  </a:solidFill>
                </a:rPr>
                <a:t>/</a:t>
              </a:r>
              <a:r>
                <a:rPr lang="es-MX" sz="1200" b="0" dirty="0" err="1">
                  <a:solidFill>
                    <a:schemeClr val="accent6"/>
                  </a:solidFill>
                </a:rPr>
                <a:t>Receive</a:t>
              </a:r>
              <a:endParaRPr lang="es-MX" sz="1200" b="0" dirty="0">
                <a:solidFill>
                  <a:schemeClr val="accent6"/>
                </a:solidFill>
              </a:endParaRPr>
            </a:p>
          </p:txBody>
        </p:sp>
        <p:sp>
          <p:nvSpPr>
            <p:cNvPr id="15" name="14 CuadroTexto"/>
            <p:cNvSpPr txBox="1"/>
            <p:nvPr/>
          </p:nvSpPr>
          <p:spPr>
            <a:xfrm>
              <a:off x="2856879" y="4152560"/>
              <a:ext cx="1500199" cy="276266"/>
            </a:xfrm>
            <a:prstGeom prst="rect">
              <a:avLst/>
            </a:prstGeom>
            <a:noFill/>
          </p:spPr>
          <p:txBody>
            <a:bodyPr>
              <a:spAutoFit/>
            </a:bodyPr>
            <a:lstStyle/>
            <a:p>
              <a:pPr>
                <a:defRPr/>
              </a:pPr>
              <a:r>
                <a:rPr lang="es-MX" sz="1200" b="0" dirty="0" err="1">
                  <a:solidFill>
                    <a:schemeClr val="accent6"/>
                  </a:solidFill>
                </a:rPr>
                <a:t>Ku</a:t>
              </a:r>
              <a:r>
                <a:rPr lang="es-MX" sz="1200" b="0" dirty="0">
                  <a:solidFill>
                    <a:schemeClr val="accent6"/>
                  </a:solidFill>
                </a:rPr>
                <a:t> R5 </a:t>
              </a:r>
              <a:r>
                <a:rPr lang="es-MX" sz="1200" b="0" dirty="0" err="1">
                  <a:solidFill>
                    <a:schemeClr val="accent6"/>
                  </a:solidFill>
                </a:rPr>
                <a:t>Receive</a:t>
              </a:r>
              <a:endParaRPr lang="es-MX" sz="1200" b="0" dirty="0">
                <a:solidFill>
                  <a:schemeClr val="accent6"/>
                </a:solidFill>
              </a:endParaRPr>
            </a:p>
          </p:txBody>
        </p:sp>
        <p:sp>
          <p:nvSpPr>
            <p:cNvPr id="16" name="15 CuadroTexto"/>
            <p:cNvSpPr txBox="1"/>
            <p:nvPr/>
          </p:nvSpPr>
          <p:spPr>
            <a:xfrm>
              <a:off x="4819043" y="2499726"/>
              <a:ext cx="1500199" cy="462031"/>
            </a:xfrm>
            <a:prstGeom prst="rect">
              <a:avLst/>
            </a:prstGeom>
            <a:noFill/>
          </p:spPr>
          <p:txBody>
            <a:bodyPr>
              <a:spAutoFit/>
            </a:bodyPr>
            <a:lstStyle/>
            <a:p>
              <a:pPr>
                <a:defRPr/>
              </a:pPr>
              <a:r>
                <a:rPr lang="es-MX" sz="1200" b="0" dirty="0">
                  <a:solidFill>
                    <a:schemeClr val="accent6"/>
                  </a:solidFill>
                </a:rPr>
                <a:t>C R1</a:t>
              </a:r>
            </a:p>
            <a:p>
              <a:pPr>
                <a:defRPr/>
              </a:pPr>
              <a:r>
                <a:rPr lang="es-MX" sz="1200" b="0" dirty="0" err="1">
                  <a:solidFill>
                    <a:schemeClr val="accent6"/>
                  </a:solidFill>
                </a:rPr>
                <a:t>Transmit</a:t>
              </a:r>
              <a:r>
                <a:rPr lang="es-MX" sz="1200" b="0" dirty="0">
                  <a:solidFill>
                    <a:schemeClr val="accent6"/>
                  </a:solidFill>
                </a:rPr>
                <a:t>/</a:t>
              </a:r>
              <a:r>
                <a:rPr lang="es-MX" sz="1200" b="0" dirty="0" err="1">
                  <a:solidFill>
                    <a:schemeClr val="accent6"/>
                  </a:solidFill>
                </a:rPr>
                <a:t>Receive</a:t>
              </a:r>
              <a:endParaRPr lang="es-MX" sz="1200" b="0" dirty="0">
                <a:solidFill>
                  <a:schemeClr val="accent6"/>
                </a:solidFill>
              </a:endParaRPr>
            </a:p>
          </p:txBody>
        </p:sp>
        <p:sp>
          <p:nvSpPr>
            <p:cNvPr id="17" name="16 CuadroTexto"/>
            <p:cNvSpPr txBox="1"/>
            <p:nvPr/>
          </p:nvSpPr>
          <p:spPr>
            <a:xfrm>
              <a:off x="4961919" y="3080838"/>
              <a:ext cx="1214447" cy="276266"/>
            </a:xfrm>
            <a:prstGeom prst="rect">
              <a:avLst/>
            </a:prstGeom>
            <a:noFill/>
          </p:spPr>
          <p:txBody>
            <a:bodyPr>
              <a:spAutoFit/>
            </a:bodyPr>
            <a:lstStyle/>
            <a:p>
              <a:pPr>
                <a:defRPr/>
              </a:pPr>
              <a:r>
                <a:rPr lang="es-MX" sz="1200" b="0" dirty="0">
                  <a:solidFill>
                    <a:schemeClr val="accent6"/>
                  </a:solidFill>
                </a:rPr>
                <a:t>C R2 </a:t>
              </a:r>
              <a:r>
                <a:rPr lang="es-MX" sz="1200" b="0" dirty="0" err="1">
                  <a:solidFill>
                    <a:schemeClr val="accent6"/>
                  </a:solidFill>
                </a:rPr>
                <a:t>Transmit</a:t>
              </a:r>
              <a:endParaRPr lang="es-MX" sz="1200" b="0" dirty="0">
                <a:solidFill>
                  <a:schemeClr val="accent6"/>
                </a:solidFill>
              </a:endParaRPr>
            </a:p>
          </p:txBody>
        </p:sp>
        <p:sp>
          <p:nvSpPr>
            <p:cNvPr id="18" name="17 CuadroTexto"/>
            <p:cNvSpPr txBox="1"/>
            <p:nvPr/>
          </p:nvSpPr>
          <p:spPr>
            <a:xfrm>
              <a:off x="4819043" y="3592090"/>
              <a:ext cx="1428760" cy="460444"/>
            </a:xfrm>
            <a:prstGeom prst="rect">
              <a:avLst/>
            </a:prstGeom>
            <a:noFill/>
          </p:spPr>
          <p:txBody>
            <a:bodyPr>
              <a:spAutoFit/>
            </a:bodyPr>
            <a:lstStyle/>
            <a:p>
              <a:pPr>
                <a:defRPr/>
              </a:pPr>
              <a:r>
                <a:rPr lang="es-MX" sz="1200" b="0" dirty="0">
                  <a:solidFill>
                    <a:schemeClr val="accent6"/>
                  </a:solidFill>
                </a:rPr>
                <a:t>C R1</a:t>
              </a:r>
            </a:p>
            <a:p>
              <a:pPr>
                <a:defRPr/>
              </a:pPr>
              <a:r>
                <a:rPr lang="es-MX" sz="1200" b="0" dirty="0" err="1">
                  <a:solidFill>
                    <a:schemeClr val="accent6"/>
                  </a:solidFill>
                </a:rPr>
                <a:t>Transmit</a:t>
              </a:r>
              <a:r>
                <a:rPr lang="es-MX" sz="1200" b="0" dirty="0">
                  <a:solidFill>
                    <a:schemeClr val="accent6"/>
                  </a:solidFill>
                </a:rPr>
                <a:t>/</a:t>
              </a:r>
              <a:r>
                <a:rPr lang="es-MX" sz="1200" b="0" dirty="0" err="1">
                  <a:solidFill>
                    <a:schemeClr val="accent6"/>
                  </a:solidFill>
                </a:rPr>
                <a:t>Receive</a:t>
              </a:r>
              <a:endParaRPr lang="es-MX" sz="1200" b="0" dirty="0">
                <a:solidFill>
                  <a:schemeClr val="accent6"/>
                </a:solidFill>
              </a:endParaRPr>
            </a:p>
          </p:txBody>
        </p:sp>
        <p:sp>
          <p:nvSpPr>
            <p:cNvPr id="20" name="19 CuadroTexto"/>
            <p:cNvSpPr txBox="1"/>
            <p:nvPr/>
          </p:nvSpPr>
          <p:spPr>
            <a:xfrm>
              <a:off x="2856879" y="4509802"/>
              <a:ext cx="1500199" cy="276266"/>
            </a:xfrm>
            <a:prstGeom prst="rect">
              <a:avLst/>
            </a:prstGeom>
            <a:noFill/>
          </p:spPr>
          <p:txBody>
            <a:bodyPr>
              <a:spAutoFit/>
            </a:bodyPr>
            <a:lstStyle/>
            <a:p>
              <a:pPr>
                <a:defRPr/>
              </a:pPr>
              <a:r>
                <a:rPr lang="es-MX" sz="1200" b="0" dirty="0">
                  <a:solidFill>
                    <a:schemeClr val="accent6"/>
                  </a:solidFill>
                </a:rPr>
                <a:t>C R3 </a:t>
              </a:r>
              <a:r>
                <a:rPr lang="es-MX" sz="1200" b="0" dirty="0" err="1">
                  <a:solidFill>
                    <a:schemeClr val="accent6"/>
                  </a:solidFill>
                </a:rPr>
                <a:t>Transmit</a:t>
              </a:r>
              <a:endParaRPr lang="es-MX" sz="1200" b="0" dirty="0">
                <a:solidFill>
                  <a:schemeClr val="accent6"/>
                </a:solidFill>
              </a:endParaRPr>
            </a:p>
          </p:txBody>
        </p:sp>
        <p:sp>
          <p:nvSpPr>
            <p:cNvPr id="21" name="20 CuadroTexto"/>
            <p:cNvSpPr txBox="1"/>
            <p:nvPr/>
          </p:nvSpPr>
          <p:spPr>
            <a:xfrm>
              <a:off x="5033357" y="4043007"/>
              <a:ext cx="1214446" cy="276266"/>
            </a:xfrm>
            <a:prstGeom prst="rect">
              <a:avLst/>
            </a:prstGeom>
            <a:noFill/>
          </p:spPr>
          <p:txBody>
            <a:bodyPr>
              <a:spAutoFit/>
            </a:bodyPr>
            <a:lstStyle/>
            <a:p>
              <a:pPr>
                <a:defRPr/>
              </a:pPr>
              <a:r>
                <a:rPr lang="es-MX" sz="1200" b="0" dirty="0">
                  <a:solidFill>
                    <a:schemeClr val="accent6"/>
                  </a:solidFill>
                </a:rPr>
                <a:t>C R2 </a:t>
              </a:r>
              <a:r>
                <a:rPr lang="es-MX" sz="1200" b="0" dirty="0" err="1">
                  <a:solidFill>
                    <a:schemeClr val="accent6"/>
                  </a:solidFill>
                </a:rPr>
                <a:t>Receive</a:t>
              </a:r>
              <a:endParaRPr lang="es-MX" sz="1200" b="0" dirty="0">
                <a:solidFill>
                  <a:schemeClr val="accent6"/>
                </a:solidFill>
              </a:endParaRPr>
            </a:p>
          </p:txBody>
        </p:sp>
        <p:sp>
          <p:nvSpPr>
            <p:cNvPr id="22" name="21 CuadroTexto"/>
            <p:cNvSpPr txBox="1"/>
            <p:nvPr/>
          </p:nvSpPr>
          <p:spPr>
            <a:xfrm>
              <a:off x="5033357" y="4397072"/>
              <a:ext cx="1143008" cy="276266"/>
            </a:xfrm>
            <a:prstGeom prst="rect">
              <a:avLst/>
            </a:prstGeom>
            <a:noFill/>
          </p:spPr>
          <p:txBody>
            <a:bodyPr>
              <a:spAutoFit/>
            </a:bodyPr>
            <a:lstStyle/>
            <a:p>
              <a:pPr>
                <a:defRPr/>
              </a:pPr>
              <a:r>
                <a:rPr lang="es-MX" sz="1200" b="0" dirty="0">
                  <a:solidFill>
                    <a:schemeClr val="accent6"/>
                  </a:solidFill>
                </a:rPr>
                <a:t>C R3 </a:t>
              </a:r>
              <a:r>
                <a:rPr lang="es-MX" sz="1200" b="0" dirty="0" err="1">
                  <a:solidFill>
                    <a:schemeClr val="accent6"/>
                  </a:solidFill>
                </a:rPr>
                <a:t>Receive</a:t>
              </a:r>
              <a:endParaRPr lang="es-MX" sz="1200" b="0" dirty="0">
                <a:solidFill>
                  <a:schemeClr val="accent6"/>
                </a:solidFill>
              </a:endParaRPr>
            </a:p>
          </p:txBody>
        </p:sp>
        <p:cxnSp>
          <p:nvCxnSpPr>
            <p:cNvPr id="24" name="23 Conector recto de flecha"/>
            <p:cNvCxnSpPr/>
            <p:nvPr/>
          </p:nvCxnSpPr>
          <p:spPr bwMode="auto">
            <a:xfrm>
              <a:off x="2613990" y="2714070"/>
              <a:ext cx="285752" cy="1588"/>
            </a:xfrm>
            <a:prstGeom prst="straightConnector1">
              <a:avLst/>
            </a:prstGeom>
            <a:ln w="19050">
              <a:solidFill>
                <a:srgbClr val="00000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26" name="25 Conector recto"/>
            <p:cNvCxnSpPr/>
            <p:nvPr/>
          </p:nvCxnSpPr>
          <p:spPr bwMode="auto">
            <a:xfrm rot="16200000" flipH="1">
              <a:off x="1275705" y="2769655"/>
              <a:ext cx="181002" cy="180976"/>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8" name="27 Conector recto"/>
            <p:cNvCxnSpPr/>
            <p:nvPr/>
          </p:nvCxnSpPr>
          <p:spPr bwMode="auto">
            <a:xfrm rot="10800000" flipV="1">
              <a:off x="1282068" y="2963346"/>
              <a:ext cx="179389" cy="179414"/>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4" name="33 Conector recto"/>
            <p:cNvCxnSpPr/>
            <p:nvPr/>
          </p:nvCxnSpPr>
          <p:spPr bwMode="auto">
            <a:xfrm rot="16200000" flipH="1">
              <a:off x="1274911" y="4127964"/>
              <a:ext cx="181002" cy="179389"/>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 name="34 Conector recto"/>
            <p:cNvCxnSpPr/>
            <p:nvPr/>
          </p:nvCxnSpPr>
          <p:spPr bwMode="auto">
            <a:xfrm rot="10800000" flipV="1">
              <a:off x="1280481" y="4320861"/>
              <a:ext cx="180976" cy="179415"/>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7" name="36 Conector recto de flecha"/>
            <p:cNvCxnSpPr/>
            <p:nvPr/>
          </p:nvCxnSpPr>
          <p:spPr bwMode="auto">
            <a:xfrm rot="10800000">
              <a:off x="2613990" y="3218971"/>
              <a:ext cx="285752" cy="0"/>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38" name="37 Conector recto de flecha"/>
            <p:cNvCxnSpPr/>
            <p:nvPr/>
          </p:nvCxnSpPr>
          <p:spPr bwMode="auto">
            <a:xfrm>
              <a:off x="2613990" y="3927102"/>
              <a:ext cx="285752" cy="1588"/>
            </a:xfrm>
            <a:prstGeom prst="straightConnector1">
              <a:avLst/>
            </a:prstGeom>
            <a:ln w="19050">
              <a:solidFill>
                <a:srgbClr val="00000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9" name="38 Conector recto de flecha"/>
            <p:cNvCxnSpPr/>
            <p:nvPr/>
          </p:nvCxnSpPr>
          <p:spPr bwMode="auto">
            <a:xfrm rot="10800000" flipH="1">
              <a:off x="2604465" y="4276404"/>
              <a:ext cx="285752" cy="0"/>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0" name="39 Conector recto de flecha"/>
            <p:cNvCxnSpPr/>
            <p:nvPr/>
          </p:nvCxnSpPr>
          <p:spPr bwMode="auto">
            <a:xfrm rot="10800000">
              <a:off x="2613990" y="4643172"/>
              <a:ext cx="285752" cy="0"/>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1" name="40 Conector recto de flecha"/>
            <p:cNvCxnSpPr/>
            <p:nvPr/>
          </p:nvCxnSpPr>
          <p:spPr bwMode="auto">
            <a:xfrm>
              <a:off x="6104927" y="2714070"/>
              <a:ext cx="285752" cy="1588"/>
            </a:xfrm>
            <a:prstGeom prst="straightConnector1">
              <a:avLst/>
            </a:prstGeom>
            <a:ln w="19050">
              <a:solidFill>
                <a:srgbClr val="00000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2" name="41 Conector recto de flecha"/>
            <p:cNvCxnSpPr/>
            <p:nvPr/>
          </p:nvCxnSpPr>
          <p:spPr bwMode="auto">
            <a:xfrm rot="10800000" flipH="1">
              <a:off x="6104927" y="3214208"/>
              <a:ext cx="285752" cy="0"/>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3" name="42 Conector recto de flecha"/>
            <p:cNvCxnSpPr/>
            <p:nvPr/>
          </p:nvCxnSpPr>
          <p:spPr bwMode="auto">
            <a:xfrm>
              <a:off x="6123977" y="3815960"/>
              <a:ext cx="285752" cy="1588"/>
            </a:xfrm>
            <a:prstGeom prst="straightConnector1">
              <a:avLst/>
            </a:prstGeom>
            <a:ln w="19050">
              <a:solidFill>
                <a:srgbClr val="00000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4" name="43 Conector recto de flecha"/>
            <p:cNvCxnSpPr/>
            <p:nvPr/>
          </p:nvCxnSpPr>
          <p:spPr bwMode="auto">
            <a:xfrm rot="10800000">
              <a:off x="6123977" y="4533617"/>
              <a:ext cx="285752" cy="0"/>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5" name="44 Conector recto de flecha"/>
            <p:cNvCxnSpPr/>
            <p:nvPr/>
          </p:nvCxnSpPr>
          <p:spPr bwMode="auto">
            <a:xfrm rot="10800000">
              <a:off x="6123977" y="4185903"/>
              <a:ext cx="285752" cy="0"/>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7" name="46 Conector recto"/>
            <p:cNvCxnSpPr/>
            <p:nvPr/>
          </p:nvCxnSpPr>
          <p:spPr bwMode="auto">
            <a:xfrm flipV="1">
              <a:off x="7568612" y="2729948"/>
              <a:ext cx="179389" cy="179415"/>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9" name="48 Conector recto"/>
            <p:cNvCxnSpPr>
              <a:stCxn id="8" idx="3"/>
            </p:cNvCxnSpPr>
            <p:nvPr/>
          </p:nvCxnSpPr>
          <p:spPr bwMode="auto">
            <a:xfrm>
              <a:off x="7568612" y="2907774"/>
              <a:ext cx="179389" cy="179415"/>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0" name="49 Conector recto"/>
            <p:cNvCxnSpPr/>
            <p:nvPr/>
          </p:nvCxnSpPr>
          <p:spPr bwMode="auto">
            <a:xfrm flipV="1">
              <a:off x="7578137" y="4000138"/>
              <a:ext cx="179389" cy="179415"/>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1" name="50 Conector recto"/>
            <p:cNvCxnSpPr/>
            <p:nvPr/>
          </p:nvCxnSpPr>
          <p:spPr bwMode="auto">
            <a:xfrm>
              <a:off x="7578137" y="4177964"/>
              <a:ext cx="179389" cy="179415"/>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2" name="51 Rectángulo"/>
            <p:cNvSpPr/>
            <p:nvPr/>
          </p:nvSpPr>
          <p:spPr bwMode="auto">
            <a:xfrm>
              <a:off x="3175969" y="4882920"/>
              <a:ext cx="2786082" cy="6430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defRPr/>
              </a:pPr>
              <a:r>
                <a:rPr lang="es-MX" sz="1400" b="0" dirty="0">
                  <a:solidFill>
                    <a:schemeClr val="accent6"/>
                  </a:solidFill>
                </a:rPr>
                <a:t>L – BAND RECIEVE/TRANSMIT</a:t>
              </a:r>
            </a:p>
            <a:p>
              <a:pPr>
                <a:defRPr/>
              </a:pPr>
              <a:r>
                <a:rPr lang="es-MX" sz="1400" b="0" dirty="0">
                  <a:solidFill>
                    <a:schemeClr val="accent6"/>
                  </a:solidFill>
                </a:rPr>
                <a:t>CUP – DIPOLE ARRAY</a:t>
              </a:r>
            </a:p>
          </p:txBody>
        </p:sp>
        <p:sp>
          <p:nvSpPr>
            <p:cNvPr id="53" name="52 Rectángulo"/>
            <p:cNvSpPr/>
            <p:nvPr/>
          </p:nvSpPr>
          <p:spPr bwMode="auto">
            <a:xfrm>
              <a:off x="4214201" y="6097539"/>
              <a:ext cx="714380" cy="35724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1400" b="0" dirty="0">
                  <a:solidFill>
                    <a:schemeClr val="accent6"/>
                  </a:solidFill>
                </a:rPr>
                <a:t>CMT</a:t>
              </a:r>
            </a:p>
          </p:txBody>
        </p:sp>
        <p:cxnSp>
          <p:nvCxnSpPr>
            <p:cNvPr id="55" name="54 Conector recto"/>
            <p:cNvCxnSpPr>
              <a:stCxn id="53" idx="1"/>
            </p:cNvCxnSpPr>
            <p:nvPr/>
          </p:nvCxnSpPr>
          <p:spPr bwMode="auto">
            <a:xfrm rot="10800000" flipV="1">
              <a:off x="3747473" y="6281717"/>
              <a:ext cx="466728"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8" name="57 Conector recto"/>
            <p:cNvCxnSpPr/>
            <p:nvPr/>
          </p:nvCxnSpPr>
          <p:spPr bwMode="auto">
            <a:xfrm rot="16200000" flipV="1">
              <a:off x="3613319" y="6145974"/>
              <a:ext cx="144484" cy="142876"/>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0" name="59 Conector recto"/>
            <p:cNvCxnSpPr/>
            <p:nvPr/>
          </p:nvCxnSpPr>
          <p:spPr bwMode="auto">
            <a:xfrm rot="10800000" flipV="1">
              <a:off x="3622059" y="6272190"/>
              <a:ext cx="144464" cy="142896"/>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2" name="61 Conector recto de flecha"/>
            <p:cNvCxnSpPr/>
            <p:nvPr/>
          </p:nvCxnSpPr>
          <p:spPr bwMode="auto">
            <a:xfrm rot="10800000" flipV="1">
              <a:off x="4939694" y="6178513"/>
              <a:ext cx="428628" cy="0"/>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3" name="62 Conector recto de flecha"/>
            <p:cNvCxnSpPr/>
            <p:nvPr/>
          </p:nvCxnSpPr>
          <p:spPr bwMode="auto">
            <a:xfrm rot="10800000" flipV="1">
              <a:off x="4928581" y="6362691"/>
              <a:ext cx="428628" cy="0"/>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82989" name="63 CuadroTexto"/>
            <p:cNvSpPr txBox="1">
              <a:spLocks noChangeArrowheads="1"/>
            </p:cNvSpPr>
            <p:nvPr/>
          </p:nvSpPr>
          <p:spPr bwMode="auto">
            <a:xfrm>
              <a:off x="5348090" y="6035210"/>
              <a:ext cx="12144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Vertical R4</a:t>
              </a:r>
            </a:p>
          </p:txBody>
        </p:sp>
        <p:sp>
          <p:nvSpPr>
            <p:cNvPr id="82990" name="64 CuadroTexto"/>
            <p:cNvSpPr txBox="1">
              <a:spLocks noChangeArrowheads="1"/>
            </p:cNvSpPr>
            <p:nvPr/>
          </p:nvSpPr>
          <p:spPr bwMode="auto">
            <a:xfrm>
              <a:off x="5348090" y="6229093"/>
              <a:ext cx="16528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Horizontal R4 + R5</a:t>
              </a:r>
            </a:p>
          </p:txBody>
        </p:sp>
        <p:cxnSp>
          <p:nvCxnSpPr>
            <p:cNvPr id="67" name="66 Conector recto de flecha"/>
            <p:cNvCxnSpPr/>
            <p:nvPr/>
          </p:nvCxnSpPr>
          <p:spPr bwMode="auto">
            <a:xfrm rot="5400000">
              <a:off x="3891911" y="5714894"/>
              <a:ext cx="360416" cy="1587"/>
            </a:xfrm>
            <a:prstGeom prst="straightConnector1">
              <a:avLst/>
            </a:prstGeom>
            <a:ln w="19050">
              <a:solidFill>
                <a:srgbClr val="00000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68" name="67 Conector recto de flecha"/>
            <p:cNvCxnSpPr/>
            <p:nvPr/>
          </p:nvCxnSpPr>
          <p:spPr bwMode="auto">
            <a:xfrm rot="5400000">
              <a:off x="4206239" y="5714894"/>
              <a:ext cx="360416" cy="1587"/>
            </a:xfrm>
            <a:prstGeom prst="straightConnector1">
              <a:avLst/>
            </a:prstGeom>
            <a:ln w="19050">
              <a:solidFill>
                <a:srgbClr val="00000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69" name="68 Conector recto de flecha"/>
            <p:cNvCxnSpPr/>
            <p:nvPr/>
          </p:nvCxnSpPr>
          <p:spPr bwMode="auto">
            <a:xfrm rot="5400000">
              <a:off x="4563428" y="5714894"/>
              <a:ext cx="360416" cy="1588"/>
            </a:xfrm>
            <a:prstGeom prst="straightConnector1">
              <a:avLst/>
            </a:prstGeom>
            <a:ln w="19050">
              <a:solidFill>
                <a:srgbClr val="00000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70" name="69 Conector recto de flecha"/>
            <p:cNvCxnSpPr/>
            <p:nvPr/>
          </p:nvCxnSpPr>
          <p:spPr bwMode="auto">
            <a:xfrm rot="5400000">
              <a:off x="4882518" y="5714894"/>
              <a:ext cx="360416" cy="1587"/>
            </a:xfrm>
            <a:prstGeom prst="straightConnector1">
              <a:avLst/>
            </a:prstGeom>
            <a:ln w="19050">
              <a:solidFill>
                <a:srgbClr val="00000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1" name="70 Intercalar"/>
            <p:cNvSpPr/>
            <p:nvPr/>
          </p:nvSpPr>
          <p:spPr bwMode="auto">
            <a:xfrm>
              <a:off x="4442803" y="1866219"/>
              <a:ext cx="252414" cy="215932"/>
            </a:xfrm>
            <a:prstGeom prst="flowChartCollat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rgbClr val="000000"/>
                </a:solidFill>
              </a:endParaRPr>
            </a:p>
          </p:txBody>
        </p:sp>
        <p:sp>
          <p:nvSpPr>
            <p:cNvPr id="72" name="71 Intercalar"/>
            <p:cNvSpPr/>
            <p:nvPr/>
          </p:nvSpPr>
          <p:spPr bwMode="auto">
            <a:xfrm>
              <a:off x="4449153" y="1294633"/>
              <a:ext cx="250827" cy="215932"/>
            </a:xfrm>
            <a:prstGeom prst="flowChartCollat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rgbClr val="000000"/>
                </a:solidFill>
              </a:endParaRPr>
            </a:p>
          </p:txBody>
        </p:sp>
        <p:cxnSp>
          <p:nvCxnSpPr>
            <p:cNvPr id="74" name="73 Conector recto de flecha"/>
            <p:cNvCxnSpPr/>
            <p:nvPr/>
          </p:nvCxnSpPr>
          <p:spPr bwMode="auto">
            <a:xfrm>
              <a:off x="4571391" y="1642348"/>
              <a:ext cx="1081096" cy="1587"/>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75" name="74 Conector recto de flecha"/>
            <p:cNvCxnSpPr/>
            <p:nvPr/>
          </p:nvCxnSpPr>
          <p:spPr bwMode="auto">
            <a:xfrm>
              <a:off x="4571391" y="2223460"/>
              <a:ext cx="1081096" cy="1587"/>
            </a:xfrm>
            <a:prstGeom prst="straightConnector1">
              <a:avLst/>
            </a:prstGeom>
            <a:ln w="19050">
              <a:solidFill>
                <a:srgbClr val="00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82999" name="75 CuadroTexto"/>
            <p:cNvSpPr txBox="1">
              <a:spLocks noChangeArrowheads="1"/>
            </p:cNvSpPr>
            <p:nvPr/>
          </p:nvSpPr>
          <p:spPr bwMode="auto">
            <a:xfrm>
              <a:off x="5643570" y="1498224"/>
              <a:ext cx="1714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Command OMNI</a:t>
              </a:r>
            </a:p>
          </p:txBody>
        </p:sp>
        <p:sp>
          <p:nvSpPr>
            <p:cNvPr id="83000" name="76 CuadroTexto"/>
            <p:cNvSpPr txBox="1">
              <a:spLocks noChangeArrowheads="1"/>
            </p:cNvSpPr>
            <p:nvPr/>
          </p:nvSpPr>
          <p:spPr bwMode="auto">
            <a:xfrm>
              <a:off x="5643570" y="2080431"/>
              <a:ext cx="1714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Telemetry OMNI</a:t>
              </a:r>
            </a:p>
          </p:txBody>
        </p:sp>
        <p:sp>
          <p:nvSpPr>
            <p:cNvPr id="83001" name="77 CuadroTexto"/>
            <p:cNvSpPr txBox="1">
              <a:spLocks noChangeArrowheads="1"/>
            </p:cNvSpPr>
            <p:nvPr/>
          </p:nvSpPr>
          <p:spPr bwMode="auto">
            <a:xfrm>
              <a:off x="3286116" y="1151737"/>
              <a:ext cx="1071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Horizontal Polarization</a:t>
              </a:r>
            </a:p>
          </p:txBody>
        </p:sp>
        <p:sp>
          <p:nvSpPr>
            <p:cNvPr id="83002" name="78 CuadroTexto"/>
            <p:cNvSpPr txBox="1">
              <a:spLocks noChangeArrowheads="1"/>
            </p:cNvSpPr>
            <p:nvPr/>
          </p:nvSpPr>
          <p:spPr bwMode="auto">
            <a:xfrm>
              <a:off x="3286116" y="1761642"/>
              <a:ext cx="1071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Vertical Polarization</a:t>
              </a:r>
            </a:p>
          </p:txBody>
        </p:sp>
        <p:cxnSp>
          <p:nvCxnSpPr>
            <p:cNvPr id="81" name="80 Conector recto"/>
            <p:cNvCxnSpPr>
              <a:stCxn id="72" idx="2"/>
            </p:cNvCxnSpPr>
            <p:nvPr/>
          </p:nvCxnSpPr>
          <p:spPr bwMode="auto">
            <a:xfrm rot="5400000">
              <a:off x="4502323" y="1582808"/>
              <a:ext cx="144485"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3" name="82 Conector recto"/>
            <p:cNvCxnSpPr>
              <a:stCxn id="71" idx="2"/>
            </p:cNvCxnSpPr>
            <p:nvPr/>
          </p:nvCxnSpPr>
          <p:spPr bwMode="auto">
            <a:xfrm rot="16200000" flipH="1">
              <a:off x="4497561" y="2151218"/>
              <a:ext cx="144485" cy="0"/>
            </a:xfrm>
            <a:prstGeom prst="line">
              <a:avLst/>
            </a:prstGeom>
            <a:ln w="19050">
              <a:solidFill>
                <a:srgbClr val="0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83005" name="83 CuadroTexto"/>
            <p:cNvSpPr txBox="1">
              <a:spLocks noChangeArrowheads="1"/>
            </p:cNvSpPr>
            <p:nvPr/>
          </p:nvSpPr>
          <p:spPr bwMode="auto">
            <a:xfrm>
              <a:off x="3047088" y="5978758"/>
              <a:ext cx="64294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ULPC</a:t>
              </a:r>
            </a:p>
          </p:txBody>
        </p:sp>
        <p:sp>
          <p:nvSpPr>
            <p:cNvPr id="83006" name="84 CuadroTexto"/>
            <p:cNvSpPr txBox="1">
              <a:spLocks noChangeArrowheads="1"/>
            </p:cNvSpPr>
            <p:nvPr/>
          </p:nvSpPr>
          <p:spPr bwMode="auto">
            <a:xfrm>
              <a:off x="3047088" y="6286520"/>
              <a:ext cx="64294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HORN</a:t>
              </a: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331913" y="333375"/>
            <a:ext cx="6985000" cy="865188"/>
          </a:xfrm>
        </p:spPr>
        <p:txBody>
          <a:bodyPr/>
          <a:lstStyle/>
          <a:p>
            <a:pPr eaLnBrk="1" hangingPunct="1">
              <a:defRPr/>
            </a:pPr>
            <a:r>
              <a:rPr lang="es-MX" dirty="0" smtClean="0"/>
              <a:t>Key </a:t>
            </a:r>
            <a:r>
              <a:rPr lang="es-MX" dirty="0" err="1" smtClean="0"/>
              <a:t>Design</a:t>
            </a:r>
            <a:r>
              <a:rPr lang="es-MX" dirty="0" smtClean="0"/>
              <a:t> </a:t>
            </a:r>
            <a:r>
              <a:rPr lang="es-MX" dirty="0" err="1" smtClean="0"/>
              <a:t>Features</a:t>
            </a:r>
            <a:endParaRPr lang="es-MX" dirty="0" smtClean="0"/>
          </a:p>
        </p:txBody>
      </p:sp>
      <p:graphicFrame>
        <p:nvGraphicFramePr>
          <p:cNvPr id="3" name="3 Marcador de contenido"/>
          <p:cNvGraphicFramePr>
            <a:graphicFrameLocks/>
          </p:cNvGraphicFramePr>
          <p:nvPr/>
        </p:nvGraphicFramePr>
        <p:xfrm>
          <a:off x="857250" y="1714500"/>
          <a:ext cx="7572375" cy="3921125"/>
        </p:xfrm>
        <a:graphic>
          <a:graphicData uri="http://schemas.openxmlformats.org/drawingml/2006/table">
            <a:tbl>
              <a:tblPr firstRow="1">
                <a:tableStyleId>{912C8C85-51F0-491E-9774-3900AFEF0FD7}</a:tableStyleId>
              </a:tblPr>
              <a:tblGrid>
                <a:gridCol w="3357563"/>
                <a:gridCol w="4214813"/>
              </a:tblGrid>
              <a:tr h="370780">
                <a:tc>
                  <a:txBody>
                    <a:bodyPr/>
                    <a:lstStyle/>
                    <a:p>
                      <a:pPr algn="ctr"/>
                      <a:r>
                        <a:rPr lang="es-MX" sz="1600" i="1" dirty="0" err="1" smtClean="0">
                          <a:solidFill>
                            <a:srgbClr val="FFFFFF"/>
                          </a:solidFill>
                        </a:rPr>
                        <a:t>Features</a:t>
                      </a:r>
                      <a:endParaRPr lang="es-MX" sz="1600" i="1" dirty="0">
                        <a:solidFill>
                          <a:srgbClr val="FFFFFF"/>
                        </a:solidFill>
                      </a:endParaRPr>
                    </a:p>
                  </a:txBody>
                  <a:tcPr marL="91439" marR="91439" marT="45713" marB="45713" anchor="ctr"/>
                </a:tc>
                <a:tc>
                  <a:txBody>
                    <a:bodyPr/>
                    <a:lstStyle/>
                    <a:p>
                      <a:pPr algn="ctr"/>
                      <a:r>
                        <a:rPr lang="es-MX" sz="1600" i="1" dirty="0" err="1" smtClean="0">
                          <a:solidFill>
                            <a:srgbClr val="FFFFFF"/>
                          </a:solidFill>
                        </a:rPr>
                        <a:t>Benefit</a:t>
                      </a:r>
                      <a:endParaRPr lang="es-MX" sz="1600" i="1" dirty="0">
                        <a:solidFill>
                          <a:srgbClr val="FFFFFF"/>
                        </a:solidFill>
                      </a:endParaRPr>
                    </a:p>
                  </a:txBody>
                  <a:tcPr marL="91439" marR="91439" marT="45713" marB="45713" anchor="ctr"/>
                </a:tc>
              </a:tr>
              <a:tr h="777114">
                <a:tc>
                  <a:txBody>
                    <a:bodyPr/>
                    <a:lstStyle/>
                    <a:p>
                      <a:r>
                        <a:rPr lang="es-MX" sz="1500" dirty="0" err="1" smtClean="0">
                          <a:solidFill>
                            <a:srgbClr val="000090"/>
                          </a:solidFill>
                        </a:rPr>
                        <a:t>Large</a:t>
                      </a:r>
                      <a:r>
                        <a:rPr lang="es-MX" sz="1500" dirty="0" smtClean="0">
                          <a:solidFill>
                            <a:srgbClr val="000090"/>
                          </a:solidFill>
                        </a:rPr>
                        <a:t> X-</a:t>
                      </a:r>
                      <a:r>
                        <a:rPr lang="es-MX" sz="1500" dirty="0" err="1" smtClean="0">
                          <a:solidFill>
                            <a:srgbClr val="000090"/>
                          </a:solidFill>
                        </a:rPr>
                        <a:t>wing</a:t>
                      </a:r>
                      <a:r>
                        <a:rPr lang="es-MX" sz="1500" dirty="0" smtClean="0">
                          <a:solidFill>
                            <a:srgbClr val="000090"/>
                          </a:solidFill>
                        </a:rPr>
                        <a:t> </a:t>
                      </a:r>
                      <a:r>
                        <a:rPr lang="es-MX" sz="1500" dirty="0" err="1" smtClean="0">
                          <a:solidFill>
                            <a:srgbClr val="000090"/>
                          </a:solidFill>
                        </a:rPr>
                        <a:t>reflectors</a:t>
                      </a:r>
                      <a:r>
                        <a:rPr lang="es-MX" sz="1500" dirty="0" smtClean="0">
                          <a:solidFill>
                            <a:srgbClr val="000090"/>
                          </a:solidFill>
                        </a:rPr>
                        <a:t> (C-band</a:t>
                      </a:r>
                      <a:r>
                        <a:rPr lang="es-MX" sz="1500" baseline="0" dirty="0" smtClean="0">
                          <a:solidFill>
                            <a:srgbClr val="000090"/>
                          </a:solidFill>
                        </a:rPr>
                        <a:t> and </a:t>
                      </a:r>
                      <a:r>
                        <a:rPr lang="es-MX" sz="1500" baseline="0" dirty="0" err="1" smtClean="0">
                          <a:solidFill>
                            <a:srgbClr val="000090"/>
                          </a:solidFill>
                        </a:rPr>
                        <a:t>Ku</a:t>
                      </a:r>
                      <a:r>
                        <a:rPr lang="es-MX" sz="1500" baseline="0" dirty="0" smtClean="0">
                          <a:solidFill>
                            <a:srgbClr val="000090"/>
                          </a:solidFill>
                        </a:rPr>
                        <a:t>-band)</a:t>
                      </a:r>
                      <a:endParaRPr lang="es-MX" sz="1500" dirty="0">
                        <a:solidFill>
                          <a:srgbClr val="000090"/>
                        </a:solidFill>
                      </a:endParaRPr>
                    </a:p>
                  </a:txBody>
                  <a:tcPr marL="91439" marR="91439" marT="45713" marB="45713"/>
                </a:tc>
                <a:tc>
                  <a:txBody>
                    <a:bodyPr/>
                    <a:lstStyle/>
                    <a:p>
                      <a:r>
                        <a:rPr lang="es-MX" sz="1500" dirty="0" err="1" smtClean="0">
                          <a:solidFill>
                            <a:srgbClr val="000090"/>
                          </a:solidFill>
                        </a:rPr>
                        <a:t>High</a:t>
                      </a:r>
                      <a:r>
                        <a:rPr lang="es-MX" sz="1500" dirty="0" smtClean="0">
                          <a:solidFill>
                            <a:srgbClr val="000090"/>
                          </a:solidFill>
                        </a:rPr>
                        <a:t> </a:t>
                      </a:r>
                      <a:r>
                        <a:rPr lang="es-MX" sz="1500" dirty="0" err="1" smtClean="0">
                          <a:solidFill>
                            <a:srgbClr val="000090"/>
                          </a:solidFill>
                        </a:rPr>
                        <a:t>gain</a:t>
                      </a:r>
                      <a:r>
                        <a:rPr lang="es-MX" sz="1500" dirty="0" smtClean="0">
                          <a:solidFill>
                            <a:srgbClr val="000090"/>
                          </a:solidFill>
                        </a:rPr>
                        <a:t>, compact </a:t>
                      </a:r>
                      <a:r>
                        <a:rPr lang="es-MX" sz="1500" dirty="0" err="1" smtClean="0">
                          <a:solidFill>
                            <a:srgbClr val="000090"/>
                          </a:solidFill>
                        </a:rPr>
                        <a:t>stowage</a:t>
                      </a:r>
                      <a:r>
                        <a:rPr lang="es-MX" sz="1500" dirty="0" smtClean="0">
                          <a:solidFill>
                            <a:srgbClr val="000090"/>
                          </a:solidFill>
                        </a:rPr>
                        <a:t>, simple </a:t>
                      </a:r>
                      <a:r>
                        <a:rPr lang="es-MX" sz="1500" dirty="0" err="1" smtClean="0">
                          <a:solidFill>
                            <a:srgbClr val="000090"/>
                          </a:solidFill>
                        </a:rPr>
                        <a:t>deployment</a:t>
                      </a:r>
                      <a:r>
                        <a:rPr lang="es-MX" sz="1500" dirty="0" smtClean="0">
                          <a:solidFill>
                            <a:srgbClr val="000090"/>
                          </a:solidFill>
                        </a:rPr>
                        <a:t>, </a:t>
                      </a:r>
                      <a:r>
                        <a:rPr lang="es-MX" sz="1500" dirty="0" err="1" smtClean="0">
                          <a:solidFill>
                            <a:srgbClr val="000090"/>
                          </a:solidFill>
                        </a:rPr>
                        <a:t>shared</a:t>
                      </a:r>
                      <a:r>
                        <a:rPr lang="es-MX" sz="1500" baseline="0" dirty="0" smtClean="0">
                          <a:solidFill>
                            <a:srgbClr val="000090"/>
                          </a:solidFill>
                        </a:rPr>
                        <a:t> </a:t>
                      </a:r>
                      <a:r>
                        <a:rPr lang="es-MX" sz="1500" baseline="0" dirty="0" err="1" smtClean="0">
                          <a:solidFill>
                            <a:srgbClr val="000090"/>
                          </a:solidFill>
                        </a:rPr>
                        <a:t>aperture</a:t>
                      </a:r>
                      <a:r>
                        <a:rPr lang="es-MX" sz="1500" baseline="0" dirty="0" smtClean="0">
                          <a:solidFill>
                            <a:srgbClr val="000090"/>
                          </a:solidFill>
                        </a:rPr>
                        <a:t>, and </a:t>
                      </a:r>
                      <a:r>
                        <a:rPr lang="es-MX" sz="1500" baseline="0" dirty="0" err="1" smtClean="0">
                          <a:solidFill>
                            <a:srgbClr val="000090"/>
                          </a:solidFill>
                        </a:rPr>
                        <a:t>feed</a:t>
                      </a:r>
                      <a:r>
                        <a:rPr lang="es-MX" sz="1500" baseline="0" dirty="0" smtClean="0">
                          <a:solidFill>
                            <a:srgbClr val="000090"/>
                          </a:solidFill>
                        </a:rPr>
                        <a:t> </a:t>
                      </a:r>
                      <a:r>
                        <a:rPr lang="es-MX" sz="1500" baseline="0" dirty="0" err="1" smtClean="0">
                          <a:solidFill>
                            <a:srgbClr val="000090"/>
                          </a:solidFill>
                        </a:rPr>
                        <a:t>array</a:t>
                      </a:r>
                      <a:r>
                        <a:rPr lang="es-MX" sz="1500" baseline="0" dirty="0" smtClean="0">
                          <a:solidFill>
                            <a:srgbClr val="000090"/>
                          </a:solidFill>
                        </a:rPr>
                        <a:t> </a:t>
                      </a:r>
                      <a:r>
                        <a:rPr lang="es-MX" sz="1500" baseline="0" dirty="0" err="1" smtClean="0">
                          <a:solidFill>
                            <a:srgbClr val="000090"/>
                          </a:solidFill>
                        </a:rPr>
                        <a:t>separation</a:t>
                      </a:r>
                      <a:endParaRPr lang="es-MX" sz="1500" dirty="0">
                        <a:solidFill>
                          <a:srgbClr val="000090"/>
                        </a:solidFill>
                      </a:endParaRPr>
                    </a:p>
                  </a:txBody>
                  <a:tcPr marL="91439" marR="91439" marT="45713" marB="45713"/>
                </a:tc>
              </a:tr>
              <a:tr h="370780">
                <a:tc>
                  <a:txBody>
                    <a:bodyPr/>
                    <a:lstStyle/>
                    <a:p>
                      <a:r>
                        <a:rPr lang="es-MX" sz="1500" dirty="0" err="1" smtClean="0">
                          <a:solidFill>
                            <a:srgbClr val="000090"/>
                          </a:solidFill>
                        </a:rPr>
                        <a:t>Gridded</a:t>
                      </a:r>
                      <a:r>
                        <a:rPr lang="es-MX" sz="1500" dirty="0" smtClean="0">
                          <a:solidFill>
                            <a:srgbClr val="000090"/>
                          </a:solidFill>
                        </a:rPr>
                        <a:t> </a:t>
                      </a:r>
                      <a:r>
                        <a:rPr lang="es-MX" sz="1500" dirty="0" err="1" smtClean="0">
                          <a:solidFill>
                            <a:srgbClr val="000090"/>
                          </a:solidFill>
                        </a:rPr>
                        <a:t>apertures</a:t>
                      </a:r>
                      <a:endParaRPr lang="es-MX" sz="1500" dirty="0">
                        <a:solidFill>
                          <a:srgbClr val="000090"/>
                        </a:solidFill>
                      </a:endParaRPr>
                    </a:p>
                  </a:txBody>
                  <a:tcPr marL="91439" marR="91439" marT="45713" marB="45713"/>
                </a:tc>
                <a:tc>
                  <a:txBody>
                    <a:bodyPr/>
                    <a:lstStyle/>
                    <a:p>
                      <a:r>
                        <a:rPr lang="es-MX" sz="1500" dirty="0" err="1" smtClean="0">
                          <a:solidFill>
                            <a:srgbClr val="000090"/>
                          </a:solidFill>
                        </a:rPr>
                        <a:t>Excellent</a:t>
                      </a:r>
                      <a:r>
                        <a:rPr lang="es-MX" sz="1500" dirty="0" smtClean="0">
                          <a:solidFill>
                            <a:srgbClr val="000090"/>
                          </a:solidFill>
                        </a:rPr>
                        <a:t> </a:t>
                      </a:r>
                      <a:r>
                        <a:rPr lang="es-MX" sz="1500" dirty="0" err="1" smtClean="0">
                          <a:solidFill>
                            <a:srgbClr val="000090"/>
                          </a:solidFill>
                        </a:rPr>
                        <a:t>polarization</a:t>
                      </a:r>
                      <a:r>
                        <a:rPr lang="es-MX" sz="1500" dirty="0" smtClean="0">
                          <a:solidFill>
                            <a:srgbClr val="000090"/>
                          </a:solidFill>
                        </a:rPr>
                        <a:t> </a:t>
                      </a:r>
                      <a:r>
                        <a:rPr lang="es-MX" sz="1500" dirty="0" err="1" smtClean="0">
                          <a:solidFill>
                            <a:srgbClr val="000090"/>
                          </a:solidFill>
                        </a:rPr>
                        <a:t>purity</a:t>
                      </a:r>
                      <a:endParaRPr lang="es-MX" sz="1500" dirty="0">
                        <a:solidFill>
                          <a:srgbClr val="000090"/>
                        </a:solidFill>
                      </a:endParaRPr>
                    </a:p>
                  </a:txBody>
                  <a:tcPr marL="91439" marR="91439" marT="45713" marB="45713"/>
                </a:tc>
              </a:tr>
              <a:tr h="370780">
                <a:tc>
                  <a:txBody>
                    <a:bodyPr/>
                    <a:lstStyle/>
                    <a:p>
                      <a:r>
                        <a:rPr lang="es-MX" sz="1500" dirty="0" smtClean="0">
                          <a:solidFill>
                            <a:srgbClr val="000090"/>
                          </a:solidFill>
                        </a:rPr>
                        <a:t>Reflector </a:t>
                      </a:r>
                      <a:r>
                        <a:rPr lang="es-MX" sz="1500" dirty="0" err="1" smtClean="0">
                          <a:solidFill>
                            <a:srgbClr val="000090"/>
                          </a:solidFill>
                        </a:rPr>
                        <a:t>sunshield</a:t>
                      </a:r>
                      <a:endParaRPr lang="es-MX" sz="1500" dirty="0">
                        <a:solidFill>
                          <a:srgbClr val="000090"/>
                        </a:solidFill>
                      </a:endParaRPr>
                    </a:p>
                  </a:txBody>
                  <a:tcPr marL="91439" marR="91439" marT="45713" marB="45713"/>
                </a:tc>
                <a:tc>
                  <a:txBody>
                    <a:bodyPr/>
                    <a:lstStyle/>
                    <a:p>
                      <a:r>
                        <a:rPr lang="es-MX" sz="1500" dirty="0" err="1" smtClean="0">
                          <a:solidFill>
                            <a:srgbClr val="000090"/>
                          </a:solidFill>
                        </a:rPr>
                        <a:t>Reduced</a:t>
                      </a:r>
                      <a:r>
                        <a:rPr lang="es-MX" sz="1500" baseline="0" dirty="0" smtClean="0">
                          <a:solidFill>
                            <a:srgbClr val="000090"/>
                          </a:solidFill>
                        </a:rPr>
                        <a:t> </a:t>
                      </a:r>
                      <a:r>
                        <a:rPr lang="es-MX" sz="1500" baseline="0" dirty="0" err="1" smtClean="0">
                          <a:solidFill>
                            <a:srgbClr val="000090"/>
                          </a:solidFill>
                        </a:rPr>
                        <a:t>temperature</a:t>
                      </a:r>
                      <a:r>
                        <a:rPr lang="es-MX" sz="1500" baseline="0" dirty="0" smtClean="0">
                          <a:solidFill>
                            <a:srgbClr val="000090"/>
                          </a:solidFill>
                        </a:rPr>
                        <a:t> </a:t>
                      </a:r>
                      <a:r>
                        <a:rPr lang="es-MX" sz="1500" baseline="0" dirty="0" err="1" smtClean="0">
                          <a:solidFill>
                            <a:srgbClr val="000090"/>
                          </a:solidFill>
                        </a:rPr>
                        <a:t>gradients</a:t>
                      </a:r>
                      <a:endParaRPr lang="es-MX" sz="1500" dirty="0">
                        <a:solidFill>
                          <a:srgbClr val="000090"/>
                        </a:solidFill>
                      </a:endParaRPr>
                    </a:p>
                  </a:txBody>
                  <a:tcPr marL="91439" marR="91439" marT="45713" marB="45713"/>
                </a:tc>
              </a:tr>
              <a:tr h="370780">
                <a:tc>
                  <a:txBody>
                    <a:bodyPr/>
                    <a:lstStyle/>
                    <a:p>
                      <a:r>
                        <a:rPr lang="es-MX" sz="1500" dirty="0" smtClean="0">
                          <a:solidFill>
                            <a:srgbClr val="000090"/>
                          </a:solidFill>
                        </a:rPr>
                        <a:t>Single </a:t>
                      </a:r>
                      <a:r>
                        <a:rPr lang="es-MX" sz="1500" dirty="0" err="1" smtClean="0">
                          <a:solidFill>
                            <a:srgbClr val="000090"/>
                          </a:solidFill>
                        </a:rPr>
                        <a:t>mode</a:t>
                      </a:r>
                      <a:r>
                        <a:rPr lang="es-MX" sz="1500" dirty="0" smtClean="0">
                          <a:solidFill>
                            <a:srgbClr val="000090"/>
                          </a:solidFill>
                        </a:rPr>
                        <a:t> </a:t>
                      </a:r>
                      <a:r>
                        <a:rPr lang="es-MX" sz="1500" dirty="0" err="1" smtClean="0">
                          <a:solidFill>
                            <a:srgbClr val="000090"/>
                          </a:solidFill>
                        </a:rPr>
                        <a:t>transmit</a:t>
                      </a:r>
                      <a:r>
                        <a:rPr lang="es-MX" sz="1500" dirty="0" smtClean="0">
                          <a:solidFill>
                            <a:srgbClr val="000090"/>
                          </a:solidFill>
                        </a:rPr>
                        <a:t> </a:t>
                      </a:r>
                      <a:r>
                        <a:rPr lang="es-MX" sz="1500" dirty="0" err="1" smtClean="0">
                          <a:solidFill>
                            <a:srgbClr val="000090"/>
                          </a:solidFill>
                        </a:rPr>
                        <a:t>feed</a:t>
                      </a:r>
                      <a:r>
                        <a:rPr lang="es-MX" sz="1500" baseline="0" dirty="0" smtClean="0">
                          <a:solidFill>
                            <a:srgbClr val="000090"/>
                          </a:solidFill>
                        </a:rPr>
                        <a:t> </a:t>
                      </a:r>
                      <a:r>
                        <a:rPr lang="es-MX" sz="1500" baseline="0" dirty="0" err="1" smtClean="0">
                          <a:solidFill>
                            <a:srgbClr val="000090"/>
                          </a:solidFill>
                        </a:rPr>
                        <a:t>networks</a:t>
                      </a:r>
                      <a:endParaRPr lang="es-MX" sz="1500" dirty="0">
                        <a:solidFill>
                          <a:srgbClr val="000090"/>
                        </a:solidFill>
                      </a:endParaRPr>
                    </a:p>
                  </a:txBody>
                  <a:tcPr marL="91439" marR="91439" marT="45713" marB="45713"/>
                </a:tc>
                <a:tc>
                  <a:txBody>
                    <a:bodyPr/>
                    <a:lstStyle/>
                    <a:p>
                      <a:r>
                        <a:rPr lang="es-MX" sz="1500" dirty="0" err="1" smtClean="0">
                          <a:solidFill>
                            <a:srgbClr val="000090"/>
                          </a:solidFill>
                        </a:rPr>
                        <a:t>Lightweight</a:t>
                      </a:r>
                      <a:r>
                        <a:rPr lang="es-MX" sz="1500" dirty="0" smtClean="0">
                          <a:solidFill>
                            <a:srgbClr val="000090"/>
                          </a:solidFill>
                        </a:rPr>
                        <a:t> and </a:t>
                      </a:r>
                      <a:r>
                        <a:rPr lang="es-MX" sz="1500" dirty="0" err="1" smtClean="0">
                          <a:solidFill>
                            <a:srgbClr val="000090"/>
                          </a:solidFill>
                        </a:rPr>
                        <a:t>low</a:t>
                      </a:r>
                      <a:r>
                        <a:rPr lang="es-MX" sz="1500" dirty="0" smtClean="0">
                          <a:solidFill>
                            <a:srgbClr val="000090"/>
                          </a:solidFill>
                        </a:rPr>
                        <a:t> </a:t>
                      </a:r>
                      <a:r>
                        <a:rPr lang="es-MX" sz="1500" dirty="0" err="1" smtClean="0">
                          <a:solidFill>
                            <a:srgbClr val="000090"/>
                          </a:solidFill>
                        </a:rPr>
                        <a:t>loss</a:t>
                      </a:r>
                      <a:endParaRPr lang="es-MX" sz="1500" dirty="0">
                        <a:solidFill>
                          <a:srgbClr val="000090"/>
                        </a:solidFill>
                      </a:endParaRPr>
                    </a:p>
                  </a:txBody>
                  <a:tcPr marL="91439" marR="91439" marT="45713" marB="45713"/>
                </a:tc>
              </a:tr>
              <a:tr h="370780">
                <a:tc>
                  <a:txBody>
                    <a:bodyPr/>
                    <a:lstStyle/>
                    <a:p>
                      <a:pPr lvl="0"/>
                      <a:r>
                        <a:rPr lang="es-MX" sz="1500" dirty="0" err="1" smtClean="0">
                          <a:solidFill>
                            <a:srgbClr val="000090"/>
                          </a:solidFill>
                        </a:rPr>
                        <a:t>Diplexed</a:t>
                      </a:r>
                      <a:r>
                        <a:rPr lang="es-MX" sz="1500" baseline="0" dirty="0" smtClean="0">
                          <a:solidFill>
                            <a:srgbClr val="000090"/>
                          </a:solidFill>
                        </a:rPr>
                        <a:t> </a:t>
                      </a:r>
                      <a:r>
                        <a:rPr lang="es-MX" sz="1500" baseline="0" dirty="0" err="1" smtClean="0">
                          <a:solidFill>
                            <a:srgbClr val="000090"/>
                          </a:solidFill>
                        </a:rPr>
                        <a:t>transmit</a:t>
                      </a:r>
                      <a:r>
                        <a:rPr lang="es-MX" sz="1500" baseline="0" dirty="0" smtClean="0">
                          <a:solidFill>
                            <a:srgbClr val="000090"/>
                          </a:solidFill>
                        </a:rPr>
                        <a:t> /</a:t>
                      </a:r>
                      <a:r>
                        <a:rPr lang="es-MX" sz="1500" baseline="0" dirty="0" err="1" smtClean="0">
                          <a:solidFill>
                            <a:srgbClr val="000090"/>
                          </a:solidFill>
                        </a:rPr>
                        <a:t>receive</a:t>
                      </a:r>
                      <a:endParaRPr lang="es-MX" sz="1500" dirty="0">
                        <a:solidFill>
                          <a:srgbClr val="000090"/>
                        </a:solidFill>
                      </a:endParaRPr>
                    </a:p>
                  </a:txBody>
                  <a:tcPr marL="91439" marR="91439" marT="45713" marB="45713"/>
                </a:tc>
                <a:tc>
                  <a:txBody>
                    <a:bodyPr/>
                    <a:lstStyle/>
                    <a:p>
                      <a:r>
                        <a:rPr lang="es-MX" sz="1500" dirty="0" err="1" smtClean="0">
                          <a:solidFill>
                            <a:srgbClr val="000090"/>
                          </a:solidFill>
                        </a:rPr>
                        <a:t>Feed</a:t>
                      </a:r>
                      <a:r>
                        <a:rPr lang="es-MX" sz="1500" dirty="0" smtClean="0">
                          <a:solidFill>
                            <a:srgbClr val="000090"/>
                          </a:solidFill>
                        </a:rPr>
                        <a:t> </a:t>
                      </a:r>
                      <a:r>
                        <a:rPr lang="es-MX" sz="1500" dirty="0" err="1" smtClean="0">
                          <a:solidFill>
                            <a:srgbClr val="000090"/>
                          </a:solidFill>
                        </a:rPr>
                        <a:t>horn</a:t>
                      </a:r>
                      <a:r>
                        <a:rPr lang="es-MX" sz="1500" dirty="0" smtClean="0">
                          <a:solidFill>
                            <a:srgbClr val="000090"/>
                          </a:solidFill>
                        </a:rPr>
                        <a:t> </a:t>
                      </a:r>
                      <a:r>
                        <a:rPr lang="es-MX" sz="1500" dirty="0" err="1" smtClean="0">
                          <a:solidFill>
                            <a:srgbClr val="000090"/>
                          </a:solidFill>
                        </a:rPr>
                        <a:t>reuse</a:t>
                      </a:r>
                      <a:r>
                        <a:rPr lang="es-MX" sz="1500" dirty="0" smtClean="0">
                          <a:solidFill>
                            <a:srgbClr val="000090"/>
                          </a:solidFill>
                        </a:rPr>
                        <a:t> and </a:t>
                      </a:r>
                      <a:r>
                        <a:rPr lang="es-MX" sz="1500" dirty="0" err="1" smtClean="0">
                          <a:solidFill>
                            <a:srgbClr val="000090"/>
                          </a:solidFill>
                        </a:rPr>
                        <a:t>lower</a:t>
                      </a:r>
                      <a:r>
                        <a:rPr lang="es-MX" sz="1500" dirty="0" smtClean="0">
                          <a:solidFill>
                            <a:srgbClr val="000090"/>
                          </a:solidFill>
                        </a:rPr>
                        <a:t> </a:t>
                      </a:r>
                      <a:r>
                        <a:rPr lang="es-MX" sz="1500" dirty="0" err="1" smtClean="0">
                          <a:solidFill>
                            <a:srgbClr val="000090"/>
                          </a:solidFill>
                        </a:rPr>
                        <a:t>weight</a:t>
                      </a:r>
                      <a:endParaRPr lang="es-MX" sz="1500" dirty="0">
                        <a:solidFill>
                          <a:srgbClr val="000090"/>
                        </a:solidFill>
                      </a:endParaRPr>
                    </a:p>
                  </a:txBody>
                  <a:tcPr marL="91439" marR="91439" marT="45713" marB="45713"/>
                </a:tc>
              </a:tr>
              <a:tr h="370780">
                <a:tc>
                  <a:txBody>
                    <a:bodyPr/>
                    <a:lstStyle/>
                    <a:p>
                      <a:pPr lvl="0"/>
                      <a:r>
                        <a:rPr lang="es-MX" sz="1500" dirty="0" err="1" smtClean="0">
                          <a:solidFill>
                            <a:srgbClr val="000090"/>
                          </a:solidFill>
                        </a:rPr>
                        <a:t>Squareax</a:t>
                      </a:r>
                      <a:r>
                        <a:rPr lang="es-MX" sz="1500" dirty="0" smtClean="0">
                          <a:solidFill>
                            <a:srgbClr val="000090"/>
                          </a:solidFill>
                        </a:rPr>
                        <a:t> </a:t>
                      </a:r>
                      <a:r>
                        <a:rPr lang="es-MX" sz="1500" dirty="0" err="1" smtClean="0">
                          <a:solidFill>
                            <a:srgbClr val="000090"/>
                          </a:solidFill>
                        </a:rPr>
                        <a:t>feed</a:t>
                      </a:r>
                      <a:r>
                        <a:rPr lang="es-MX" sz="1500" dirty="0" smtClean="0">
                          <a:solidFill>
                            <a:srgbClr val="000090"/>
                          </a:solidFill>
                        </a:rPr>
                        <a:t> </a:t>
                      </a:r>
                      <a:r>
                        <a:rPr lang="es-MX" sz="1500" dirty="0" err="1" smtClean="0">
                          <a:solidFill>
                            <a:srgbClr val="000090"/>
                          </a:solidFill>
                        </a:rPr>
                        <a:t>network</a:t>
                      </a:r>
                      <a:endParaRPr lang="es-MX" sz="1500" dirty="0">
                        <a:solidFill>
                          <a:srgbClr val="000090"/>
                        </a:solidFill>
                      </a:endParaRPr>
                    </a:p>
                  </a:txBody>
                  <a:tcPr marL="91439" marR="91439" marT="45713" marB="45713"/>
                </a:tc>
                <a:tc>
                  <a:txBody>
                    <a:bodyPr/>
                    <a:lstStyle/>
                    <a:p>
                      <a:r>
                        <a:rPr lang="es-MX" sz="1500" dirty="0" smtClean="0">
                          <a:solidFill>
                            <a:srgbClr val="000090"/>
                          </a:solidFill>
                        </a:rPr>
                        <a:t>Light,</a:t>
                      </a:r>
                      <a:r>
                        <a:rPr lang="es-MX" sz="1500" baseline="0" dirty="0" smtClean="0">
                          <a:solidFill>
                            <a:srgbClr val="000090"/>
                          </a:solidFill>
                        </a:rPr>
                        <a:t> </a:t>
                      </a:r>
                      <a:r>
                        <a:rPr lang="es-MX" sz="1500" baseline="0" dirty="0" err="1" smtClean="0">
                          <a:solidFill>
                            <a:srgbClr val="000090"/>
                          </a:solidFill>
                        </a:rPr>
                        <a:t>rigid</a:t>
                      </a:r>
                      <a:r>
                        <a:rPr lang="es-MX" sz="1500" baseline="0" dirty="0" smtClean="0">
                          <a:solidFill>
                            <a:srgbClr val="000090"/>
                          </a:solidFill>
                        </a:rPr>
                        <a:t>, </a:t>
                      </a:r>
                      <a:r>
                        <a:rPr lang="es-MX" sz="1500" baseline="0" dirty="0" err="1" smtClean="0">
                          <a:solidFill>
                            <a:srgbClr val="000090"/>
                          </a:solidFill>
                        </a:rPr>
                        <a:t>low</a:t>
                      </a:r>
                      <a:r>
                        <a:rPr lang="es-MX" sz="1500" baseline="0" dirty="0" smtClean="0">
                          <a:solidFill>
                            <a:srgbClr val="000090"/>
                          </a:solidFill>
                        </a:rPr>
                        <a:t> </a:t>
                      </a:r>
                      <a:r>
                        <a:rPr lang="es-MX" sz="1500" baseline="0" dirty="0" err="1" smtClean="0">
                          <a:solidFill>
                            <a:srgbClr val="000090"/>
                          </a:solidFill>
                        </a:rPr>
                        <a:t>loss</a:t>
                      </a:r>
                      <a:r>
                        <a:rPr lang="es-MX" sz="1500" baseline="0" dirty="0" smtClean="0">
                          <a:solidFill>
                            <a:srgbClr val="000090"/>
                          </a:solidFill>
                        </a:rPr>
                        <a:t>, </a:t>
                      </a:r>
                      <a:r>
                        <a:rPr lang="es-MX" sz="1500" baseline="0" dirty="0" err="1" smtClean="0">
                          <a:solidFill>
                            <a:srgbClr val="000090"/>
                          </a:solidFill>
                        </a:rPr>
                        <a:t>accurate</a:t>
                      </a:r>
                      <a:r>
                        <a:rPr lang="es-MX" sz="1500" baseline="0" dirty="0" smtClean="0">
                          <a:solidFill>
                            <a:srgbClr val="000090"/>
                          </a:solidFill>
                        </a:rPr>
                        <a:t>, and </a:t>
                      </a:r>
                      <a:r>
                        <a:rPr lang="es-MX" sz="1500" baseline="0" dirty="0" err="1" smtClean="0">
                          <a:solidFill>
                            <a:srgbClr val="000090"/>
                          </a:solidFill>
                        </a:rPr>
                        <a:t>stable</a:t>
                      </a:r>
                      <a:endParaRPr lang="es-MX" sz="1500" dirty="0">
                        <a:solidFill>
                          <a:srgbClr val="000090"/>
                        </a:solidFill>
                      </a:endParaRPr>
                    </a:p>
                  </a:txBody>
                  <a:tcPr marL="91439" marR="91439" marT="45713" marB="45713"/>
                </a:tc>
              </a:tr>
              <a:tr h="370780">
                <a:tc>
                  <a:txBody>
                    <a:bodyPr/>
                    <a:lstStyle/>
                    <a:p>
                      <a:r>
                        <a:rPr lang="es-MX" sz="1500" dirty="0" err="1" smtClean="0">
                          <a:solidFill>
                            <a:srgbClr val="000090"/>
                          </a:solidFill>
                        </a:rPr>
                        <a:t>Planar</a:t>
                      </a:r>
                      <a:r>
                        <a:rPr lang="es-MX" sz="1500" dirty="0" smtClean="0">
                          <a:solidFill>
                            <a:srgbClr val="000090"/>
                          </a:solidFill>
                        </a:rPr>
                        <a:t> </a:t>
                      </a:r>
                      <a:r>
                        <a:rPr lang="es-MX" sz="1500" dirty="0" err="1" smtClean="0">
                          <a:solidFill>
                            <a:srgbClr val="000090"/>
                          </a:solidFill>
                        </a:rPr>
                        <a:t>waveguide</a:t>
                      </a:r>
                      <a:r>
                        <a:rPr lang="es-MX" sz="1500" dirty="0" smtClean="0">
                          <a:solidFill>
                            <a:srgbClr val="000090"/>
                          </a:solidFill>
                        </a:rPr>
                        <a:t> </a:t>
                      </a:r>
                      <a:r>
                        <a:rPr lang="es-MX" sz="1500" dirty="0" err="1" smtClean="0">
                          <a:solidFill>
                            <a:srgbClr val="000090"/>
                          </a:solidFill>
                        </a:rPr>
                        <a:t>feed</a:t>
                      </a:r>
                      <a:r>
                        <a:rPr lang="es-MX" sz="1500" dirty="0" smtClean="0">
                          <a:solidFill>
                            <a:srgbClr val="000090"/>
                          </a:solidFill>
                        </a:rPr>
                        <a:t> </a:t>
                      </a:r>
                      <a:r>
                        <a:rPr lang="es-MX" sz="1500" dirty="0" err="1" smtClean="0">
                          <a:solidFill>
                            <a:srgbClr val="000090"/>
                          </a:solidFill>
                        </a:rPr>
                        <a:t>network</a:t>
                      </a:r>
                      <a:endParaRPr lang="es-MX" sz="1500" dirty="0">
                        <a:solidFill>
                          <a:srgbClr val="000090"/>
                        </a:solidFill>
                      </a:endParaRPr>
                    </a:p>
                  </a:txBody>
                  <a:tcPr marL="91439" marR="91439" marT="45713" marB="45713"/>
                </a:tc>
                <a:tc>
                  <a:txBody>
                    <a:bodyPr/>
                    <a:lstStyle/>
                    <a:p>
                      <a:r>
                        <a:rPr lang="es-MX" sz="1500" dirty="0" err="1" smtClean="0">
                          <a:solidFill>
                            <a:srgbClr val="000090"/>
                          </a:solidFill>
                        </a:rPr>
                        <a:t>Rigid</a:t>
                      </a:r>
                      <a:r>
                        <a:rPr lang="es-MX" sz="1500" dirty="0" smtClean="0">
                          <a:solidFill>
                            <a:srgbClr val="000090"/>
                          </a:solidFill>
                        </a:rPr>
                        <a:t>, </a:t>
                      </a:r>
                      <a:r>
                        <a:rPr lang="es-MX" sz="1500" dirty="0" err="1" smtClean="0">
                          <a:solidFill>
                            <a:srgbClr val="000090"/>
                          </a:solidFill>
                        </a:rPr>
                        <a:t>lightweight</a:t>
                      </a:r>
                      <a:r>
                        <a:rPr lang="es-MX" sz="1500" dirty="0" smtClean="0">
                          <a:solidFill>
                            <a:srgbClr val="000090"/>
                          </a:solidFill>
                        </a:rPr>
                        <a:t>, and </a:t>
                      </a:r>
                      <a:r>
                        <a:rPr lang="es-MX" sz="1500" dirty="0" err="1" smtClean="0">
                          <a:solidFill>
                            <a:srgbClr val="000090"/>
                          </a:solidFill>
                        </a:rPr>
                        <a:t>low</a:t>
                      </a:r>
                      <a:r>
                        <a:rPr lang="es-MX" sz="1500" dirty="0" smtClean="0">
                          <a:solidFill>
                            <a:srgbClr val="000090"/>
                          </a:solidFill>
                        </a:rPr>
                        <a:t> </a:t>
                      </a:r>
                      <a:r>
                        <a:rPr lang="es-MX" sz="1500" dirty="0" err="1" smtClean="0">
                          <a:solidFill>
                            <a:srgbClr val="000090"/>
                          </a:solidFill>
                        </a:rPr>
                        <a:t>loss</a:t>
                      </a:r>
                      <a:endParaRPr lang="es-MX" sz="1500" dirty="0">
                        <a:solidFill>
                          <a:srgbClr val="000090"/>
                        </a:solidFill>
                      </a:endParaRPr>
                    </a:p>
                  </a:txBody>
                  <a:tcPr marL="91439" marR="91439" marT="45713" marB="45713"/>
                </a:tc>
              </a:tr>
              <a:tr h="548551">
                <a:tc>
                  <a:txBody>
                    <a:bodyPr/>
                    <a:lstStyle/>
                    <a:p>
                      <a:pPr lvl="0"/>
                      <a:r>
                        <a:rPr lang="es-MX" sz="1500" dirty="0" smtClean="0">
                          <a:solidFill>
                            <a:srgbClr val="000090"/>
                          </a:solidFill>
                        </a:rPr>
                        <a:t>Cup </a:t>
                      </a:r>
                      <a:r>
                        <a:rPr lang="es-MX" sz="1500" dirty="0" err="1" smtClean="0">
                          <a:solidFill>
                            <a:srgbClr val="000090"/>
                          </a:solidFill>
                        </a:rPr>
                        <a:t>dipole</a:t>
                      </a:r>
                      <a:r>
                        <a:rPr lang="es-MX" sz="1500" dirty="0" smtClean="0">
                          <a:solidFill>
                            <a:srgbClr val="000090"/>
                          </a:solidFill>
                        </a:rPr>
                        <a:t> </a:t>
                      </a:r>
                      <a:r>
                        <a:rPr lang="es-MX" sz="1500" dirty="0" err="1" smtClean="0">
                          <a:solidFill>
                            <a:srgbClr val="000090"/>
                          </a:solidFill>
                        </a:rPr>
                        <a:t>feeds</a:t>
                      </a:r>
                      <a:r>
                        <a:rPr lang="es-MX" sz="1500" dirty="0" smtClean="0">
                          <a:solidFill>
                            <a:srgbClr val="000090"/>
                          </a:solidFill>
                        </a:rPr>
                        <a:t> </a:t>
                      </a:r>
                      <a:r>
                        <a:rPr lang="es-MX" sz="1500" dirty="0" err="1" smtClean="0">
                          <a:solidFill>
                            <a:srgbClr val="000090"/>
                          </a:solidFill>
                        </a:rPr>
                        <a:t>for</a:t>
                      </a:r>
                      <a:r>
                        <a:rPr lang="es-MX" sz="1500" dirty="0" smtClean="0">
                          <a:solidFill>
                            <a:srgbClr val="000090"/>
                          </a:solidFill>
                        </a:rPr>
                        <a:t> L-band </a:t>
                      </a:r>
                      <a:r>
                        <a:rPr lang="es-MX" sz="1500" dirty="0" err="1" smtClean="0">
                          <a:solidFill>
                            <a:srgbClr val="000090"/>
                          </a:solidFill>
                        </a:rPr>
                        <a:t>array</a:t>
                      </a:r>
                      <a:endParaRPr lang="es-MX" sz="1500" dirty="0">
                        <a:solidFill>
                          <a:srgbClr val="000090"/>
                        </a:solidFill>
                      </a:endParaRPr>
                    </a:p>
                  </a:txBody>
                  <a:tcPr marL="91439" marR="91439" marT="45713" marB="45713"/>
                </a:tc>
                <a:tc>
                  <a:txBody>
                    <a:bodyPr/>
                    <a:lstStyle/>
                    <a:p>
                      <a:r>
                        <a:rPr lang="es-MX" sz="1500" dirty="0" err="1" smtClean="0">
                          <a:solidFill>
                            <a:srgbClr val="000090"/>
                          </a:solidFill>
                        </a:rPr>
                        <a:t>Excellent</a:t>
                      </a:r>
                      <a:r>
                        <a:rPr lang="es-MX" sz="1500" baseline="0" dirty="0" smtClean="0">
                          <a:solidFill>
                            <a:srgbClr val="000090"/>
                          </a:solidFill>
                        </a:rPr>
                        <a:t> performance, </a:t>
                      </a:r>
                      <a:r>
                        <a:rPr lang="es-MX" sz="1500" baseline="0" dirty="0" err="1" smtClean="0">
                          <a:solidFill>
                            <a:srgbClr val="000090"/>
                          </a:solidFill>
                        </a:rPr>
                        <a:t>design</a:t>
                      </a:r>
                      <a:r>
                        <a:rPr lang="es-MX" sz="1500" baseline="0" dirty="0" smtClean="0">
                          <a:solidFill>
                            <a:srgbClr val="000090"/>
                          </a:solidFill>
                        </a:rPr>
                        <a:t> </a:t>
                      </a:r>
                      <a:r>
                        <a:rPr lang="es-MX" sz="1500" baseline="0" dirty="0" err="1" smtClean="0">
                          <a:solidFill>
                            <a:srgbClr val="000090"/>
                          </a:solidFill>
                        </a:rPr>
                        <a:t>heritage</a:t>
                      </a:r>
                      <a:r>
                        <a:rPr lang="es-MX" sz="1500" baseline="0" dirty="0" smtClean="0">
                          <a:solidFill>
                            <a:srgbClr val="000090"/>
                          </a:solidFill>
                        </a:rPr>
                        <a:t>, and </a:t>
                      </a:r>
                      <a:r>
                        <a:rPr lang="es-MX" sz="1500" baseline="0" dirty="0" err="1" smtClean="0">
                          <a:solidFill>
                            <a:srgbClr val="000090"/>
                          </a:solidFill>
                        </a:rPr>
                        <a:t>low</a:t>
                      </a:r>
                      <a:r>
                        <a:rPr lang="es-MX" sz="1500" baseline="0" dirty="0" smtClean="0">
                          <a:solidFill>
                            <a:srgbClr val="000090"/>
                          </a:solidFill>
                        </a:rPr>
                        <a:t> PIM</a:t>
                      </a:r>
                      <a:endParaRPr lang="es-MX" sz="1500" dirty="0">
                        <a:solidFill>
                          <a:srgbClr val="000090"/>
                        </a:solidFill>
                      </a:endParaRPr>
                    </a:p>
                  </a:txBody>
                  <a:tcPr marL="91439" marR="91439" marT="45713" marB="45713"/>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331913" y="260350"/>
            <a:ext cx="6985000" cy="865188"/>
          </a:xfrm>
        </p:spPr>
        <p:txBody>
          <a:bodyPr/>
          <a:lstStyle/>
          <a:p>
            <a:pPr eaLnBrk="1" hangingPunct="1">
              <a:defRPr/>
            </a:pPr>
            <a:r>
              <a:rPr lang="es-MX" dirty="0" err="1"/>
              <a:t>Antennas</a:t>
            </a:r>
            <a:endParaRPr lang="es-MX" dirty="0"/>
          </a:p>
        </p:txBody>
      </p:sp>
      <p:sp>
        <p:nvSpPr>
          <p:cNvPr id="6" name="5 Rectángulo"/>
          <p:cNvSpPr>
            <a:spLocks noChangeAspect="1"/>
          </p:cNvSpPr>
          <p:nvPr/>
        </p:nvSpPr>
        <p:spPr bwMode="auto">
          <a:xfrm>
            <a:off x="3452813" y="2379663"/>
            <a:ext cx="2400300" cy="240188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360000" rIns="180000" anchor="ctr"/>
          <a:lstStyle/>
          <a:p>
            <a:pPr>
              <a:defRPr/>
            </a:pPr>
            <a:endParaRPr lang="es-MX" b="0">
              <a:solidFill>
                <a:srgbClr val="000090"/>
              </a:solidFill>
            </a:endParaRPr>
          </a:p>
        </p:txBody>
      </p:sp>
      <p:sp>
        <p:nvSpPr>
          <p:cNvPr id="84996" name="6 Elipse"/>
          <p:cNvSpPr>
            <a:spLocks noChangeAspect="1"/>
          </p:cNvSpPr>
          <p:nvPr/>
        </p:nvSpPr>
        <p:spPr bwMode="auto">
          <a:xfrm rot="5400000">
            <a:off x="6011863" y="2638425"/>
            <a:ext cx="2317750" cy="1739900"/>
          </a:xfrm>
          <a:prstGeom prst="ellipse">
            <a:avLst/>
          </a:prstGeom>
          <a:solidFill>
            <a:schemeClr val="tx1"/>
          </a:solidFill>
          <a:ln w="25400" algn="ctr">
            <a:solidFill>
              <a:schemeClr val="accent1"/>
            </a:solidFill>
            <a:round/>
            <a:headEnd/>
            <a:tailEnd/>
          </a:ln>
        </p:spPr>
        <p:txBody>
          <a:bodyPr anchor="ctr"/>
          <a:lstStyle/>
          <a:p>
            <a:endParaRPr lang="es-MX" sz="1300" b="0">
              <a:solidFill>
                <a:srgbClr val="000090"/>
              </a:solidFill>
            </a:endParaRPr>
          </a:p>
        </p:txBody>
      </p:sp>
      <p:sp>
        <p:nvSpPr>
          <p:cNvPr id="9" name="8 Elipse"/>
          <p:cNvSpPr>
            <a:spLocks noChangeAspect="1"/>
          </p:cNvSpPr>
          <p:nvPr/>
        </p:nvSpPr>
        <p:spPr bwMode="auto">
          <a:xfrm rot="5400000">
            <a:off x="969963" y="2709863"/>
            <a:ext cx="2317750" cy="1739900"/>
          </a:xfrm>
          <a:prstGeom prst="ellipse">
            <a:avLst/>
          </a:prstGeom>
          <a:solidFill>
            <a:schemeClr val="tx1"/>
          </a:solidFill>
          <a:ln w="25400" algn="ctr">
            <a:solidFill>
              <a:schemeClr val="accent1"/>
            </a:solidFill>
            <a:round/>
            <a:headEnd/>
            <a:tailEnd/>
          </a:ln>
        </p:spPr>
        <p:txBody>
          <a:bodyPr anchor="ctr"/>
          <a:lstStyle/>
          <a:p>
            <a:pPr>
              <a:defRPr/>
            </a:pPr>
            <a:endParaRPr lang="es-MX" b="0">
              <a:solidFill>
                <a:srgbClr val="000090"/>
              </a:solidFill>
              <a:effectLst>
                <a:outerShdw blurRad="38100" dist="38100" dir="2700000" algn="tl">
                  <a:srgbClr val="000000"/>
                </a:outerShdw>
              </a:effectLst>
            </a:endParaRPr>
          </a:p>
        </p:txBody>
      </p:sp>
      <p:cxnSp>
        <p:nvCxnSpPr>
          <p:cNvPr id="14" name="13 Conector recto"/>
          <p:cNvCxnSpPr/>
          <p:nvPr/>
        </p:nvCxnSpPr>
        <p:spPr bwMode="auto">
          <a:xfrm>
            <a:off x="2971800" y="3462338"/>
            <a:ext cx="46672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 name="14 Conector recto"/>
          <p:cNvCxnSpPr/>
          <p:nvPr/>
        </p:nvCxnSpPr>
        <p:spPr bwMode="auto">
          <a:xfrm>
            <a:off x="2981325" y="3692525"/>
            <a:ext cx="46831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 name="15 Conector recto"/>
          <p:cNvCxnSpPr/>
          <p:nvPr/>
        </p:nvCxnSpPr>
        <p:spPr bwMode="auto">
          <a:xfrm>
            <a:off x="5857875" y="3460750"/>
            <a:ext cx="46831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 name="16 Conector recto"/>
          <p:cNvCxnSpPr/>
          <p:nvPr/>
        </p:nvCxnSpPr>
        <p:spPr bwMode="auto">
          <a:xfrm>
            <a:off x="5868988" y="3690938"/>
            <a:ext cx="468312"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94571" name="Text Box 11"/>
          <p:cNvSpPr txBox="1">
            <a:spLocks noChangeArrowheads="1"/>
          </p:cNvSpPr>
          <p:nvPr/>
        </p:nvSpPr>
        <p:spPr bwMode="auto">
          <a:xfrm>
            <a:off x="6443663" y="3068638"/>
            <a:ext cx="1631950" cy="1004887"/>
          </a:xfrm>
          <a:prstGeom prst="rect">
            <a:avLst/>
          </a:prstGeom>
          <a:noFill/>
          <a:ln w="9525">
            <a:noFill/>
            <a:miter lim="800000"/>
            <a:headEnd/>
            <a:tailEnd/>
          </a:ln>
          <a:effectLst/>
        </p:spPr>
        <p:txBody>
          <a:bodyPr>
            <a:spAutoFit/>
          </a:bodyPr>
          <a:lstStyle/>
          <a:p>
            <a:pPr>
              <a:defRPr/>
            </a:pPr>
            <a:r>
              <a:rPr lang="es-ES" sz="1200">
                <a:solidFill>
                  <a:schemeClr val="bg2"/>
                </a:solidFill>
                <a:effectLst>
                  <a:outerShdw blurRad="38100" dist="38100" dir="2700000" algn="tl">
                    <a:srgbClr val="C0C0C0"/>
                  </a:outerShdw>
                </a:effectLst>
              </a:rPr>
              <a:t>Dual Aperture</a:t>
            </a:r>
          </a:p>
          <a:p>
            <a:pPr>
              <a:defRPr/>
            </a:pPr>
            <a:r>
              <a:rPr lang="es-ES" sz="1200">
                <a:solidFill>
                  <a:schemeClr val="bg2"/>
                </a:solidFill>
                <a:effectLst>
                  <a:outerShdw blurRad="38100" dist="38100" dir="2700000" algn="tl">
                    <a:srgbClr val="C0C0C0"/>
                  </a:outerShdw>
                </a:effectLst>
              </a:rPr>
              <a:t>Size: 1.83x2.44 m</a:t>
            </a:r>
          </a:p>
          <a:p>
            <a:pPr>
              <a:defRPr/>
            </a:pPr>
            <a:r>
              <a:rPr lang="es-ES" sz="1200">
                <a:solidFill>
                  <a:schemeClr val="bg2"/>
                </a:solidFill>
                <a:effectLst>
                  <a:outerShdw blurRad="38100" dist="38100" dir="2700000" algn="tl">
                    <a:srgbClr val="C0C0C0"/>
                  </a:outerShdw>
                </a:effectLst>
              </a:rPr>
              <a:t>Focal length: 2.03m</a:t>
            </a:r>
          </a:p>
          <a:p>
            <a:pPr>
              <a:defRPr/>
            </a:pPr>
            <a:r>
              <a:rPr lang="es-ES" sz="1200">
                <a:solidFill>
                  <a:schemeClr val="bg2"/>
                </a:solidFill>
                <a:effectLst>
                  <a:outerShdw blurRad="38100" dist="38100" dir="2700000" algn="tl">
                    <a:srgbClr val="C0C0C0"/>
                  </a:outerShdw>
                </a:effectLst>
              </a:rPr>
              <a:t>Polarization: V-H</a:t>
            </a:r>
          </a:p>
          <a:p>
            <a:pPr>
              <a:defRPr/>
            </a:pPr>
            <a:r>
              <a:rPr lang="es-ES" sz="1200">
                <a:solidFill>
                  <a:schemeClr val="bg2"/>
                </a:solidFill>
                <a:effectLst>
                  <a:outerShdw blurRad="38100" dist="38100" dir="2700000" algn="tl">
                    <a:srgbClr val="C0C0C0"/>
                  </a:outerShdw>
                </a:effectLst>
              </a:rPr>
              <a:t>C  band</a:t>
            </a:r>
          </a:p>
        </p:txBody>
      </p:sp>
      <p:sp>
        <p:nvSpPr>
          <p:cNvPr id="194573" name="Text Box 13"/>
          <p:cNvSpPr txBox="1">
            <a:spLocks noChangeArrowheads="1"/>
          </p:cNvSpPr>
          <p:nvPr/>
        </p:nvSpPr>
        <p:spPr bwMode="auto">
          <a:xfrm>
            <a:off x="1403350" y="3068638"/>
            <a:ext cx="1608138" cy="1187450"/>
          </a:xfrm>
          <a:prstGeom prst="rect">
            <a:avLst/>
          </a:prstGeom>
          <a:noFill/>
          <a:ln w="9525">
            <a:noFill/>
            <a:miter lim="800000"/>
            <a:headEnd/>
            <a:tailEnd/>
          </a:ln>
          <a:effectLst/>
        </p:spPr>
        <p:txBody>
          <a:bodyPr wrap="none">
            <a:spAutoFit/>
          </a:bodyPr>
          <a:lstStyle/>
          <a:p>
            <a:pPr>
              <a:defRPr/>
            </a:pPr>
            <a:r>
              <a:rPr lang="es-ES" sz="1200">
                <a:solidFill>
                  <a:schemeClr val="bg2"/>
                </a:solidFill>
                <a:effectLst>
                  <a:outerShdw blurRad="38100" dist="38100" dir="2700000" algn="tl">
                    <a:srgbClr val="C0C0C0"/>
                  </a:outerShdw>
                </a:effectLst>
              </a:rPr>
              <a:t>Dual Aperture</a:t>
            </a:r>
          </a:p>
          <a:p>
            <a:pPr>
              <a:defRPr/>
            </a:pPr>
            <a:r>
              <a:rPr lang="es-ES" sz="1200">
                <a:solidFill>
                  <a:schemeClr val="bg2"/>
                </a:solidFill>
                <a:effectLst>
                  <a:outerShdw blurRad="38100" dist="38100" dir="2700000" algn="tl">
                    <a:srgbClr val="C0C0C0"/>
                  </a:outerShdw>
                </a:effectLst>
              </a:rPr>
              <a:t>Size: 1.83x2.44 m</a:t>
            </a:r>
          </a:p>
          <a:p>
            <a:pPr>
              <a:defRPr/>
            </a:pPr>
            <a:r>
              <a:rPr lang="es-ES" sz="1200">
                <a:solidFill>
                  <a:schemeClr val="bg2"/>
                </a:solidFill>
                <a:effectLst>
                  <a:outerShdw blurRad="38100" dist="38100" dir="2700000" algn="tl">
                    <a:srgbClr val="C0C0C0"/>
                  </a:outerShdw>
                </a:effectLst>
              </a:rPr>
              <a:t>Focal length: 2.03m</a:t>
            </a:r>
          </a:p>
          <a:p>
            <a:pPr>
              <a:defRPr/>
            </a:pPr>
            <a:r>
              <a:rPr lang="es-ES" sz="1200">
                <a:solidFill>
                  <a:schemeClr val="bg2"/>
                </a:solidFill>
                <a:effectLst>
                  <a:outerShdw blurRad="38100" dist="38100" dir="2700000" algn="tl">
                    <a:srgbClr val="C0C0C0"/>
                  </a:outerShdw>
                </a:effectLst>
              </a:rPr>
              <a:t>Polarization: V-H</a:t>
            </a:r>
          </a:p>
          <a:p>
            <a:pPr>
              <a:defRPr/>
            </a:pPr>
            <a:r>
              <a:rPr lang="es-ES" sz="1200">
                <a:solidFill>
                  <a:schemeClr val="bg2"/>
                </a:solidFill>
                <a:effectLst>
                  <a:outerShdw blurRad="38100" dist="38100" dir="2700000" algn="tl">
                    <a:srgbClr val="C0C0C0"/>
                  </a:outerShdw>
                </a:effectLst>
              </a:rPr>
              <a:t>C and Ku band</a:t>
            </a:r>
          </a:p>
          <a:p>
            <a:pPr>
              <a:defRPr/>
            </a:pPr>
            <a:endParaRPr lang="es-ES" sz="1200">
              <a:effectLst>
                <a:outerShdw blurRad="38100" dist="38100" dir="2700000" algn="tl">
                  <a:srgbClr val="C0C0C0"/>
                </a:outerShdw>
              </a:effectLst>
            </a:endParaRPr>
          </a:p>
        </p:txBody>
      </p:sp>
      <p:sp>
        <p:nvSpPr>
          <p:cNvPr id="194574" name="Line 14"/>
          <p:cNvSpPr>
            <a:spLocks noChangeShapeType="1"/>
          </p:cNvSpPr>
          <p:nvPr/>
        </p:nvSpPr>
        <p:spPr bwMode="auto">
          <a:xfrm>
            <a:off x="3492500" y="5157788"/>
            <a:ext cx="2303463" cy="0"/>
          </a:xfrm>
          <a:prstGeom prst="line">
            <a:avLst/>
          </a:prstGeom>
          <a:noFill/>
          <a:ln w="12700">
            <a:solidFill>
              <a:srgbClr val="000000"/>
            </a:solidFill>
            <a:round/>
            <a:headEnd type="triangle" w="med" len="med"/>
            <a:tailEnd type="triangle" w="med" len="med"/>
          </a:ln>
          <a:effectLst/>
        </p:spPr>
        <p:txBody>
          <a:bodyPr/>
          <a:lstStyle/>
          <a:p>
            <a:pPr>
              <a:defRPr/>
            </a:pPr>
            <a:endParaRPr lang="es-ES">
              <a:effectLst>
                <a:outerShdw blurRad="38100" dist="38100" dir="2700000" algn="tl">
                  <a:srgbClr val="000000">
                    <a:alpha val="43137"/>
                  </a:srgbClr>
                </a:outerShdw>
              </a:effectLst>
            </a:endParaRPr>
          </a:p>
        </p:txBody>
      </p:sp>
      <p:sp>
        <p:nvSpPr>
          <p:cNvPr id="194575" name="Line 15"/>
          <p:cNvSpPr>
            <a:spLocks noChangeShapeType="1"/>
          </p:cNvSpPr>
          <p:nvPr/>
        </p:nvSpPr>
        <p:spPr bwMode="auto">
          <a:xfrm>
            <a:off x="4716463" y="2492375"/>
            <a:ext cx="0" cy="936625"/>
          </a:xfrm>
          <a:prstGeom prst="line">
            <a:avLst/>
          </a:prstGeom>
          <a:noFill/>
          <a:ln w="9525">
            <a:solidFill>
              <a:schemeClr val="tx1"/>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94576" name="Line 16"/>
          <p:cNvSpPr>
            <a:spLocks noChangeShapeType="1"/>
          </p:cNvSpPr>
          <p:nvPr/>
        </p:nvSpPr>
        <p:spPr bwMode="auto">
          <a:xfrm>
            <a:off x="4716463" y="3860800"/>
            <a:ext cx="0" cy="863600"/>
          </a:xfrm>
          <a:prstGeom prst="line">
            <a:avLst/>
          </a:prstGeom>
          <a:noFill/>
          <a:ln w="9525">
            <a:solidFill>
              <a:schemeClr val="tx1"/>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94577" name="Line 17"/>
          <p:cNvSpPr>
            <a:spLocks noChangeShapeType="1"/>
          </p:cNvSpPr>
          <p:nvPr/>
        </p:nvSpPr>
        <p:spPr bwMode="auto">
          <a:xfrm>
            <a:off x="4716463" y="2492375"/>
            <a:ext cx="0" cy="936625"/>
          </a:xfrm>
          <a:prstGeom prst="line">
            <a:avLst/>
          </a:prstGeom>
          <a:noFill/>
          <a:ln w="9525">
            <a:solidFill>
              <a:schemeClr val="tx1"/>
            </a:solidFill>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94580" name="Line 20"/>
          <p:cNvSpPr>
            <a:spLocks noChangeShapeType="1"/>
          </p:cNvSpPr>
          <p:nvPr/>
        </p:nvSpPr>
        <p:spPr bwMode="auto">
          <a:xfrm>
            <a:off x="4643438" y="2420938"/>
            <a:ext cx="0" cy="2303462"/>
          </a:xfrm>
          <a:prstGeom prst="line">
            <a:avLst/>
          </a:prstGeom>
          <a:noFill/>
          <a:ln w="9525">
            <a:solidFill>
              <a:srgbClr val="000000"/>
            </a:solidFill>
            <a:round/>
            <a:headEnd type="triangle" w="med" len="med"/>
            <a:tailEnd type="triangle" w="med" len="med"/>
          </a:ln>
          <a:effectLst/>
        </p:spPr>
        <p:txBody>
          <a:bodyPr/>
          <a:lstStyle/>
          <a:p>
            <a:pPr>
              <a:defRPr/>
            </a:pPr>
            <a:endParaRPr lang="es-ES">
              <a:effectLst>
                <a:outerShdw blurRad="38100" dist="38100" dir="2700000" algn="tl">
                  <a:srgbClr val="000000">
                    <a:alpha val="43137"/>
                  </a:srgbClr>
                </a:outerShdw>
              </a:effectLst>
            </a:endParaRPr>
          </a:p>
        </p:txBody>
      </p:sp>
      <p:sp>
        <p:nvSpPr>
          <p:cNvPr id="194581" name="Text Box 21"/>
          <p:cNvSpPr txBox="1">
            <a:spLocks noChangeArrowheads="1"/>
          </p:cNvSpPr>
          <p:nvPr/>
        </p:nvSpPr>
        <p:spPr bwMode="auto">
          <a:xfrm>
            <a:off x="4643438" y="3429000"/>
            <a:ext cx="614362" cy="274638"/>
          </a:xfrm>
          <a:prstGeom prst="rect">
            <a:avLst/>
          </a:prstGeom>
          <a:noFill/>
          <a:ln w="9525">
            <a:noFill/>
            <a:miter lim="800000"/>
            <a:headEnd/>
            <a:tailEnd/>
          </a:ln>
          <a:effectLst/>
        </p:spPr>
        <p:txBody>
          <a:bodyPr wrap="none">
            <a:spAutoFit/>
          </a:bodyPr>
          <a:lstStyle/>
          <a:p>
            <a:pPr>
              <a:defRPr/>
            </a:pPr>
            <a:r>
              <a:rPr lang="es-ES" sz="1200">
                <a:solidFill>
                  <a:schemeClr val="bg2"/>
                </a:solidFill>
                <a:effectLst>
                  <a:outerShdw blurRad="38100" dist="38100" dir="2700000" algn="tl">
                    <a:srgbClr val="C0C0C0"/>
                  </a:outerShdw>
                </a:effectLst>
              </a:rPr>
              <a:t>2.67m</a:t>
            </a:r>
          </a:p>
        </p:txBody>
      </p:sp>
      <p:sp>
        <p:nvSpPr>
          <p:cNvPr id="194582" name="Text Box 22"/>
          <p:cNvSpPr txBox="1">
            <a:spLocks noChangeArrowheads="1"/>
          </p:cNvSpPr>
          <p:nvPr/>
        </p:nvSpPr>
        <p:spPr bwMode="auto">
          <a:xfrm>
            <a:off x="4335463" y="5249863"/>
            <a:ext cx="614362" cy="274637"/>
          </a:xfrm>
          <a:prstGeom prst="rect">
            <a:avLst/>
          </a:prstGeom>
          <a:noFill/>
          <a:ln w="9525">
            <a:noFill/>
            <a:miter lim="800000"/>
            <a:headEnd/>
            <a:tailEnd/>
          </a:ln>
          <a:effectLst/>
        </p:spPr>
        <p:txBody>
          <a:bodyPr wrap="none">
            <a:spAutoFit/>
          </a:bodyPr>
          <a:lstStyle/>
          <a:p>
            <a:pPr>
              <a:defRPr/>
            </a:pPr>
            <a:r>
              <a:rPr lang="es-ES" sz="1200">
                <a:solidFill>
                  <a:schemeClr val="bg2"/>
                </a:solidFill>
                <a:effectLst>
                  <a:outerShdw blurRad="38100" dist="38100" dir="2700000" algn="tl">
                    <a:srgbClr val="C0C0C0"/>
                  </a:outerShdw>
                </a:effectLst>
              </a:rPr>
              <a:t>2.67m</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476375" y="188913"/>
            <a:ext cx="6985000" cy="865187"/>
          </a:xfrm>
        </p:spPr>
        <p:txBody>
          <a:bodyPr/>
          <a:lstStyle/>
          <a:p>
            <a:pPr eaLnBrk="1" hangingPunct="1">
              <a:defRPr/>
            </a:pPr>
            <a:r>
              <a:rPr lang="es-MX" dirty="0" err="1" smtClean="0"/>
              <a:t>Antennas</a:t>
            </a:r>
            <a:r>
              <a:rPr lang="es-MX" dirty="0" smtClean="0"/>
              <a:t> </a:t>
            </a:r>
            <a:r>
              <a:rPr lang="es-MX" dirty="0" err="1" smtClean="0"/>
              <a:t>Configuration</a:t>
            </a:r>
            <a:endParaRPr lang="es-MX" dirty="0" smtClean="0"/>
          </a:p>
        </p:txBody>
      </p:sp>
      <p:grpSp>
        <p:nvGrpSpPr>
          <p:cNvPr id="86019" name="176 Grupo"/>
          <p:cNvGrpSpPr>
            <a:grpSpLocks/>
          </p:cNvGrpSpPr>
          <p:nvPr/>
        </p:nvGrpSpPr>
        <p:grpSpPr bwMode="auto">
          <a:xfrm>
            <a:off x="1000125" y="1317625"/>
            <a:ext cx="7153275" cy="5040313"/>
            <a:chOff x="1000100" y="1285860"/>
            <a:chExt cx="7153324" cy="5040860"/>
          </a:xfrm>
        </p:grpSpPr>
        <p:pic>
          <p:nvPicPr>
            <p:cNvPr id="86020" name="108 Imagen" descr="Antennas Conf.jp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1604" y="1285860"/>
              <a:ext cx="6372000" cy="504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109 CuadroTexto"/>
            <p:cNvSpPr txBox="1">
              <a:spLocks noChangeArrowheads="1"/>
            </p:cNvSpPr>
            <p:nvPr/>
          </p:nvSpPr>
          <p:spPr bwMode="auto">
            <a:xfrm>
              <a:off x="5253042" y="1985952"/>
              <a:ext cx="12144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Omni Antenna</a:t>
              </a:r>
            </a:p>
          </p:txBody>
        </p:sp>
        <p:sp>
          <p:nvSpPr>
            <p:cNvPr id="86022" name="110 CuadroTexto"/>
            <p:cNvSpPr txBox="1">
              <a:spLocks noChangeArrowheads="1"/>
            </p:cNvSpPr>
            <p:nvPr/>
          </p:nvSpPr>
          <p:spPr bwMode="auto">
            <a:xfrm>
              <a:off x="5581657" y="2342370"/>
              <a:ext cx="7143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ULPC</a:t>
              </a:r>
            </a:p>
          </p:txBody>
        </p:sp>
        <p:sp>
          <p:nvSpPr>
            <p:cNvPr id="86023" name="111 CuadroTexto"/>
            <p:cNvSpPr txBox="1">
              <a:spLocks noChangeArrowheads="1"/>
            </p:cNvSpPr>
            <p:nvPr/>
          </p:nvSpPr>
          <p:spPr bwMode="auto">
            <a:xfrm>
              <a:off x="5786446" y="5715016"/>
              <a:ext cx="16430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Feed horn array for C-band (Horizontal)</a:t>
              </a:r>
            </a:p>
          </p:txBody>
        </p:sp>
        <p:cxnSp>
          <p:nvCxnSpPr>
            <p:cNvPr id="114" name="113 Conector recto"/>
            <p:cNvCxnSpPr/>
            <p:nvPr/>
          </p:nvCxnSpPr>
          <p:spPr bwMode="auto">
            <a:xfrm rot="5400000" flipH="1" flipV="1">
              <a:off x="6071382" y="2491712"/>
              <a:ext cx="411208" cy="285752"/>
            </a:xfrm>
            <a:prstGeom prst="line">
              <a:avLst/>
            </a:prstGeom>
            <a:ln w="127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86025" name="117 CuadroTexto"/>
            <p:cNvSpPr txBox="1">
              <a:spLocks noChangeArrowheads="1"/>
            </p:cNvSpPr>
            <p:nvPr/>
          </p:nvSpPr>
          <p:spPr bwMode="auto">
            <a:xfrm>
              <a:off x="3552818" y="2100253"/>
              <a:ext cx="7143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L-band</a:t>
              </a:r>
            </a:p>
          </p:txBody>
        </p:sp>
        <p:sp>
          <p:nvSpPr>
            <p:cNvPr id="86026" name="118 CuadroTexto"/>
            <p:cNvSpPr txBox="1">
              <a:spLocks noChangeArrowheads="1"/>
            </p:cNvSpPr>
            <p:nvPr/>
          </p:nvSpPr>
          <p:spPr bwMode="auto">
            <a:xfrm>
              <a:off x="1785918" y="1785926"/>
              <a:ext cx="1785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Feed horn array for Ku-band (Horizontal)</a:t>
              </a:r>
            </a:p>
          </p:txBody>
        </p:sp>
        <p:sp>
          <p:nvSpPr>
            <p:cNvPr id="86027" name="119 CuadroTexto"/>
            <p:cNvSpPr txBox="1">
              <a:spLocks noChangeArrowheads="1"/>
            </p:cNvSpPr>
            <p:nvPr/>
          </p:nvSpPr>
          <p:spPr bwMode="auto">
            <a:xfrm>
              <a:off x="1643042" y="2357430"/>
              <a:ext cx="15716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Feed horn array for C-band (Tx,R3)</a:t>
              </a:r>
            </a:p>
          </p:txBody>
        </p:sp>
        <p:cxnSp>
          <p:nvCxnSpPr>
            <p:cNvPr id="122" name="121 Conector recto"/>
            <p:cNvCxnSpPr/>
            <p:nvPr/>
          </p:nvCxnSpPr>
          <p:spPr bwMode="auto">
            <a:xfrm rot="16200000" flipV="1">
              <a:off x="3070197" y="2216247"/>
              <a:ext cx="341350" cy="214314"/>
            </a:xfrm>
            <a:prstGeom prst="line">
              <a:avLst/>
            </a:prstGeom>
            <a:ln w="127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4" name="123 Conector recto"/>
            <p:cNvCxnSpPr/>
            <p:nvPr/>
          </p:nvCxnSpPr>
          <p:spPr bwMode="auto">
            <a:xfrm rot="16200000" flipV="1">
              <a:off x="2830482" y="2670326"/>
              <a:ext cx="339762" cy="285752"/>
            </a:xfrm>
            <a:prstGeom prst="line">
              <a:avLst/>
            </a:prstGeom>
            <a:ln w="127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86030" name="128 CuadroTexto"/>
            <p:cNvSpPr txBox="1">
              <a:spLocks noChangeArrowheads="1"/>
            </p:cNvSpPr>
            <p:nvPr/>
          </p:nvSpPr>
          <p:spPr bwMode="auto">
            <a:xfrm>
              <a:off x="1000100" y="5286388"/>
              <a:ext cx="22860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C and Ku band reflector (east)</a:t>
              </a:r>
            </a:p>
          </p:txBody>
        </p:sp>
        <p:sp>
          <p:nvSpPr>
            <p:cNvPr id="86031" name="132 CuadroTexto"/>
            <p:cNvSpPr txBox="1">
              <a:spLocks noChangeArrowheads="1"/>
            </p:cNvSpPr>
            <p:nvPr/>
          </p:nvSpPr>
          <p:spPr bwMode="auto">
            <a:xfrm>
              <a:off x="2233596" y="5715016"/>
              <a:ext cx="15716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Feed horn array for Ku-band (Vertical)</a:t>
              </a:r>
            </a:p>
          </p:txBody>
        </p:sp>
        <p:sp>
          <p:nvSpPr>
            <p:cNvPr id="86032" name="136 CuadroTexto"/>
            <p:cNvSpPr txBox="1">
              <a:spLocks noChangeArrowheads="1"/>
            </p:cNvSpPr>
            <p:nvPr/>
          </p:nvSpPr>
          <p:spPr bwMode="auto">
            <a:xfrm>
              <a:off x="6510350" y="2314566"/>
              <a:ext cx="16430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Feed horn array for C-band (Vertical)</a:t>
              </a:r>
            </a:p>
          </p:txBody>
        </p:sp>
        <p:sp>
          <p:nvSpPr>
            <p:cNvPr id="86033" name="140 CuadroTexto"/>
            <p:cNvSpPr txBox="1">
              <a:spLocks noChangeArrowheads="1"/>
            </p:cNvSpPr>
            <p:nvPr/>
          </p:nvSpPr>
          <p:spPr bwMode="auto">
            <a:xfrm>
              <a:off x="6357950" y="5214950"/>
              <a:ext cx="1785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C-band reflector (west)</a:t>
              </a:r>
            </a:p>
          </p:txBody>
        </p:sp>
        <p:cxnSp>
          <p:nvCxnSpPr>
            <p:cNvPr id="145" name="144 Conector recto"/>
            <p:cNvCxnSpPr/>
            <p:nvPr/>
          </p:nvCxnSpPr>
          <p:spPr bwMode="auto">
            <a:xfrm rot="16200000" flipV="1">
              <a:off x="5867368" y="5277279"/>
              <a:ext cx="785898" cy="214314"/>
            </a:xfrm>
            <a:prstGeom prst="line">
              <a:avLst/>
            </a:prstGeom>
            <a:ln w="127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7" name="156 Conector recto"/>
            <p:cNvCxnSpPr/>
            <p:nvPr/>
          </p:nvCxnSpPr>
          <p:spPr bwMode="auto">
            <a:xfrm rot="5400000" flipH="1" flipV="1">
              <a:off x="3009856" y="5205835"/>
              <a:ext cx="643008" cy="233364"/>
            </a:xfrm>
            <a:prstGeom prst="line">
              <a:avLst/>
            </a:prstGeom>
            <a:ln w="127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69" name="168 Conector recto"/>
            <p:cNvCxnSpPr/>
            <p:nvPr/>
          </p:nvCxnSpPr>
          <p:spPr bwMode="auto">
            <a:xfrm rot="5400000" flipH="1" flipV="1">
              <a:off x="2374077" y="5189155"/>
              <a:ext cx="285781" cy="52387"/>
            </a:xfrm>
            <a:prstGeom prst="line">
              <a:avLst/>
            </a:prstGeom>
            <a:ln w="1270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260350"/>
            <a:ext cx="6985000" cy="865188"/>
          </a:xfrm>
        </p:spPr>
        <p:txBody>
          <a:bodyPr/>
          <a:lstStyle/>
          <a:p>
            <a:pPr eaLnBrk="1" hangingPunct="1">
              <a:defRPr/>
            </a:pPr>
            <a:r>
              <a:rPr lang="es-MX" dirty="0" err="1" smtClean="0"/>
              <a:t>Antennas</a:t>
            </a:r>
            <a:r>
              <a:rPr lang="es-MX" dirty="0" smtClean="0"/>
              <a:t> (Cont.)</a:t>
            </a:r>
          </a:p>
        </p:txBody>
      </p:sp>
      <p:grpSp>
        <p:nvGrpSpPr>
          <p:cNvPr id="87043" name="109 Grupo"/>
          <p:cNvGrpSpPr>
            <a:grpSpLocks/>
          </p:cNvGrpSpPr>
          <p:nvPr/>
        </p:nvGrpSpPr>
        <p:grpSpPr bwMode="auto">
          <a:xfrm>
            <a:off x="1758950" y="1252538"/>
            <a:ext cx="2703513" cy="2243137"/>
            <a:chOff x="1431882" y="1332086"/>
            <a:chExt cx="2703550" cy="2242967"/>
          </a:xfrm>
        </p:grpSpPr>
        <p:grpSp>
          <p:nvGrpSpPr>
            <p:cNvPr id="87109" name="60 Grupo"/>
            <p:cNvGrpSpPr>
              <a:grpSpLocks noChangeAspect="1"/>
            </p:cNvGrpSpPr>
            <p:nvPr/>
          </p:nvGrpSpPr>
          <p:grpSpPr bwMode="auto">
            <a:xfrm>
              <a:off x="2344707" y="1749402"/>
              <a:ext cx="1786742" cy="1387494"/>
              <a:chOff x="2198655" y="1704814"/>
              <a:chExt cx="1387494" cy="1077458"/>
            </a:xfrm>
          </p:grpSpPr>
          <p:grpSp>
            <p:nvGrpSpPr>
              <p:cNvPr id="87120" name="14 Grupo"/>
              <p:cNvGrpSpPr>
                <a:grpSpLocks/>
              </p:cNvGrpSpPr>
              <p:nvPr/>
            </p:nvGrpSpPr>
            <p:grpSpPr bwMode="auto">
              <a:xfrm>
                <a:off x="2198655" y="1712889"/>
                <a:ext cx="1387494" cy="1058877"/>
                <a:chOff x="2198655" y="1712889"/>
                <a:chExt cx="1387494" cy="1058877"/>
              </a:xfrm>
            </p:grpSpPr>
            <p:sp>
              <p:nvSpPr>
                <p:cNvPr id="9" name="8 Rectángulo"/>
                <p:cNvSpPr/>
                <p:nvPr/>
              </p:nvSpPr>
              <p:spPr bwMode="auto">
                <a:xfrm>
                  <a:off x="2709030" y="1739457"/>
                  <a:ext cx="366138" cy="103175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sz="1200" b="0">
                    <a:solidFill>
                      <a:schemeClr val="tx1"/>
                    </a:solidFill>
                    <a:effectLst>
                      <a:outerShdw blurRad="38100" dist="38100" dir="2700000" algn="tl">
                        <a:srgbClr val="000000">
                          <a:alpha val="43137"/>
                        </a:srgbClr>
                      </a:outerShdw>
                    </a:effectLst>
                  </a:endParaRPr>
                </a:p>
              </p:txBody>
            </p:sp>
            <p:sp>
              <p:nvSpPr>
                <p:cNvPr id="11" name="10 Acorde"/>
                <p:cNvSpPr/>
                <p:nvPr/>
              </p:nvSpPr>
              <p:spPr bwMode="auto">
                <a:xfrm>
                  <a:off x="2198655" y="1741922"/>
                  <a:ext cx="1021982" cy="1026822"/>
                </a:xfrm>
                <a:prstGeom prst="chord">
                  <a:avLst>
                    <a:gd name="adj1" fmla="val 5430865"/>
                    <a:gd name="adj2" fmla="val 1620000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sz="1200" b="0">
                    <a:solidFill>
                      <a:schemeClr val="tx1"/>
                    </a:solidFill>
                    <a:effectLst>
                      <a:outerShdw blurRad="38100" dist="38100" dir="2700000" algn="tl">
                        <a:srgbClr val="000000">
                          <a:alpha val="43137"/>
                        </a:srgbClr>
                      </a:outerShdw>
                    </a:effectLst>
                  </a:endParaRPr>
                </a:p>
              </p:txBody>
            </p:sp>
            <p:sp>
              <p:nvSpPr>
                <p:cNvPr id="12" name="11 Acorde"/>
                <p:cNvSpPr/>
                <p:nvPr/>
              </p:nvSpPr>
              <p:spPr bwMode="auto">
                <a:xfrm flipH="1">
                  <a:off x="2563561" y="1739457"/>
                  <a:ext cx="1021982" cy="1028054"/>
                </a:xfrm>
                <a:prstGeom prst="chord">
                  <a:avLst>
                    <a:gd name="adj1" fmla="val 5430865"/>
                    <a:gd name="adj2" fmla="val 1620000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sz="1200" b="0">
                    <a:solidFill>
                      <a:schemeClr val="tx1"/>
                    </a:solidFill>
                    <a:effectLst>
                      <a:outerShdw blurRad="38100" dist="38100" dir="2700000" algn="tl">
                        <a:srgbClr val="000000">
                          <a:alpha val="43137"/>
                        </a:srgbClr>
                      </a:outerShdw>
                    </a:effectLst>
                  </a:endParaRPr>
                </a:p>
              </p:txBody>
            </p:sp>
            <p:sp>
              <p:nvSpPr>
                <p:cNvPr id="13" name="12 Rectángulo"/>
                <p:cNvSpPr/>
                <p:nvPr/>
              </p:nvSpPr>
              <p:spPr bwMode="auto">
                <a:xfrm>
                  <a:off x="2688072" y="1745620"/>
                  <a:ext cx="57941" cy="1009564"/>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s-MX" sz="1200" b="0">
                    <a:solidFill>
                      <a:schemeClr val="tx1"/>
                    </a:solidFill>
                    <a:effectLst>
                      <a:outerShdw blurRad="38100" dist="38100" dir="2700000" algn="tl">
                        <a:srgbClr val="000000">
                          <a:alpha val="43137"/>
                        </a:srgbClr>
                      </a:outerShdw>
                    </a:effectLst>
                  </a:endParaRPr>
                </a:p>
              </p:txBody>
            </p:sp>
            <p:sp>
              <p:nvSpPr>
                <p:cNvPr id="14" name="13 Rectángulo"/>
                <p:cNvSpPr/>
                <p:nvPr/>
              </p:nvSpPr>
              <p:spPr bwMode="auto">
                <a:xfrm>
                  <a:off x="3001200" y="1748086"/>
                  <a:ext cx="97391" cy="1010797"/>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s-MX" sz="1200" b="0">
                    <a:solidFill>
                      <a:schemeClr val="tx1"/>
                    </a:solidFill>
                    <a:effectLst>
                      <a:outerShdw blurRad="38100" dist="38100" dir="2700000" algn="tl">
                        <a:srgbClr val="000000">
                          <a:alpha val="43137"/>
                        </a:srgbClr>
                      </a:outerShdw>
                    </a:effectLst>
                  </a:endParaRPr>
                </a:p>
              </p:txBody>
            </p:sp>
          </p:grpSp>
          <p:cxnSp>
            <p:nvCxnSpPr>
              <p:cNvPr id="17" name="16 Conector recto"/>
              <p:cNvCxnSpPr>
                <a:stCxn id="9" idx="0"/>
                <a:endCxn id="9" idx="2"/>
              </p:cNvCxnSpPr>
              <p:nvPr/>
            </p:nvCxnSpPr>
            <p:spPr bwMode="auto">
              <a:xfrm rot="16200000" flipH="1">
                <a:off x="2362664" y="2242389"/>
                <a:ext cx="1058871" cy="1232"/>
              </a:xfrm>
              <a:prstGeom prst="line">
                <a:avLst/>
              </a:pr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 name="18 Conector recto"/>
              <p:cNvCxnSpPr/>
              <p:nvPr/>
            </p:nvCxnSpPr>
            <p:spPr bwMode="auto">
              <a:xfrm>
                <a:off x="2496990" y="1762878"/>
                <a:ext cx="791451" cy="1232"/>
              </a:xfrm>
              <a:prstGeom prst="line">
                <a:avLst/>
              </a:pr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 name="20 Conector recto"/>
              <p:cNvCxnSpPr/>
              <p:nvPr/>
            </p:nvCxnSpPr>
            <p:spPr bwMode="auto">
              <a:xfrm>
                <a:off x="2349055" y="1867655"/>
                <a:ext cx="1079923" cy="1233"/>
              </a:xfrm>
              <a:prstGeom prst="line">
                <a:avLst/>
              </a:pr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34" name="33 Forma libre"/>
              <p:cNvSpPr/>
              <p:nvPr/>
            </p:nvSpPr>
            <p:spPr bwMode="auto">
              <a:xfrm>
                <a:off x="2202353" y="2207875"/>
                <a:ext cx="1377026" cy="39446"/>
              </a:xfrm>
              <a:custGeom>
                <a:avLst/>
                <a:gdLst>
                  <a:gd name="connsiteX0" fmla="*/ 0 w 1378040"/>
                  <a:gd name="connsiteY0" fmla="*/ 39709 h 39709"/>
                  <a:gd name="connsiteX1" fmla="*/ 689020 w 1378040"/>
                  <a:gd name="connsiteY1" fmla="*/ 1073 h 39709"/>
                  <a:gd name="connsiteX2" fmla="*/ 1378040 w 1378040"/>
                  <a:gd name="connsiteY2" fmla="*/ 33270 h 39709"/>
                </a:gdLst>
                <a:ahLst/>
                <a:cxnLst>
                  <a:cxn ang="0">
                    <a:pos x="connsiteX0" y="connsiteY0"/>
                  </a:cxn>
                  <a:cxn ang="0">
                    <a:pos x="connsiteX1" y="connsiteY1"/>
                  </a:cxn>
                  <a:cxn ang="0">
                    <a:pos x="connsiteX2" y="connsiteY2"/>
                  </a:cxn>
                </a:cxnLst>
                <a:rect l="l" t="t" r="r" b="b"/>
                <a:pathLst>
                  <a:path w="1378040" h="39709">
                    <a:moveTo>
                      <a:pt x="0" y="39709"/>
                    </a:moveTo>
                    <a:cubicBezTo>
                      <a:pt x="229673" y="20927"/>
                      <a:pt x="459347" y="2146"/>
                      <a:pt x="689020" y="1073"/>
                    </a:cubicBezTo>
                    <a:cubicBezTo>
                      <a:pt x="918693" y="0"/>
                      <a:pt x="1148366" y="16635"/>
                      <a:pt x="1378040" y="33270"/>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35" name="34 Forma libre"/>
              <p:cNvSpPr/>
              <p:nvPr/>
            </p:nvSpPr>
            <p:spPr bwMode="auto">
              <a:xfrm>
                <a:off x="2228242" y="2079676"/>
                <a:ext cx="1332645" cy="19723"/>
              </a:xfrm>
              <a:custGeom>
                <a:avLst/>
                <a:gdLst>
                  <a:gd name="connsiteX0" fmla="*/ 0 w 1332963"/>
                  <a:gd name="connsiteY0" fmla="*/ 19318 h 19318"/>
                  <a:gd name="connsiteX1" fmla="*/ 663262 w 1332963"/>
                  <a:gd name="connsiteY1" fmla="*/ 0 h 19318"/>
                  <a:gd name="connsiteX2" fmla="*/ 1332963 w 1332963"/>
                  <a:gd name="connsiteY2" fmla="*/ 19318 h 19318"/>
                </a:gdLst>
                <a:ahLst/>
                <a:cxnLst>
                  <a:cxn ang="0">
                    <a:pos x="connsiteX0" y="connsiteY0"/>
                  </a:cxn>
                  <a:cxn ang="0">
                    <a:pos x="connsiteX1" y="connsiteY1"/>
                  </a:cxn>
                  <a:cxn ang="0">
                    <a:pos x="connsiteX2" y="connsiteY2"/>
                  </a:cxn>
                </a:cxnLst>
                <a:rect l="l" t="t" r="r" b="b"/>
                <a:pathLst>
                  <a:path w="1332963" h="19318">
                    <a:moveTo>
                      <a:pt x="0" y="19318"/>
                    </a:moveTo>
                    <a:cubicBezTo>
                      <a:pt x="220551" y="9659"/>
                      <a:pt x="441102" y="0"/>
                      <a:pt x="663262" y="0"/>
                    </a:cubicBezTo>
                    <a:cubicBezTo>
                      <a:pt x="885422" y="0"/>
                      <a:pt x="1109192" y="9659"/>
                      <a:pt x="1332963" y="19318"/>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36" name="35 Forma libre"/>
              <p:cNvSpPr/>
              <p:nvPr/>
            </p:nvSpPr>
            <p:spPr bwMode="auto">
              <a:xfrm>
                <a:off x="2280019" y="1951477"/>
                <a:ext cx="1229090" cy="18491"/>
              </a:xfrm>
              <a:custGeom>
                <a:avLst/>
                <a:gdLst>
                  <a:gd name="connsiteX0" fmla="*/ 0 w 1229932"/>
                  <a:gd name="connsiteY0" fmla="*/ 19319 h 19319"/>
                  <a:gd name="connsiteX1" fmla="*/ 611746 w 1229932"/>
                  <a:gd name="connsiteY1" fmla="*/ 0 h 19319"/>
                  <a:gd name="connsiteX2" fmla="*/ 1229932 w 1229932"/>
                  <a:gd name="connsiteY2" fmla="*/ 19319 h 19319"/>
                </a:gdLst>
                <a:ahLst/>
                <a:cxnLst>
                  <a:cxn ang="0">
                    <a:pos x="connsiteX0" y="connsiteY0"/>
                  </a:cxn>
                  <a:cxn ang="0">
                    <a:pos x="connsiteX1" y="connsiteY1"/>
                  </a:cxn>
                  <a:cxn ang="0">
                    <a:pos x="connsiteX2" y="connsiteY2"/>
                  </a:cxn>
                </a:cxnLst>
                <a:rect l="l" t="t" r="r" b="b"/>
                <a:pathLst>
                  <a:path w="1229932" h="19319">
                    <a:moveTo>
                      <a:pt x="0" y="19319"/>
                    </a:moveTo>
                    <a:cubicBezTo>
                      <a:pt x="203378" y="9659"/>
                      <a:pt x="406757" y="0"/>
                      <a:pt x="611746" y="0"/>
                    </a:cubicBezTo>
                    <a:cubicBezTo>
                      <a:pt x="816735" y="0"/>
                      <a:pt x="1023333" y="9659"/>
                      <a:pt x="1229932" y="19319"/>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cxnSp>
            <p:nvCxnSpPr>
              <p:cNvPr id="37" name="36 Conector recto"/>
              <p:cNvCxnSpPr/>
              <p:nvPr/>
            </p:nvCxnSpPr>
            <p:spPr bwMode="auto">
              <a:xfrm flipV="1">
                <a:off x="2495757" y="2725600"/>
                <a:ext cx="791451" cy="2465"/>
              </a:xfrm>
              <a:prstGeom prst="line">
                <a:avLst/>
              </a:pr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8" name="37 Conector recto"/>
              <p:cNvCxnSpPr/>
              <p:nvPr/>
            </p:nvCxnSpPr>
            <p:spPr bwMode="auto">
              <a:xfrm flipV="1">
                <a:off x="2347822" y="2620822"/>
                <a:ext cx="1078691" cy="1232"/>
              </a:xfrm>
              <a:prstGeom prst="line">
                <a:avLst/>
              </a:pr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43" name="42 Forma libre"/>
              <p:cNvSpPr/>
              <p:nvPr/>
            </p:nvSpPr>
            <p:spPr bwMode="auto">
              <a:xfrm>
                <a:off x="2224543" y="2350865"/>
                <a:ext cx="1332646" cy="19723"/>
              </a:xfrm>
              <a:custGeom>
                <a:avLst/>
                <a:gdLst>
                  <a:gd name="connsiteX0" fmla="*/ 0 w 1332963"/>
                  <a:gd name="connsiteY0" fmla="*/ 19318 h 19318"/>
                  <a:gd name="connsiteX1" fmla="*/ 663262 w 1332963"/>
                  <a:gd name="connsiteY1" fmla="*/ 0 h 19318"/>
                  <a:gd name="connsiteX2" fmla="*/ 1332963 w 1332963"/>
                  <a:gd name="connsiteY2" fmla="*/ 19318 h 19318"/>
                </a:gdLst>
                <a:ahLst/>
                <a:cxnLst>
                  <a:cxn ang="0">
                    <a:pos x="connsiteX0" y="connsiteY0"/>
                  </a:cxn>
                  <a:cxn ang="0">
                    <a:pos x="connsiteX1" y="connsiteY1"/>
                  </a:cxn>
                  <a:cxn ang="0">
                    <a:pos x="connsiteX2" y="connsiteY2"/>
                  </a:cxn>
                </a:cxnLst>
                <a:rect l="l" t="t" r="r" b="b"/>
                <a:pathLst>
                  <a:path w="1332963" h="19318">
                    <a:moveTo>
                      <a:pt x="0" y="19318"/>
                    </a:moveTo>
                    <a:cubicBezTo>
                      <a:pt x="220551" y="9659"/>
                      <a:pt x="441102" y="0"/>
                      <a:pt x="663262" y="0"/>
                    </a:cubicBezTo>
                    <a:cubicBezTo>
                      <a:pt x="885422" y="0"/>
                      <a:pt x="1109192" y="9659"/>
                      <a:pt x="1332963" y="19318"/>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44" name="43 Forma libre"/>
              <p:cNvSpPr/>
              <p:nvPr/>
            </p:nvSpPr>
            <p:spPr bwMode="auto">
              <a:xfrm>
                <a:off x="2276320" y="2480297"/>
                <a:ext cx="1230324" cy="18490"/>
              </a:xfrm>
              <a:custGeom>
                <a:avLst/>
                <a:gdLst>
                  <a:gd name="connsiteX0" fmla="*/ 0 w 1229932"/>
                  <a:gd name="connsiteY0" fmla="*/ 19319 h 19319"/>
                  <a:gd name="connsiteX1" fmla="*/ 611746 w 1229932"/>
                  <a:gd name="connsiteY1" fmla="*/ 0 h 19319"/>
                  <a:gd name="connsiteX2" fmla="*/ 1229932 w 1229932"/>
                  <a:gd name="connsiteY2" fmla="*/ 19319 h 19319"/>
                </a:gdLst>
                <a:ahLst/>
                <a:cxnLst>
                  <a:cxn ang="0">
                    <a:pos x="connsiteX0" y="connsiteY0"/>
                  </a:cxn>
                  <a:cxn ang="0">
                    <a:pos x="connsiteX1" y="connsiteY1"/>
                  </a:cxn>
                  <a:cxn ang="0">
                    <a:pos x="connsiteX2" y="connsiteY2"/>
                  </a:cxn>
                </a:cxnLst>
                <a:rect l="l" t="t" r="r" b="b"/>
                <a:pathLst>
                  <a:path w="1229932" h="19319">
                    <a:moveTo>
                      <a:pt x="0" y="19319"/>
                    </a:moveTo>
                    <a:cubicBezTo>
                      <a:pt x="203378" y="9659"/>
                      <a:pt x="406757" y="0"/>
                      <a:pt x="611746" y="0"/>
                    </a:cubicBezTo>
                    <a:cubicBezTo>
                      <a:pt x="816735" y="0"/>
                      <a:pt x="1023333" y="9659"/>
                      <a:pt x="1229932" y="19319"/>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52" name="51 Forma libre"/>
              <p:cNvSpPr/>
              <p:nvPr/>
            </p:nvSpPr>
            <p:spPr bwMode="auto">
              <a:xfrm>
                <a:off x="2762039" y="1704941"/>
                <a:ext cx="49312" cy="1068733"/>
              </a:xfrm>
              <a:custGeom>
                <a:avLst/>
                <a:gdLst>
                  <a:gd name="connsiteX0" fmla="*/ 33579 w 49078"/>
                  <a:gd name="connsiteY0" fmla="*/ 0 h 1069383"/>
                  <a:gd name="connsiteX1" fmla="*/ 2583 w 49078"/>
                  <a:gd name="connsiteY1" fmla="*/ 547606 h 1069383"/>
                  <a:gd name="connsiteX2" fmla="*/ 49078 w 49078"/>
                  <a:gd name="connsiteY2" fmla="*/ 1069383 h 1069383"/>
                </a:gdLst>
                <a:ahLst/>
                <a:cxnLst>
                  <a:cxn ang="0">
                    <a:pos x="connsiteX0" y="connsiteY0"/>
                  </a:cxn>
                  <a:cxn ang="0">
                    <a:pos x="connsiteX1" y="connsiteY1"/>
                  </a:cxn>
                  <a:cxn ang="0">
                    <a:pos x="connsiteX2" y="connsiteY2"/>
                  </a:cxn>
                </a:cxnLst>
                <a:rect l="l" t="t" r="r" b="b"/>
                <a:pathLst>
                  <a:path w="49078" h="1069383">
                    <a:moveTo>
                      <a:pt x="33579" y="0"/>
                    </a:moveTo>
                    <a:cubicBezTo>
                      <a:pt x="16789" y="184688"/>
                      <a:pt x="0" y="369376"/>
                      <a:pt x="2583" y="547606"/>
                    </a:cubicBezTo>
                    <a:cubicBezTo>
                      <a:pt x="5166" y="725836"/>
                      <a:pt x="27122" y="897609"/>
                      <a:pt x="49078" y="1069383"/>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53" name="52 Forma libre"/>
              <p:cNvSpPr/>
              <p:nvPr/>
            </p:nvSpPr>
            <p:spPr bwMode="auto">
              <a:xfrm>
                <a:off x="2636295" y="1704941"/>
                <a:ext cx="93692" cy="1063803"/>
              </a:xfrm>
              <a:custGeom>
                <a:avLst/>
                <a:gdLst>
                  <a:gd name="connsiteX0" fmla="*/ 92990 w 92990"/>
                  <a:gd name="connsiteY0" fmla="*/ 0 h 1064217"/>
                  <a:gd name="connsiteX1" fmla="*/ 0 w 92990"/>
                  <a:gd name="connsiteY1" fmla="*/ 542440 h 1064217"/>
                  <a:gd name="connsiteX2" fmla="*/ 92990 w 92990"/>
                  <a:gd name="connsiteY2" fmla="*/ 1064217 h 1064217"/>
                </a:gdLst>
                <a:ahLst/>
                <a:cxnLst>
                  <a:cxn ang="0">
                    <a:pos x="connsiteX0" y="connsiteY0"/>
                  </a:cxn>
                  <a:cxn ang="0">
                    <a:pos x="connsiteX1" y="connsiteY1"/>
                  </a:cxn>
                  <a:cxn ang="0">
                    <a:pos x="connsiteX2" y="connsiteY2"/>
                  </a:cxn>
                </a:cxnLst>
                <a:rect l="l" t="t" r="r" b="b"/>
                <a:pathLst>
                  <a:path w="92990" h="1064217">
                    <a:moveTo>
                      <a:pt x="92990" y="0"/>
                    </a:moveTo>
                    <a:cubicBezTo>
                      <a:pt x="46495" y="182535"/>
                      <a:pt x="0" y="365071"/>
                      <a:pt x="0" y="542440"/>
                    </a:cubicBezTo>
                    <a:cubicBezTo>
                      <a:pt x="0" y="719809"/>
                      <a:pt x="46495" y="892013"/>
                      <a:pt x="92990" y="1064217"/>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54" name="53 Forma libre"/>
              <p:cNvSpPr/>
              <p:nvPr/>
            </p:nvSpPr>
            <p:spPr bwMode="auto">
              <a:xfrm>
                <a:off x="2490826" y="1735759"/>
                <a:ext cx="102322" cy="1012029"/>
              </a:xfrm>
              <a:custGeom>
                <a:avLst/>
                <a:gdLst>
                  <a:gd name="connsiteX0" fmla="*/ 76631 w 102461"/>
                  <a:gd name="connsiteY0" fmla="*/ 0 h 1012556"/>
                  <a:gd name="connsiteX1" fmla="*/ 4305 w 102461"/>
                  <a:gd name="connsiteY1" fmla="*/ 516610 h 1012556"/>
                  <a:gd name="connsiteX2" fmla="*/ 102461 w 102461"/>
                  <a:gd name="connsiteY2" fmla="*/ 1012556 h 1012556"/>
                </a:gdLst>
                <a:ahLst/>
                <a:cxnLst>
                  <a:cxn ang="0">
                    <a:pos x="connsiteX0" y="connsiteY0"/>
                  </a:cxn>
                  <a:cxn ang="0">
                    <a:pos x="connsiteX1" y="connsiteY1"/>
                  </a:cxn>
                  <a:cxn ang="0">
                    <a:pos x="connsiteX2" y="connsiteY2"/>
                  </a:cxn>
                </a:cxnLst>
                <a:rect l="l" t="t" r="r" b="b"/>
                <a:pathLst>
                  <a:path w="102461" h="1012556">
                    <a:moveTo>
                      <a:pt x="76631" y="0"/>
                    </a:moveTo>
                    <a:cubicBezTo>
                      <a:pt x="38315" y="173925"/>
                      <a:pt x="0" y="347851"/>
                      <a:pt x="4305" y="516610"/>
                    </a:cubicBezTo>
                    <a:cubicBezTo>
                      <a:pt x="8610" y="685369"/>
                      <a:pt x="55535" y="848962"/>
                      <a:pt x="102461" y="1012556"/>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55" name="54 Forma libre"/>
              <p:cNvSpPr/>
              <p:nvPr/>
            </p:nvSpPr>
            <p:spPr bwMode="auto">
              <a:xfrm>
                <a:off x="2344124" y="1813417"/>
                <a:ext cx="88761" cy="862876"/>
              </a:xfrm>
              <a:custGeom>
                <a:avLst/>
                <a:gdLst>
                  <a:gd name="connsiteX0" fmla="*/ 87824 w 87824"/>
                  <a:gd name="connsiteY0" fmla="*/ 0 h 862739"/>
                  <a:gd name="connsiteX1" fmla="*/ 0 w 87824"/>
                  <a:gd name="connsiteY1" fmla="*/ 433952 h 862739"/>
                  <a:gd name="connsiteX2" fmla="*/ 87824 w 87824"/>
                  <a:gd name="connsiteY2" fmla="*/ 862739 h 862739"/>
                </a:gdLst>
                <a:ahLst/>
                <a:cxnLst>
                  <a:cxn ang="0">
                    <a:pos x="connsiteX0" y="connsiteY0"/>
                  </a:cxn>
                  <a:cxn ang="0">
                    <a:pos x="connsiteX1" y="connsiteY1"/>
                  </a:cxn>
                  <a:cxn ang="0">
                    <a:pos x="connsiteX2" y="connsiteY2"/>
                  </a:cxn>
                </a:cxnLst>
                <a:rect l="l" t="t" r="r" b="b"/>
                <a:pathLst>
                  <a:path w="87824" h="862739">
                    <a:moveTo>
                      <a:pt x="87824" y="0"/>
                    </a:moveTo>
                    <a:cubicBezTo>
                      <a:pt x="43912" y="145081"/>
                      <a:pt x="0" y="290162"/>
                      <a:pt x="0" y="433952"/>
                    </a:cubicBezTo>
                    <a:cubicBezTo>
                      <a:pt x="0" y="577742"/>
                      <a:pt x="43912" y="720240"/>
                      <a:pt x="87824" y="862739"/>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grpSp>
            <p:nvGrpSpPr>
              <p:cNvPr id="87135" name="59 Grupo"/>
              <p:cNvGrpSpPr>
                <a:grpSpLocks/>
              </p:cNvGrpSpPr>
              <p:nvPr/>
            </p:nvGrpSpPr>
            <p:grpSpPr bwMode="auto">
              <a:xfrm flipH="1">
                <a:off x="2975760" y="1712889"/>
                <a:ext cx="476902" cy="1069383"/>
                <a:chOff x="3683123" y="1857214"/>
                <a:chExt cx="476902" cy="1069383"/>
              </a:xfrm>
            </p:grpSpPr>
            <p:sp>
              <p:nvSpPr>
                <p:cNvPr id="56" name="55 Forma libre"/>
                <p:cNvSpPr/>
                <p:nvPr/>
              </p:nvSpPr>
              <p:spPr bwMode="auto">
                <a:xfrm>
                  <a:off x="4111161" y="1883782"/>
                  <a:ext cx="49312" cy="1042846"/>
                </a:xfrm>
                <a:custGeom>
                  <a:avLst/>
                  <a:gdLst>
                    <a:gd name="connsiteX0" fmla="*/ 33579 w 49078"/>
                    <a:gd name="connsiteY0" fmla="*/ 0 h 1069383"/>
                    <a:gd name="connsiteX1" fmla="*/ 2583 w 49078"/>
                    <a:gd name="connsiteY1" fmla="*/ 547606 h 1069383"/>
                    <a:gd name="connsiteX2" fmla="*/ 49078 w 49078"/>
                    <a:gd name="connsiteY2" fmla="*/ 1069383 h 1069383"/>
                  </a:gdLst>
                  <a:ahLst/>
                  <a:cxnLst>
                    <a:cxn ang="0">
                      <a:pos x="connsiteX0" y="connsiteY0"/>
                    </a:cxn>
                    <a:cxn ang="0">
                      <a:pos x="connsiteX1" y="connsiteY1"/>
                    </a:cxn>
                    <a:cxn ang="0">
                      <a:pos x="connsiteX2" y="connsiteY2"/>
                    </a:cxn>
                  </a:cxnLst>
                  <a:rect l="l" t="t" r="r" b="b"/>
                  <a:pathLst>
                    <a:path w="49078" h="1069383">
                      <a:moveTo>
                        <a:pt x="33579" y="0"/>
                      </a:moveTo>
                      <a:cubicBezTo>
                        <a:pt x="16789" y="184688"/>
                        <a:pt x="0" y="369376"/>
                        <a:pt x="2583" y="547606"/>
                      </a:cubicBezTo>
                      <a:cubicBezTo>
                        <a:pt x="5166" y="725836"/>
                        <a:pt x="27122" y="897609"/>
                        <a:pt x="49078" y="1069383"/>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57" name="56 Forma libre"/>
                <p:cNvSpPr/>
                <p:nvPr/>
              </p:nvSpPr>
              <p:spPr bwMode="auto">
                <a:xfrm>
                  <a:off x="3975555" y="1883782"/>
                  <a:ext cx="92460" cy="1037916"/>
                </a:xfrm>
                <a:custGeom>
                  <a:avLst/>
                  <a:gdLst>
                    <a:gd name="connsiteX0" fmla="*/ 92990 w 92990"/>
                    <a:gd name="connsiteY0" fmla="*/ 0 h 1064217"/>
                    <a:gd name="connsiteX1" fmla="*/ 0 w 92990"/>
                    <a:gd name="connsiteY1" fmla="*/ 542440 h 1064217"/>
                    <a:gd name="connsiteX2" fmla="*/ 92990 w 92990"/>
                    <a:gd name="connsiteY2" fmla="*/ 1064217 h 1064217"/>
                  </a:gdLst>
                  <a:ahLst/>
                  <a:cxnLst>
                    <a:cxn ang="0">
                      <a:pos x="connsiteX0" y="connsiteY0"/>
                    </a:cxn>
                    <a:cxn ang="0">
                      <a:pos x="connsiteX1" y="connsiteY1"/>
                    </a:cxn>
                    <a:cxn ang="0">
                      <a:pos x="connsiteX2" y="connsiteY2"/>
                    </a:cxn>
                  </a:cxnLst>
                  <a:rect l="l" t="t" r="r" b="b"/>
                  <a:pathLst>
                    <a:path w="92990" h="1064217">
                      <a:moveTo>
                        <a:pt x="92990" y="0"/>
                      </a:moveTo>
                      <a:cubicBezTo>
                        <a:pt x="46495" y="182535"/>
                        <a:pt x="0" y="365071"/>
                        <a:pt x="0" y="542440"/>
                      </a:cubicBezTo>
                      <a:cubicBezTo>
                        <a:pt x="0" y="719809"/>
                        <a:pt x="46495" y="892013"/>
                        <a:pt x="92990" y="1064217"/>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58" name="57 Forma libre"/>
                <p:cNvSpPr/>
                <p:nvPr/>
              </p:nvSpPr>
              <p:spPr bwMode="auto">
                <a:xfrm>
                  <a:off x="3830085" y="1914599"/>
                  <a:ext cx="102322" cy="986143"/>
                </a:xfrm>
                <a:custGeom>
                  <a:avLst/>
                  <a:gdLst>
                    <a:gd name="connsiteX0" fmla="*/ 76631 w 102461"/>
                    <a:gd name="connsiteY0" fmla="*/ 0 h 1012556"/>
                    <a:gd name="connsiteX1" fmla="*/ 4305 w 102461"/>
                    <a:gd name="connsiteY1" fmla="*/ 516610 h 1012556"/>
                    <a:gd name="connsiteX2" fmla="*/ 102461 w 102461"/>
                    <a:gd name="connsiteY2" fmla="*/ 1012556 h 1012556"/>
                  </a:gdLst>
                  <a:ahLst/>
                  <a:cxnLst>
                    <a:cxn ang="0">
                      <a:pos x="connsiteX0" y="connsiteY0"/>
                    </a:cxn>
                    <a:cxn ang="0">
                      <a:pos x="connsiteX1" y="connsiteY1"/>
                    </a:cxn>
                    <a:cxn ang="0">
                      <a:pos x="connsiteX2" y="connsiteY2"/>
                    </a:cxn>
                  </a:cxnLst>
                  <a:rect l="l" t="t" r="r" b="b"/>
                  <a:pathLst>
                    <a:path w="102461" h="1012556">
                      <a:moveTo>
                        <a:pt x="76631" y="0"/>
                      </a:moveTo>
                      <a:cubicBezTo>
                        <a:pt x="38315" y="173925"/>
                        <a:pt x="0" y="347851"/>
                        <a:pt x="4305" y="516610"/>
                      </a:cubicBezTo>
                      <a:cubicBezTo>
                        <a:pt x="8610" y="685369"/>
                        <a:pt x="55535" y="848962"/>
                        <a:pt x="102461" y="1012556"/>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sp>
              <p:nvSpPr>
                <p:cNvPr id="59" name="58 Forma libre"/>
                <p:cNvSpPr/>
                <p:nvPr/>
              </p:nvSpPr>
              <p:spPr bwMode="auto">
                <a:xfrm>
                  <a:off x="3683384" y="1966372"/>
                  <a:ext cx="87528" cy="861642"/>
                </a:xfrm>
                <a:custGeom>
                  <a:avLst/>
                  <a:gdLst>
                    <a:gd name="connsiteX0" fmla="*/ 87824 w 87824"/>
                    <a:gd name="connsiteY0" fmla="*/ 0 h 862739"/>
                    <a:gd name="connsiteX1" fmla="*/ 0 w 87824"/>
                    <a:gd name="connsiteY1" fmla="*/ 433952 h 862739"/>
                    <a:gd name="connsiteX2" fmla="*/ 87824 w 87824"/>
                    <a:gd name="connsiteY2" fmla="*/ 862739 h 862739"/>
                  </a:gdLst>
                  <a:ahLst/>
                  <a:cxnLst>
                    <a:cxn ang="0">
                      <a:pos x="connsiteX0" y="connsiteY0"/>
                    </a:cxn>
                    <a:cxn ang="0">
                      <a:pos x="connsiteX1" y="connsiteY1"/>
                    </a:cxn>
                    <a:cxn ang="0">
                      <a:pos x="connsiteX2" y="connsiteY2"/>
                    </a:cxn>
                  </a:cxnLst>
                  <a:rect l="l" t="t" r="r" b="b"/>
                  <a:pathLst>
                    <a:path w="87824" h="862739">
                      <a:moveTo>
                        <a:pt x="87824" y="0"/>
                      </a:moveTo>
                      <a:cubicBezTo>
                        <a:pt x="43912" y="145081"/>
                        <a:pt x="0" y="290162"/>
                        <a:pt x="0" y="433952"/>
                      </a:cubicBezTo>
                      <a:cubicBezTo>
                        <a:pt x="0" y="577742"/>
                        <a:pt x="43912" y="720240"/>
                        <a:pt x="87824" y="862739"/>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grpSp>
        </p:grpSp>
        <p:cxnSp>
          <p:nvCxnSpPr>
            <p:cNvPr id="66" name="65 Conector recto de flecha"/>
            <p:cNvCxnSpPr/>
            <p:nvPr/>
          </p:nvCxnSpPr>
          <p:spPr bwMode="auto">
            <a:xfrm rot="5400000">
              <a:off x="2545577" y="2936125"/>
              <a:ext cx="1095292" cy="182564"/>
            </a:xfrm>
            <a:prstGeom prst="straightConnector1">
              <a:avLst/>
            </a:prstGeom>
            <a:ln w="19050">
              <a:solidFill>
                <a:srgbClr val="C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68" name="67 Conector recto de flecha"/>
            <p:cNvCxnSpPr/>
            <p:nvPr/>
          </p:nvCxnSpPr>
          <p:spPr bwMode="auto">
            <a:xfrm rot="16200000" flipH="1">
              <a:off x="2860701" y="2922631"/>
              <a:ext cx="1095292" cy="209553"/>
            </a:xfrm>
            <a:prstGeom prst="straightConnector1">
              <a:avLst/>
            </a:prstGeom>
            <a:ln w="19050">
              <a:solidFill>
                <a:srgbClr val="C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75" name="74 Conector recto"/>
            <p:cNvCxnSpPr/>
            <p:nvPr/>
          </p:nvCxnSpPr>
          <p:spPr bwMode="auto">
            <a:xfrm rot="5400000" flipH="1" flipV="1">
              <a:off x="1802617" y="1931322"/>
              <a:ext cx="1095292"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6" name="75 Conector recto"/>
            <p:cNvCxnSpPr/>
            <p:nvPr/>
          </p:nvCxnSpPr>
          <p:spPr bwMode="auto">
            <a:xfrm rot="5400000" flipH="1" flipV="1">
              <a:off x="3586991" y="1931322"/>
              <a:ext cx="1095292"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8" name="77 Conector recto de flecha"/>
            <p:cNvCxnSpPr/>
            <p:nvPr/>
          </p:nvCxnSpPr>
          <p:spPr bwMode="auto">
            <a:xfrm>
              <a:off x="2344707" y="1493999"/>
              <a:ext cx="1752624" cy="1587"/>
            </a:xfrm>
            <a:prstGeom prst="straightConnector1">
              <a:avLst/>
            </a:prstGeom>
            <a:ln w="19050">
              <a:solidFill>
                <a:srgbClr val="000000"/>
              </a:solidFill>
              <a:headEnd type="stealth" w="med" len="med"/>
              <a:tailEnd type="stealth" w="med" len="lg"/>
            </a:ln>
          </p:spPr>
          <p:style>
            <a:lnRef idx="1">
              <a:schemeClr val="accent6"/>
            </a:lnRef>
            <a:fillRef idx="0">
              <a:schemeClr val="accent6"/>
            </a:fillRef>
            <a:effectRef idx="0">
              <a:schemeClr val="accent6"/>
            </a:effectRef>
            <a:fontRef idx="minor">
              <a:schemeClr val="tx1"/>
            </a:fontRef>
          </p:style>
        </p:cxnSp>
        <p:sp useBgFill="1">
          <p:nvSpPr>
            <p:cNvPr id="87115" name="78 CuadroTexto"/>
            <p:cNvSpPr txBox="1">
              <a:spLocks noChangeArrowheads="1"/>
            </p:cNvSpPr>
            <p:nvPr/>
          </p:nvSpPr>
          <p:spPr bwMode="auto">
            <a:xfrm>
              <a:off x="2855889" y="1332086"/>
              <a:ext cx="730260" cy="27699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2.44 m</a:t>
              </a:r>
            </a:p>
          </p:txBody>
        </p:sp>
        <p:cxnSp>
          <p:nvCxnSpPr>
            <p:cNvPr id="81" name="80 Conector recto"/>
            <p:cNvCxnSpPr/>
            <p:nvPr/>
          </p:nvCxnSpPr>
          <p:spPr bwMode="auto">
            <a:xfrm rot="10800000">
              <a:off x="1541421" y="1749566"/>
              <a:ext cx="1497032"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2" name="81 Conector recto"/>
            <p:cNvCxnSpPr/>
            <p:nvPr/>
          </p:nvCxnSpPr>
          <p:spPr bwMode="auto">
            <a:xfrm rot="10800000">
              <a:off x="1541421" y="3135349"/>
              <a:ext cx="1497032"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5" name="84 Conector recto de flecha"/>
            <p:cNvCxnSpPr/>
            <p:nvPr/>
          </p:nvCxnSpPr>
          <p:spPr bwMode="auto">
            <a:xfrm rot="5400000">
              <a:off x="1103327" y="2443252"/>
              <a:ext cx="1387370" cy="0"/>
            </a:xfrm>
            <a:prstGeom prst="straightConnector1">
              <a:avLst/>
            </a:prstGeom>
            <a:ln w="19050">
              <a:solidFill>
                <a:srgbClr val="000000"/>
              </a:solidFill>
              <a:headEnd type="stealth" w="med" len="med"/>
              <a:tailEnd type="stealth" w="med" len="lg"/>
            </a:ln>
          </p:spPr>
          <p:style>
            <a:lnRef idx="1">
              <a:schemeClr val="accent6"/>
            </a:lnRef>
            <a:fillRef idx="0">
              <a:schemeClr val="accent6"/>
            </a:fillRef>
            <a:effectRef idx="0">
              <a:schemeClr val="accent6"/>
            </a:effectRef>
            <a:fontRef idx="minor">
              <a:schemeClr val="tx1"/>
            </a:fontRef>
          </p:style>
        </p:cxnSp>
        <p:sp useBgFill="1">
          <p:nvSpPr>
            <p:cNvPr id="87119" name="85 CuadroTexto"/>
            <p:cNvSpPr txBox="1">
              <a:spLocks noChangeArrowheads="1"/>
            </p:cNvSpPr>
            <p:nvPr/>
          </p:nvSpPr>
          <p:spPr bwMode="auto">
            <a:xfrm>
              <a:off x="1431882" y="2244911"/>
              <a:ext cx="730260" cy="27699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1.83 m</a:t>
              </a:r>
            </a:p>
          </p:txBody>
        </p:sp>
      </p:grpSp>
      <p:grpSp>
        <p:nvGrpSpPr>
          <p:cNvPr id="87044" name="108 Grupo"/>
          <p:cNvGrpSpPr>
            <a:grpSpLocks/>
          </p:cNvGrpSpPr>
          <p:nvPr/>
        </p:nvGrpSpPr>
        <p:grpSpPr bwMode="auto">
          <a:xfrm>
            <a:off x="446088" y="2552700"/>
            <a:ext cx="1935162" cy="2687638"/>
            <a:chOff x="409518" y="2808279"/>
            <a:chExt cx="1935189" cy="2686857"/>
          </a:xfrm>
        </p:grpSpPr>
        <p:grpSp>
          <p:nvGrpSpPr>
            <p:cNvPr id="87094" name="63 Grupo"/>
            <p:cNvGrpSpPr>
              <a:grpSpLocks/>
            </p:cNvGrpSpPr>
            <p:nvPr/>
          </p:nvGrpSpPr>
          <p:grpSpPr bwMode="auto">
            <a:xfrm>
              <a:off x="738135" y="2808279"/>
              <a:ext cx="376030" cy="1789137"/>
              <a:chOff x="1363317" y="3508449"/>
              <a:chExt cx="376030" cy="1570059"/>
            </a:xfrm>
          </p:grpSpPr>
          <p:sp>
            <p:nvSpPr>
              <p:cNvPr id="62" name="61 Elipse"/>
              <p:cNvSpPr/>
              <p:nvPr/>
            </p:nvSpPr>
            <p:spPr bwMode="auto">
              <a:xfrm rot="600000">
                <a:off x="1504607" y="3508449"/>
                <a:ext cx="220665" cy="1569582"/>
              </a:xfrm>
              <a:prstGeom prst="ellipse">
                <a:avLst/>
              </a:prstGeom>
              <a:solidFill>
                <a:schemeClr val="lt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sz="1200" b="0">
                  <a:solidFill>
                    <a:schemeClr val="tx1"/>
                  </a:solidFill>
                  <a:effectLst>
                    <a:outerShdw blurRad="38100" dist="38100" dir="2700000" algn="tl">
                      <a:srgbClr val="000000">
                        <a:alpha val="43137"/>
                      </a:srgbClr>
                    </a:outerShdw>
                  </a:effectLst>
                </a:endParaRPr>
              </a:p>
            </p:txBody>
          </p:sp>
          <p:sp>
            <p:nvSpPr>
              <p:cNvPr id="63" name="62 Forma libre"/>
              <p:cNvSpPr/>
              <p:nvPr/>
            </p:nvSpPr>
            <p:spPr bwMode="auto">
              <a:xfrm rot="60000">
                <a:off x="1363317" y="3508449"/>
                <a:ext cx="376243" cy="1550084"/>
              </a:xfrm>
              <a:custGeom>
                <a:avLst/>
                <a:gdLst>
                  <a:gd name="connsiteX0" fmla="*/ 97735 w 376030"/>
                  <a:gd name="connsiteY0" fmla="*/ 1550504 h 1550504"/>
                  <a:gd name="connsiteX1" fmla="*/ 8283 w 376030"/>
                  <a:gd name="connsiteY1" fmla="*/ 1103244 h 1550504"/>
                  <a:gd name="connsiteX2" fmla="*/ 48039 w 376030"/>
                  <a:gd name="connsiteY2" fmla="*/ 556591 h 1550504"/>
                  <a:gd name="connsiteX3" fmla="*/ 266700 w 376030"/>
                  <a:gd name="connsiteY3" fmla="*/ 99391 h 1550504"/>
                  <a:gd name="connsiteX4" fmla="*/ 376030 w 376030"/>
                  <a:gd name="connsiteY4" fmla="*/ 0 h 1550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030" h="1550504">
                    <a:moveTo>
                      <a:pt x="97735" y="1550504"/>
                    </a:moveTo>
                    <a:cubicBezTo>
                      <a:pt x="57150" y="1409700"/>
                      <a:pt x="16566" y="1268896"/>
                      <a:pt x="8283" y="1103244"/>
                    </a:cubicBezTo>
                    <a:cubicBezTo>
                      <a:pt x="0" y="937592"/>
                      <a:pt x="4969" y="723900"/>
                      <a:pt x="48039" y="556591"/>
                    </a:cubicBezTo>
                    <a:cubicBezTo>
                      <a:pt x="91109" y="389282"/>
                      <a:pt x="212035" y="192156"/>
                      <a:pt x="266700" y="99391"/>
                    </a:cubicBezTo>
                    <a:cubicBezTo>
                      <a:pt x="321365" y="6626"/>
                      <a:pt x="348697" y="3313"/>
                      <a:pt x="376030" y="0"/>
                    </a:cubicBezTo>
                  </a:path>
                </a:pathLst>
              </a:custGeom>
              <a:ln w="254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sz="1200" b="0">
                  <a:effectLst>
                    <a:outerShdw blurRad="38100" dist="38100" dir="2700000" algn="tl">
                      <a:srgbClr val="000000">
                        <a:alpha val="43137"/>
                      </a:srgbClr>
                    </a:outerShdw>
                  </a:effectLst>
                </a:endParaRPr>
              </a:p>
            </p:txBody>
          </p:sp>
        </p:grpSp>
        <p:cxnSp>
          <p:nvCxnSpPr>
            <p:cNvPr id="88" name="87 Conector recto de flecha"/>
            <p:cNvCxnSpPr/>
            <p:nvPr/>
          </p:nvCxnSpPr>
          <p:spPr bwMode="auto">
            <a:xfrm>
              <a:off x="738135" y="3574819"/>
              <a:ext cx="1606572" cy="1460076"/>
            </a:xfrm>
            <a:prstGeom prst="straightConnector1">
              <a:avLst/>
            </a:prstGeom>
            <a:ln w="19050">
              <a:solidFill>
                <a:srgbClr val="C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91" name="90 Conector recto"/>
            <p:cNvCxnSpPr/>
            <p:nvPr/>
          </p:nvCxnSpPr>
          <p:spPr bwMode="auto">
            <a:xfrm flipV="1">
              <a:off x="847674" y="4961891"/>
              <a:ext cx="1424007"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useBgFill="1">
          <p:nvSpPr>
            <p:cNvPr id="87097" name="91 CuadroTexto"/>
            <p:cNvSpPr txBox="1">
              <a:spLocks noChangeArrowheads="1"/>
            </p:cNvSpPr>
            <p:nvPr/>
          </p:nvSpPr>
          <p:spPr bwMode="auto">
            <a:xfrm>
              <a:off x="409518" y="4633929"/>
              <a:ext cx="912825" cy="27699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0.356 m</a:t>
              </a:r>
            </a:p>
          </p:txBody>
        </p:sp>
        <p:cxnSp>
          <p:nvCxnSpPr>
            <p:cNvPr id="94" name="93 Conector recto"/>
            <p:cNvCxnSpPr/>
            <p:nvPr/>
          </p:nvCxnSpPr>
          <p:spPr bwMode="auto">
            <a:xfrm flipV="1">
              <a:off x="519057" y="4584176"/>
              <a:ext cx="17939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5" name="94 Conector recto"/>
            <p:cNvCxnSpPr/>
            <p:nvPr/>
          </p:nvCxnSpPr>
          <p:spPr bwMode="auto">
            <a:xfrm flipV="1">
              <a:off x="519057" y="4961891"/>
              <a:ext cx="17939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97" name="96 Conector recto de flecha"/>
            <p:cNvCxnSpPr/>
            <p:nvPr/>
          </p:nvCxnSpPr>
          <p:spPr bwMode="auto">
            <a:xfrm rot="5400000">
              <a:off x="473063" y="4441342"/>
              <a:ext cx="292015"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98" name="97 Conector recto de flecha"/>
            <p:cNvCxnSpPr/>
            <p:nvPr/>
          </p:nvCxnSpPr>
          <p:spPr bwMode="auto">
            <a:xfrm rot="16200000" flipV="1">
              <a:off x="473063" y="5107899"/>
              <a:ext cx="292015"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02" name="101 Conector recto"/>
            <p:cNvCxnSpPr/>
            <p:nvPr/>
          </p:nvCxnSpPr>
          <p:spPr bwMode="auto">
            <a:xfrm rot="5400000">
              <a:off x="739755" y="5142812"/>
              <a:ext cx="215837" cy="317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3" name="102 Conector recto"/>
            <p:cNvCxnSpPr/>
            <p:nvPr/>
          </p:nvCxnSpPr>
          <p:spPr bwMode="auto">
            <a:xfrm rot="5400000">
              <a:off x="2125662" y="5142813"/>
              <a:ext cx="217424"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5" name="104 Conector recto de flecha"/>
            <p:cNvCxnSpPr/>
            <p:nvPr/>
          </p:nvCxnSpPr>
          <p:spPr bwMode="auto">
            <a:xfrm>
              <a:off x="847674" y="5144400"/>
              <a:ext cx="1387494" cy="1588"/>
            </a:xfrm>
            <a:prstGeom prst="straightConnector1">
              <a:avLst/>
            </a:prstGeom>
            <a:ln w="19050">
              <a:solidFill>
                <a:srgbClr val="000000"/>
              </a:solidFill>
              <a:headEnd type="stealth" w="med" len="med"/>
              <a:tailEnd type="stealth" w="med" len="lg"/>
            </a:ln>
          </p:spPr>
          <p:style>
            <a:lnRef idx="1">
              <a:schemeClr val="accent6"/>
            </a:lnRef>
            <a:fillRef idx="0">
              <a:schemeClr val="accent6"/>
            </a:fillRef>
            <a:effectRef idx="0">
              <a:schemeClr val="accent6"/>
            </a:effectRef>
            <a:fontRef idx="minor">
              <a:schemeClr val="tx1"/>
            </a:fontRef>
          </p:style>
        </p:cxnSp>
        <p:sp useBgFill="1">
          <p:nvSpPr>
            <p:cNvPr id="87105" name="105 CuadroTexto"/>
            <p:cNvSpPr txBox="1">
              <a:spLocks noChangeArrowheads="1"/>
            </p:cNvSpPr>
            <p:nvPr/>
          </p:nvSpPr>
          <p:spPr bwMode="auto">
            <a:xfrm>
              <a:off x="1176291" y="5035572"/>
              <a:ext cx="657234" cy="27699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2.03 m</a:t>
              </a:r>
            </a:p>
          </p:txBody>
        </p:sp>
        <p:sp>
          <p:nvSpPr>
            <p:cNvPr id="87106" name="107 CuadroTexto"/>
            <p:cNvSpPr txBox="1">
              <a:spLocks noChangeArrowheads="1"/>
            </p:cNvSpPr>
            <p:nvPr/>
          </p:nvSpPr>
          <p:spPr bwMode="auto">
            <a:xfrm>
              <a:off x="665109" y="5218137"/>
              <a:ext cx="16430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Focal Length</a:t>
              </a:r>
            </a:p>
          </p:txBody>
        </p:sp>
      </p:grpSp>
      <p:grpSp>
        <p:nvGrpSpPr>
          <p:cNvPr id="87045" name="200 Grupo"/>
          <p:cNvGrpSpPr>
            <a:grpSpLocks/>
          </p:cNvGrpSpPr>
          <p:nvPr/>
        </p:nvGrpSpPr>
        <p:grpSpPr bwMode="auto">
          <a:xfrm>
            <a:off x="5119688" y="2098675"/>
            <a:ext cx="3505200" cy="2973388"/>
            <a:chOff x="5046669" y="2078019"/>
            <a:chExt cx="3505248" cy="2973226"/>
          </a:xfrm>
        </p:grpSpPr>
        <p:grpSp>
          <p:nvGrpSpPr>
            <p:cNvPr id="87087" name="119 Grupo"/>
            <p:cNvGrpSpPr>
              <a:grpSpLocks/>
            </p:cNvGrpSpPr>
            <p:nvPr/>
          </p:nvGrpSpPr>
          <p:grpSpPr bwMode="auto">
            <a:xfrm>
              <a:off x="5046669" y="3173408"/>
              <a:ext cx="3505248" cy="1058878"/>
              <a:chOff x="4827591" y="3063868"/>
              <a:chExt cx="3505248" cy="1058878"/>
            </a:xfrm>
          </p:grpSpPr>
          <p:sp>
            <p:nvSpPr>
              <p:cNvPr id="119" name="118 Triángulo isósceles"/>
              <p:cNvSpPr/>
              <p:nvPr/>
            </p:nvSpPr>
            <p:spPr bwMode="auto">
              <a:xfrm rot="5400000">
                <a:off x="5466604" y="2424781"/>
                <a:ext cx="1058805" cy="2336832"/>
              </a:xfrm>
              <a:prstGeom prst="triangl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18" name="117 Rectángulo"/>
              <p:cNvSpPr/>
              <p:nvPr/>
            </p:nvSpPr>
            <p:spPr bwMode="auto">
              <a:xfrm>
                <a:off x="6689753" y="3173326"/>
                <a:ext cx="1643086" cy="76672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grpSp>
        <p:sp>
          <p:nvSpPr>
            <p:cNvPr id="87088" name="120 CuadroTexto"/>
            <p:cNvSpPr txBox="1">
              <a:spLocks noChangeArrowheads="1"/>
            </p:cNvSpPr>
            <p:nvPr/>
          </p:nvSpPr>
          <p:spPr bwMode="auto">
            <a:xfrm>
              <a:off x="5740416" y="2078019"/>
              <a:ext cx="6937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Horn</a:t>
              </a:r>
            </a:p>
          </p:txBody>
        </p:sp>
        <p:sp>
          <p:nvSpPr>
            <p:cNvPr id="87089" name="121 CuadroTexto"/>
            <p:cNvSpPr txBox="1">
              <a:spLocks noChangeArrowheads="1"/>
            </p:cNvSpPr>
            <p:nvPr/>
          </p:nvSpPr>
          <p:spPr bwMode="auto">
            <a:xfrm>
              <a:off x="7217571" y="4743468"/>
              <a:ext cx="10223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400" b="0">
                  <a:solidFill>
                    <a:srgbClr val="000000"/>
                  </a:solidFill>
                </a:rPr>
                <a:t>Diplexer</a:t>
              </a:r>
            </a:p>
          </p:txBody>
        </p:sp>
        <p:cxnSp>
          <p:nvCxnSpPr>
            <p:cNvPr id="124" name="123 Conector recto de flecha"/>
            <p:cNvCxnSpPr>
              <a:stCxn id="87088" idx="2"/>
            </p:cNvCxnSpPr>
            <p:nvPr/>
          </p:nvCxnSpPr>
          <p:spPr bwMode="auto">
            <a:xfrm rot="5400000">
              <a:off x="5465805" y="2660587"/>
              <a:ext cx="896889" cy="347668"/>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26" name="125 Conector recto de flecha"/>
            <p:cNvCxnSpPr>
              <a:stCxn id="87089" idx="0"/>
              <a:endCxn id="118" idx="2"/>
            </p:cNvCxnSpPr>
            <p:nvPr/>
          </p:nvCxnSpPr>
          <p:spPr bwMode="auto">
            <a:xfrm rot="5400000" flipH="1" flipV="1">
              <a:off x="7384318" y="4396437"/>
              <a:ext cx="693700"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grpSp>
      <p:grpSp>
        <p:nvGrpSpPr>
          <p:cNvPr id="87046" name="195 Grupo"/>
          <p:cNvGrpSpPr>
            <a:grpSpLocks/>
          </p:cNvGrpSpPr>
          <p:nvPr/>
        </p:nvGrpSpPr>
        <p:grpSpPr bwMode="auto">
          <a:xfrm>
            <a:off x="3038475" y="4049713"/>
            <a:ext cx="1935163" cy="2278062"/>
            <a:chOff x="2807247" y="3857940"/>
            <a:chExt cx="1935063" cy="2278631"/>
          </a:xfrm>
        </p:grpSpPr>
        <p:grpSp>
          <p:nvGrpSpPr>
            <p:cNvPr id="87051" name="169 Grupo"/>
            <p:cNvGrpSpPr>
              <a:grpSpLocks/>
            </p:cNvGrpSpPr>
            <p:nvPr/>
          </p:nvGrpSpPr>
          <p:grpSpPr bwMode="auto">
            <a:xfrm>
              <a:off x="2886974" y="4114800"/>
              <a:ext cx="570505" cy="2021771"/>
              <a:chOff x="2886974" y="4114800"/>
              <a:chExt cx="570505" cy="2021771"/>
            </a:xfrm>
          </p:grpSpPr>
          <p:sp>
            <p:nvSpPr>
              <p:cNvPr id="133" name="132 Elipse"/>
              <p:cNvSpPr/>
              <p:nvPr/>
            </p:nvSpPr>
            <p:spPr bwMode="auto">
              <a:xfrm>
                <a:off x="2891381" y="4123118"/>
                <a:ext cx="512736" cy="2007101"/>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cxnSp>
            <p:nvCxnSpPr>
              <p:cNvPr id="137" name="136 Conector recto"/>
              <p:cNvCxnSpPr/>
              <p:nvPr/>
            </p:nvCxnSpPr>
            <p:spPr bwMode="auto">
              <a:xfrm rot="5400000" flipH="1" flipV="1">
                <a:off x="3255693" y="4020732"/>
                <a:ext cx="1587" cy="215889"/>
              </a:xfrm>
              <a:prstGeom prst="line">
                <a:avLst/>
              </a:prstGeom>
              <a:ln w="1905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38" name="137 Conector recto"/>
              <p:cNvCxnSpPr/>
              <p:nvPr/>
            </p:nvCxnSpPr>
            <p:spPr bwMode="auto">
              <a:xfrm rot="5400000" flipH="1" flipV="1">
                <a:off x="3250137" y="6009577"/>
                <a:ext cx="1587" cy="252400"/>
              </a:xfrm>
              <a:prstGeom prst="line">
                <a:avLst/>
              </a:prstGeom>
              <a:ln w="1905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43" name="142 Forma libre"/>
              <p:cNvSpPr/>
              <p:nvPr/>
            </p:nvSpPr>
            <p:spPr bwMode="auto">
              <a:xfrm>
                <a:off x="3359669" y="5125081"/>
                <a:ext cx="98420" cy="1009902"/>
              </a:xfrm>
              <a:custGeom>
                <a:avLst/>
                <a:gdLst>
                  <a:gd name="connsiteX0" fmla="*/ 53163 w 97465"/>
                  <a:gd name="connsiteY0" fmla="*/ 0 h 1010093"/>
                  <a:gd name="connsiteX1" fmla="*/ 95693 w 97465"/>
                  <a:gd name="connsiteY1" fmla="*/ 393405 h 1010093"/>
                  <a:gd name="connsiteX2" fmla="*/ 63795 w 97465"/>
                  <a:gd name="connsiteY2" fmla="*/ 861237 h 1010093"/>
                  <a:gd name="connsiteX3" fmla="*/ 0 w 97465"/>
                  <a:gd name="connsiteY3" fmla="*/ 1010093 h 1010093"/>
                </a:gdLst>
                <a:ahLst/>
                <a:cxnLst>
                  <a:cxn ang="0">
                    <a:pos x="connsiteX0" y="connsiteY0"/>
                  </a:cxn>
                  <a:cxn ang="0">
                    <a:pos x="connsiteX1" y="connsiteY1"/>
                  </a:cxn>
                  <a:cxn ang="0">
                    <a:pos x="connsiteX2" y="connsiteY2"/>
                  </a:cxn>
                  <a:cxn ang="0">
                    <a:pos x="connsiteX3" y="connsiteY3"/>
                  </a:cxn>
                </a:cxnLst>
                <a:rect l="l" t="t" r="r" b="b"/>
                <a:pathLst>
                  <a:path w="97465" h="1010093">
                    <a:moveTo>
                      <a:pt x="53163" y="0"/>
                    </a:moveTo>
                    <a:cubicBezTo>
                      <a:pt x="73542" y="124933"/>
                      <a:pt x="93921" y="249866"/>
                      <a:pt x="95693" y="393405"/>
                    </a:cubicBezTo>
                    <a:cubicBezTo>
                      <a:pt x="97465" y="536944"/>
                      <a:pt x="79744" y="758456"/>
                      <a:pt x="63795" y="861237"/>
                    </a:cubicBezTo>
                    <a:cubicBezTo>
                      <a:pt x="47846" y="964018"/>
                      <a:pt x="23923" y="987055"/>
                      <a:pt x="0" y="1010093"/>
                    </a:cubicBezTo>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effectLst>
                    <a:outerShdw blurRad="38100" dist="38100" dir="2700000" algn="tl">
                      <a:srgbClr val="000000">
                        <a:alpha val="43137"/>
                      </a:srgbClr>
                    </a:outerShdw>
                  </a:effectLst>
                </a:endParaRPr>
              </a:p>
            </p:txBody>
          </p:sp>
          <p:sp>
            <p:nvSpPr>
              <p:cNvPr id="144" name="143 Forma libre"/>
              <p:cNvSpPr/>
              <p:nvPr/>
            </p:nvSpPr>
            <p:spPr bwMode="auto">
              <a:xfrm flipV="1">
                <a:off x="3356494" y="4123118"/>
                <a:ext cx="98420" cy="1009902"/>
              </a:xfrm>
              <a:custGeom>
                <a:avLst/>
                <a:gdLst>
                  <a:gd name="connsiteX0" fmla="*/ 53163 w 97465"/>
                  <a:gd name="connsiteY0" fmla="*/ 0 h 1010093"/>
                  <a:gd name="connsiteX1" fmla="*/ 95693 w 97465"/>
                  <a:gd name="connsiteY1" fmla="*/ 393405 h 1010093"/>
                  <a:gd name="connsiteX2" fmla="*/ 63795 w 97465"/>
                  <a:gd name="connsiteY2" fmla="*/ 861237 h 1010093"/>
                  <a:gd name="connsiteX3" fmla="*/ 0 w 97465"/>
                  <a:gd name="connsiteY3" fmla="*/ 1010093 h 1010093"/>
                </a:gdLst>
                <a:ahLst/>
                <a:cxnLst>
                  <a:cxn ang="0">
                    <a:pos x="connsiteX0" y="connsiteY0"/>
                  </a:cxn>
                  <a:cxn ang="0">
                    <a:pos x="connsiteX1" y="connsiteY1"/>
                  </a:cxn>
                  <a:cxn ang="0">
                    <a:pos x="connsiteX2" y="connsiteY2"/>
                  </a:cxn>
                  <a:cxn ang="0">
                    <a:pos x="connsiteX3" y="connsiteY3"/>
                  </a:cxn>
                </a:cxnLst>
                <a:rect l="l" t="t" r="r" b="b"/>
                <a:pathLst>
                  <a:path w="97465" h="1010093">
                    <a:moveTo>
                      <a:pt x="53163" y="0"/>
                    </a:moveTo>
                    <a:cubicBezTo>
                      <a:pt x="73542" y="124933"/>
                      <a:pt x="93921" y="249866"/>
                      <a:pt x="95693" y="393405"/>
                    </a:cubicBezTo>
                    <a:cubicBezTo>
                      <a:pt x="97465" y="536944"/>
                      <a:pt x="79744" y="758456"/>
                      <a:pt x="63795" y="861237"/>
                    </a:cubicBezTo>
                    <a:cubicBezTo>
                      <a:pt x="47846" y="964018"/>
                      <a:pt x="23923" y="987055"/>
                      <a:pt x="0" y="1010093"/>
                    </a:cubicBezTo>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effectLst>
                    <a:outerShdw blurRad="38100" dist="38100" dir="2700000" algn="tl">
                      <a:srgbClr val="000000">
                        <a:alpha val="43137"/>
                      </a:srgbClr>
                    </a:outerShdw>
                  </a:effectLst>
                </a:endParaRPr>
              </a:p>
            </p:txBody>
          </p:sp>
          <p:cxnSp>
            <p:nvCxnSpPr>
              <p:cNvPr id="149" name="148 Conector recto"/>
              <p:cNvCxnSpPr>
                <a:stCxn id="133" idx="2"/>
                <a:endCxn id="144" idx="0"/>
              </p:cNvCxnSpPr>
              <p:nvPr/>
            </p:nvCxnSpPr>
            <p:spPr bwMode="auto">
              <a:xfrm rot="10800000" flipH="1" flipV="1">
                <a:off x="2891381" y="5126669"/>
                <a:ext cx="519086" cy="6352"/>
              </a:xfrm>
              <a:prstGeom prst="line">
                <a:avLst/>
              </a:pr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50" name="149 Forma libre"/>
              <p:cNvSpPr/>
              <p:nvPr/>
            </p:nvSpPr>
            <p:spPr bwMode="auto">
              <a:xfrm>
                <a:off x="2953290" y="4210453"/>
                <a:ext cx="87309" cy="1818141"/>
              </a:xfrm>
              <a:custGeom>
                <a:avLst/>
                <a:gdLst>
                  <a:gd name="connsiteX0" fmla="*/ 76200 w 86833"/>
                  <a:gd name="connsiteY0" fmla="*/ 1818167 h 1818167"/>
                  <a:gd name="connsiteX1" fmla="*/ 1772 w 86833"/>
                  <a:gd name="connsiteY1" fmla="*/ 903767 h 1818167"/>
                  <a:gd name="connsiteX2" fmla="*/ 86833 w 86833"/>
                  <a:gd name="connsiteY2" fmla="*/ 0 h 1818167"/>
                </a:gdLst>
                <a:ahLst/>
                <a:cxnLst>
                  <a:cxn ang="0">
                    <a:pos x="connsiteX0" y="connsiteY0"/>
                  </a:cxn>
                  <a:cxn ang="0">
                    <a:pos x="connsiteX1" y="connsiteY1"/>
                  </a:cxn>
                  <a:cxn ang="0">
                    <a:pos x="connsiteX2" y="connsiteY2"/>
                  </a:cxn>
                </a:cxnLst>
                <a:rect l="l" t="t" r="r" b="b"/>
                <a:pathLst>
                  <a:path w="86833" h="1818167">
                    <a:moveTo>
                      <a:pt x="76200" y="1818167"/>
                    </a:moveTo>
                    <a:cubicBezTo>
                      <a:pt x="38100" y="1512481"/>
                      <a:pt x="0" y="1206795"/>
                      <a:pt x="1772" y="903767"/>
                    </a:cubicBezTo>
                    <a:cubicBezTo>
                      <a:pt x="3544" y="600739"/>
                      <a:pt x="45188" y="300369"/>
                      <a:pt x="86833" y="0"/>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51" name="150 Forma libre"/>
              <p:cNvSpPr/>
              <p:nvPr/>
            </p:nvSpPr>
            <p:spPr bwMode="auto">
              <a:xfrm>
                <a:off x="3048535" y="4135821"/>
                <a:ext cx="55560" cy="1956289"/>
              </a:xfrm>
              <a:custGeom>
                <a:avLst/>
                <a:gdLst>
                  <a:gd name="connsiteX0" fmla="*/ 35442 w 56707"/>
                  <a:gd name="connsiteY0" fmla="*/ 1956391 h 1956391"/>
                  <a:gd name="connsiteX1" fmla="*/ 3544 w 56707"/>
                  <a:gd name="connsiteY1" fmla="*/ 978195 h 1956391"/>
                  <a:gd name="connsiteX2" fmla="*/ 56707 w 56707"/>
                  <a:gd name="connsiteY2" fmla="*/ 0 h 1956391"/>
                </a:gdLst>
                <a:ahLst/>
                <a:cxnLst>
                  <a:cxn ang="0">
                    <a:pos x="connsiteX0" y="connsiteY0"/>
                  </a:cxn>
                  <a:cxn ang="0">
                    <a:pos x="connsiteX1" y="connsiteY1"/>
                  </a:cxn>
                  <a:cxn ang="0">
                    <a:pos x="connsiteX2" y="connsiteY2"/>
                  </a:cxn>
                </a:cxnLst>
                <a:rect l="l" t="t" r="r" b="b"/>
                <a:pathLst>
                  <a:path w="56707" h="1956391">
                    <a:moveTo>
                      <a:pt x="35442" y="1956391"/>
                    </a:moveTo>
                    <a:cubicBezTo>
                      <a:pt x="17721" y="1630325"/>
                      <a:pt x="0" y="1304260"/>
                      <a:pt x="3544" y="978195"/>
                    </a:cubicBezTo>
                    <a:cubicBezTo>
                      <a:pt x="7088" y="652130"/>
                      <a:pt x="31897" y="326065"/>
                      <a:pt x="56707" y="0"/>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52" name="151 Forma libre"/>
              <p:cNvSpPr/>
              <p:nvPr/>
            </p:nvSpPr>
            <p:spPr bwMode="auto">
              <a:xfrm>
                <a:off x="3129494" y="4115179"/>
                <a:ext cx="71433" cy="2008689"/>
              </a:xfrm>
              <a:custGeom>
                <a:avLst/>
                <a:gdLst>
                  <a:gd name="connsiteX0" fmla="*/ 28353 w 70883"/>
                  <a:gd name="connsiteY0" fmla="*/ 2009553 h 2009553"/>
                  <a:gd name="connsiteX1" fmla="*/ 7088 w 70883"/>
                  <a:gd name="connsiteY1" fmla="*/ 999460 h 2009553"/>
                  <a:gd name="connsiteX2" fmla="*/ 70883 w 70883"/>
                  <a:gd name="connsiteY2" fmla="*/ 0 h 2009553"/>
                </a:gdLst>
                <a:ahLst/>
                <a:cxnLst>
                  <a:cxn ang="0">
                    <a:pos x="connsiteX0" y="connsiteY0"/>
                  </a:cxn>
                  <a:cxn ang="0">
                    <a:pos x="connsiteX1" y="connsiteY1"/>
                  </a:cxn>
                  <a:cxn ang="0">
                    <a:pos x="connsiteX2" y="connsiteY2"/>
                  </a:cxn>
                </a:cxnLst>
                <a:rect l="l" t="t" r="r" b="b"/>
                <a:pathLst>
                  <a:path w="70883" h="2009553">
                    <a:moveTo>
                      <a:pt x="28353" y="2009553"/>
                    </a:moveTo>
                    <a:cubicBezTo>
                      <a:pt x="14176" y="1671969"/>
                      <a:pt x="0" y="1334385"/>
                      <a:pt x="7088" y="999460"/>
                    </a:cubicBezTo>
                    <a:cubicBezTo>
                      <a:pt x="14176" y="664535"/>
                      <a:pt x="42529" y="332267"/>
                      <a:pt x="70883" y="0"/>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53" name="152 Forma libre"/>
              <p:cNvSpPr/>
              <p:nvPr/>
            </p:nvSpPr>
            <p:spPr bwMode="auto">
              <a:xfrm>
                <a:off x="3213626" y="4115179"/>
                <a:ext cx="71434" cy="2008689"/>
              </a:xfrm>
              <a:custGeom>
                <a:avLst/>
                <a:gdLst>
                  <a:gd name="connsiteX0" fmla="*/ 19493 w 72655"/>
                  <a:gd name="connsiteY0" fmla="*/ 2009553 h 2009553"/>
                  <a:gd name="connsiteX1" fmla="*/ 8860 w 72655"/>
                  <a:gd name="connsiteY1" fmla="*/ 999460 h 2009553"/>
                  <a:gd name="connsiteX2" fmla="*/ 72655 w 72655"/>
                  <a:gd name="connsiteY2" fmla="*/ 0 h 2009553"/>
                </a:gdLst>
                <a:ahLst/>
                <a:cxnLst>
                  <a:cxn ang="0">
                    <a:pos x="connsiteX0" y="connsiteY0"/>
                  </a:cxn>
                  <a:cxn ang="0">
                    <a:pos x="connsiteX1" y="connsiteY1"/>
                  </a:cxn>
                  <a:cxn ang="0">
                    <a:pos x="connsiteX2" y="connsiteY2"/>
                  </a:cxn>
                </a:cxnLst>
                <a:rect l="l" t="t" r="r" b="b"/>
                <a:pathLst>
                  <a:path w="72655" h="2009553">
                    <a:moveTo>
                      <a:pt x="19493" y="2009553"/>
                    </a:moveTo>
                    <a:cubicBezTo>
                      <a:pt x="9746" y="1671969"/>
                      <a:pt x="0" y="1334385"/>
                      <a:pt x="8860" y="999460"/>
                    </a:cubicBezTo>
                    <a:cubicBezTo>
                      <a:pt x="17720" y="664535"/>
                      <a:pt x="45187" y="332267"/>
                      <a:pt x="72655" y="0"/>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54" name="153 Forma libre"/>
              <p:cNvSpPr/>
              <p:nvPr/>
            </p:nvSpPr>
            <p:spPr bwMode="auto">
              <a:xfrm>
                <a:off x="3285061" y="4178695"/>
                <a:ext cx="107945" cy="1956289"/>
              </a:xfrm>
              <a:custGeom>
                <a:avLst/>
                <a:gdLst>
                  <a:gd name="connsiteX0" fmla="*/ 42530 w 106325"/>
                  <a:gd name="connsiteY0" fmla="*/ 1956391 h 1956391"/>
                  <a:gd name="connsiteX1" fmla="*/ 10632 w 106325"/>
                  <a:gd name="connsiteY1" fmla="*/ 956931 h 1956391"/>
                  <a:gd name="connsiteX2" fmla="*/ 106325 w 106325"/>
                  <a:gd name="connsiteY2" fmla="*/ 0 h 1956391"/>
                </a:gdLst>
                <a:ahLst/>
                <a:cxnLst>
                  <a:cxn ang="0">
                    <a:pos x="connsiteX0" y="connsiteY0"/>
                  </a:cxn>
                  <a:cxn ang="0">
                    <a:pos x="connsiteX1" y="connsiteY1"/>
                  </a:cxn>
                  <a:cxn ang="0">
                    <a:pos x="connsiteX2" y="connsiteY2"/>
                  </a:cxn>
                </a:cxnLst>
                <a:rect l="l" t="t" r="r" b="b"/>
                <a:pathLst>
                  <a:path w="106325" h="1956391">
                    <a:moveTo>
                      <a:pt x="42530" y="1956391"/>
                    </a:moveTo>
                    <a:cubicBezTo>
                      <a:pt x="21265" y="1619693"/>
                      <a:pt x="0" y="1282996"/>
                      <a:pt x="10632" y="956931"/>
                    </a:cubicBezTo>
                    <a:cubicBezTo>
                      <a:pt x="21264" y="630866"/>
                      <a:pt x="63794" y="315433"/>
                      <a:pt x="106325" y="0"/>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57" name="156 Forma libre"/>
              <p:cNvSpPr/>
              <p:nvPr/>
            </p:nvSpPr>
            <p:spPr bwMode="auto">
              <a:xfrm>
                <a:off x="2886618" y="4921831"/>
                <a:ext cx="512737" cy="115916"/>
              </a:xfrm>
              <a:custGeom>
                <a:avLst/>
                <a:gdLst>
                  <a:gd name="connsiteX0" fmla="*/ 0 w 511834"/>
                  <a:gd name="connsiteY0" fmla="*/ 110225 h 115976"/>
                  <a:gd name="connsiteX1" fmla="*/ 247290 w 511834"/>
                  <a:gd name="connsiteY1" fmla="*/ 958 h 115976"/>
                  <a:gd name="connsiteX2" fmla="*/ 511834 w 511834"/>
                  <a:gd name="connsiteY2" fmla="*/ 115976 h 115976"/>
                </a:gdLst>
                <a:ahLst/>
                <a:cxnLst>
                  <a:cxn ang="0">
                    <a:pos x="connsiteX0" y="connsiteY0"/>
                  </a:cxn>
                  <a:cxn ang="0">
                    <a:pos x="connsiteX1" y="connsiteY1"/>
                  </a:cxn>
                  <a:cxn ang="0">
                    <a:pos x="connsiteX2" y="connsiteY2"/>
                  </a:cxn>
                </a:cxnLst>
                <a:rect l="l" t="t" r="r" b="b"/>
                <a:pathLst>
                  <a:path w="511834" h="115976">
                    <a:moveTo>
                      <a:pt x="0" y="110225"/>
                    </a:moveTo>
                    <a:cubicBezTo>
                      <a:pt x="80992" y="55112"/>
                      <a:pt x="161984" y="0"/>
                      <a:pt x="247290" y="958"/>
                    </a:cubicBezTo>
                    <a:cubicBezTo>
                      <a:pt x="332596" y="1917"/>
                      <a:pt x="422215" y="58946"/>
                      <a:pt x="511834" y="115976"/>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58" name="157 Forma libre"/>
              <p:cNvSpPr/>
              <p:nvPr/>
            </p:nvSpPr>
            <p:spPr bwMode="auto">
              <a:xfrm>
                <a:off x="2904080" y="4674119"/>
                <a:ext cx="488925" cy="168317"/>
              </a:xfrm>
              <a:custGeom>
                <a:avLst/>
                <a:gdLst>
                  <a:gd name="connsiteX0" fmla="*/ 0 w 488831"/>
                  <a:gd name="connsiteY0" fmla="*/ 122687 h 168694"/>
                  <a:gd name="connsiteX1" fmla="*/ 270295 w 488831"/>
                  <a:gd name="connsiteY1" fmla="*/ 7668 h 168694"/>
                  <a:gd name="connsiteX2" fmla="*/ 488831 w 488831"/>
                  <a:gd name="connsiteY2" fmla="*/ 168694 h 168694"/>
                </a:gdLst>
                <a:ahLst/>
                <a:cxnLst>
                  <a:cxn ang="0">
                    <a:pos x="connsiteX0" y="connsiteY0"/>
                  </a:cxn>
                  <a:cxn ang="0">
                    <a:pos x="connsiteX1" y="connsiteY1"/>
                  </a:cxn>
                  <a:cxn ang="0">
                    <a:pos x="connsiteX2" y="connsiteY2"/>
                  </a:cxn>
                </a:cxnLst>
                <a:rect l="l" t="t" r="r" b="b"/>
                <a:pathLst>
                  <a:path w="488831" h="168694">
                    <a:moveTo>
                      <a:pt x="0" y="122687"/>
                    </a:moveTo>
                    <a:cubicBezTo>
                      <a:pt x="94411" y="61343"/>
                      <a:pt x="188823" y="0"/>
                      <a:pt x="270295" y="7668"/>
                    </a:cubicBezTo>
                    <a:cubicBezTo>
                      <a:pt x="351767" y="15336"/>
                      <a:pt x="420299" y="92015"/>
                      <a:pt x="488831" y="168694"/>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59" name="158 Forma libre"/>
              <p:cNvSpPr/>
              <p:nvPr/>
            </p:nvSpPr>
            <p:spPr bwMode="auto">
              <a:xfrm>
                <a:off x="2921541" y="4477220"/>
                <a:ext cx="449240" cy="141322"/>
              </a:xfrm>
              <a:custGeom>
                <a:avLst/>
                <a:gdLst>
                  <a:gd name="connsiteX0" fmla="*/ 0 w 448574"/>
                  <a:gd name="connsiteY0" fmla="*/ 118853 h 141857"/>
                  <a:gd name="connsiteX1" fmla="*/ 235789 w 448574"/>
                  <a:gd name="connsiteY1" fmla="*/ 3834 h 141857"/>
                  <a:gd name="connsiteX2" fmla="*/ 448574 w 448574"/>
                  <a:gd name="connsiteY2" fmla="*/ 141857 h 141857"/>
                </a:gdLst>
                <a:ahLst/>
                <a:cxnLst>
                  <a:cxn ang="0">
                    <a:pos x="connsiteX0" y="connsiteY0"/>
                  </a:cxn>
                  <a:cxn ang="0">
                    <a:pos x="connsiteX1" y="connsiteY1"/>
                  </a:cxn>
                  <a:cxn ang="0">
                    <a:pos x="connsiteX2" y="connsiteY2"/>
                  </a:cxn>
                </a:cxnLst>
                <a:rect l="l" t="t" r="r" b="b"/>
                <a:pathLst>
                  <a:path w="448574" h="141857">
                    <a:moveTo>
                      <a:pt x="0" y="118853"/>
                    </a:moveTo>
                    <a:cubicBezTo>
                      <a:pt x="80513" y="59426"/>
                      <a:pt x="161027" y="0"/>
                      <a:pt x="235789" y="3834"/>
                    </a:cubicBezTo>
                    <a:cubicBezTo>
                      <a:pt x="310551" y="7668"/>
                      <a:pt x="379562" y="74762"/>
                      <a:pt x="448574" y="141857"/>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61" name="160 Forma libre"/>
              <p:cNvSpPr/>
              <p:nvPr/>
            </p:nvSpPr>
            <p:spPr bwMode="auto">
              <a:xfrm>
                <a:off x="2972339" y="4283496"/>
                <a:ext cx="334946" cy="93685"/>
              </a:xfrm>
              <a:custGeom>
                <a:avLst/>
                <a:gdLst>
                  <a:gd name="connsiteX0" fmla="*/ 0 w 333554"/>
                  <a:gd name="connsiteY0" fmla="*/ 92973 h 92973"/>
                  <a:gd name="connsiteX1" fmla="*/ 178279 w 333554"/>
                  <a:gd name="connsiteY1" fmla="*/ 958 h 92973"/>
                  <a:gd name="connsiteX2" fmla="*/ 333554 w 333554"/>
                  <a:gd name="connsiteY2" fmla="*/ 87222 h 92973"/>
                </a:gdLst>
                <a:ahLst/>
                <a:cxnLst>
                  <a:cxn ang="0">
                    <a:pos x="connsiteX0" y="connsiteY0"/>
                  </a:cxn>
                  <a:cxn ang="0">
                    <a:pos x="connsiteX1" y="connsiteY1"/>
                  </a:cxn>
                  <a:cxn ang="0">
                    <a:pos x="connsiteX2" y="connsiteY2"/>
                  </a:cxn>
                </a:cxnLst>
                <a:rect l="l" t="t" r="r" b="b"/>
                <a:pathLst>
                  <a:path w="333554" h="92973">
                    <a:moveTo>
                      <a:pt x="0" y="92973"/>
                    </a:moveTo>
                    <a:cubicBezTo>
                      <a:pt x="61343" y="47444"/>
                      <a:pt x="122687" y="1916"/>
                      <a:pt x="178279" y="958"/>
                    </a:cubicBezTo>
                    <a:cubicBezTo>
                      <a:pt x="233871" y="0"/>
                      <a:pt x="283712" y="43611"/>
                      <a:pt x="333554" y="87222"/>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grpSp>
            <p:nvGrpSpPr>
              <p:cNvPr id="87080" name="165 Grupo"/>
              <p:cNvGrpSpPr>
                <a:grpSpLocks/>
              </p:cNvGrpSpPr>
              <p:nvPr/>
            </p:nvGrpSpPr>
            <p:grpSpPr bwMode="auto">
              <a:xfrm rot="10800000">
                <a:off x="2891750" y="5230579"/>
                <a:ext cx="511834" cy="754331"/>
                <a:chOff x="3039374" y="4646371"/>
                <a:chExt cx="511834" cy="754331"/>
              </a:xfrm>
            </p:grpSpPr>
            <p:sp>
              <p:nvSpPr>
                <p:cNvPr id="162" name="161 Forma libre"/>
                <p:cNvSpPr/>
                <p:nvPr/>
              </p:nvSpPr>
              <p:spPr bwMode="auto">
                <a:xfrm>
                  <a:off x="3073764" y="5250549"/>
                  <a:ext cx="512736" cy="115916"/>
                </a:xfrm>
                <a:custGeom>
                  <a:avLst/>
                  <a:gdLst>
                    <a:gd name="connsiteX0" fmla="*/ 0 w 511834"/>
                    <a:gd name="connsiteY0" fmla="*/ 110225 h 115976"/>
                    <a:gd name="connsiteX1" fmla="*/ 247290 w 511834"/>
                    <a:gd name="connsiteY1" fmla="*/ 958 h 115976"/>
                    <a:gd name="connsiteX2" fmla="*/ 511834 w 511834"/>
                    <a:gd name="connsiteY2" fmla="*/ 115976 h 115976"/>
                  </a:gdLst>
                  <a:ahLst/>
                  <a:cxnLst>
                    <a:cxn ang="0">
                      <a:pos x="connsiteX0" y="connsiteY0"/>
                    </a:cxn>
                    <a:cxn ang="0">
                      <a:pos x="connsiteX1" y="connsiteY1"/>
                    </a:cxn>
                    <a:cxn ang="0">
                      <a:pos x="connsiteX2" y="connsiteY2"/>
                    </a:cxn>
                  </a:cxnLst>
                  <a:rect l="l" t="t" r="r" b="b"/>
                  <a:pathLst>
                    <a:path w="511834" h="115976">
                      <a:moveTo>
                        <a:pt x="0" y="110225"/>
                      </a:moveTo>
                      <a:cubicBezTo>
                        <a:pt x="80992" y="55112"/>
                        <a:pt x="161984" y="0"/>
                        <a:pt x="247290" y="958"/>
                      </a:cubicBezTo>
                      <a:cubicBezTo>
                        <a:pt x="332596" y="1917"/>
                        <a:pt x="422215" y="58946"/>
                        <a:pt x="511834" y="115976"/>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63" name="162 Forma libre"/>
                <p:cNvSpPr/>
                <p:nvPr/>
              </p:nvSpPr>
              <p:spPr bwMode="auto">
                <a:xfrm>
                  <a:off x="3056302" y="4967903"/>
                  <a:ext cx="488925" cy="168317"/>
                </a:xfrm>
                <a:custGeom>
                  <a:avLst/>
                  <a:gdLst>
                    <a:gd name="connsiteX0" fmla="*/ 0 w 488831"/>
                    <a:gd name="connsiteY0" fmla="*/ 122687 h 168694"/>
                    <a:gd name="connsiteX1" fmla="*/ 270295 w 488831"/>
                    <a:gd name="connsiteY1" fmla="*/ 7668 h 168694"/>
                    <a:gd name="connsiteX2" fmla="*/ 488831 w 488831"/>
                    <a:gd name="connsiteY2" fmla="*/ 168694 h 168694"/>
                  </a:gdLst>
                  <a:ahLst/>
                  <a:cxnLst>
                    <a:cxn ang="0">
                      <a:pos x="connsiteX0" y="connsiteY0"/>
                    </a:cxn>
                    <a:cxn ang="0">
                      <a:pos x="connsiteX1" y="connsiteY1"/>
                    </a:cxn>
                    <a:cxn ang="0">
                      <a:pos x="connsiteX2" y="connsiteY2"/>
                    </a:cxn>
                  </a:cxnLst>
                  <a:rect l="l" t="t" r="r" b="b"/>
                  <a:pathLst>
                    <a:path w="488831" h="168694">
                      <a:moveTo>
                        <a:pt x="0" y="122687"/>
                      </a:moveTo>
                      <a:cubicBezTo>
                        <a:pt x="94411" y="61343"/>
                        <a:pt x="188823" y="0"/>
                        <a:pt x="270295" y="7668"/>
                      </a:cubicBezTo>
                      <a:cubicBezTo>
                        <a:pt x="351767" y="15336"/>
                        <a:pt x="420299" y="92015"/>
                        <a:pt x="488831" y="168694"/>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64" name="163 Forma libre"/>
                <p:cNvSpPr/>
                <p:nvPr/>
              </p:nvSpPr>
              <p:spPr bwMode="auto">
                <a:xfrm>
                  <a:off x="3108687" y="4769416"/>
                  <a:ext cx="449239" cy="142911"/>
                </a:xfrm>
                <a:custGeom>
                  <a:avLst/>
                  <a:gdLst>
                    <a:gd name="connsiteX0" fmla="*/ 0 w 448574"/>
                    <a:gd name="connsiteY0" fmla="*/ 118853 h 141857"/>
                    <a:gd name="connsiteX1" fmla="*/ 235789 w 448574"/>
                    <a:gd name="connsiteY1" fmla="*/ 3834 h 141857"/>
                    <a:gd name="connsiteX2" fmla="*/ 448574 w 448574"/>
                    <a:gd name="connsiteY2" fmla="*/ 141857 h 141857"/>
                  </a:gdLst>
                  <a:ahLst/>
                  <a:cxnLst>
                    <a:cxn ang="0">
                      <a:pos x="connsiteX0" y="connsiteY0"/>
                    </a:cxn>
                    <a:cxn ang="0">
                      <a:pos x="connsiteX1" y="connsiteY1"/>
                    </a:cxn>
                    <a:cxn ang="0">
                      <a:pos x="connsiteX2" y="connsiteY2"/>
                    </a:cxn>
                  </a:cxnLst>
                  <a:rect l="l" t="t" r="r" b="b"/>
                  <a:pathLst>
                    <a:path w="448574" h="141857">
                      <a:moveTo>
                        <a:pt x="0" y="118853"/>
                      </a:moveTo>
                      <a:cubicBezTo>
                        <a:pt x="80513" y="59426"/>
                        <a:pt x="161027" y="0"/>
                        <a:pt x="235789" y="3834"/>
                      </a:cubicBezTo>
                      <a:cubicBezTo>
                        <a:pt x="310551" y="7668"/>
                        <a:pt x="379562" y="74762"/>
                        <a:pt x="448574" y="141857"/>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65" name="164 Forma libre"/>
                <p:cNvSpPr/>
                <p:nvPr/>
              </p:nvSpPr>
              <p:spPr bwMode="auto">
                <a:xfrm>
                  <a:off x="3159485" y="4612214"/>
                  <a:ext cx="334945" cy="93685"/>
                </a:xfrm>
                <a:custGeom>
                  <a:avLst/>
                  <a:gdLst>
                    <a:gd name="connsiteX0" fmla="*/ 0 w 333554"/>
                    <a:gd name="connsiteY0" fmla="*/ 92973 h 92973"/>
                    <a:gd name="connsiteX1" fmla="*/ 178279 w 333554"/>
                    <a:gd name="connsiteY1" fmla="*/ 958 h 92973"/>
                    <a:gd name="connsiteX2" fmla="*/ 333554 w 333554"/>
                    <a:gd name="connsiteY2" fmla="*/ 87222 h 92973"/>
                  </a:gdLst>
                  <a:ahLst/>
                  <a:cxnLst>
                    <a:cxn ang="0">
                      <a:pos x="connsiteX0" y="connsiteY0"/>
                    </a:cxn>
                    <a:cxn ang="0">
                      <a:pos x="connsiteX1" y="connsiteY1"/>
                    </a:cxn>
                    <a:cxn ang="0">
                      <a:pos x="connsiteX2" y="connsiteY2"/>
                    </a:cxn>
                  </a:cxnLst>
                  <a:rect l="l" t="t" r="r" b="b"/>
                  <a:pathLst>
                    <a:path w="333554" h="92973">
                      <a:moveTo>
                        <a:pt x="0" y="92973"/>
                      </a:moveTo>
                      <a:cubicBezTo>
                        <a:pt x="61343" y="47444"/>
                        <a:pt x="122687" y="1916"/>
                        <a:pt x="178279" y="958"/>
                      </a:cubicBezTo>
                      <a:cubicBezTo>
                        <a:pt x="233871" y="0"/>
                        <a:pt x="283712" y="43611"/>
                        <a:pt x="333554" y="87222"/>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grpSp>
          <p:sp>
            <p:nvSpPr>
              <p:cNvPr id="168" name="167 Forma libre"/>
              <p:cNvSpPr/>
              <p:nvPr/>
            </p:nvSpPr>
            <p:spPr bwMode="auto">
              <a:xfrm>
                <a:off x="3370781" y="5590335"/>
                <a:ext cx="39685" cy="414442"/>
              </a:xfrm>
              <a:custGeom>
                <a:avLst/>
                <a:gdLst>
                  <a:gd name="connsiteX0" fmla="*/ 0 w 40256"/>
                  <a:gd name="connsiteY0" fmla="*/ 0 h 414068"/>
                  <a:gd name="connsiteX1" fmla="*/ 17253 w 40256"/>
                  <a:gd name="connsiteY1" fmla="*/ 270294 h 414068"/>
                  <a:gd name="connsiteX2" fmla="*/ 40256 w 40256"/>
                  <a:gd name="connsiteY2" fmla="*/ 414068 h 414068"/>
                </a:gdLst>
                <a:ahLst/>
                <a:cxnLst>
                  <a:cxn ang="0">
                    <a:pos x="connsiteX0" y="connsiteY0"/>
                  </a:cxn>
                  <a:cxn ang="0">
                    <a:pos x="connsiteX1" y="connsiteY1"/>
                  </a:cxn>
                  <a:cxn ang="0">
                    <a:pos x="connsiteX2" y="connsiteY2"/>
                  </a:cxn>
                </a:cxnLst>
                <a:rect l="l" t="t" r="r" b="b"/>
                <a:pathLst>
                  <a:path w="40256" h="414068">
                    <a:moveTo>
                      <a:pt x="0" y="0"/>
                    </a:moveTo>
                    <a:cubicBezTo>
                      <a:pt x="5272" y="100641"/>
                      <a:pt x="10544" y="201283"/>
                      <a:pt x="17253" y="270294"/>
                    </a:cubicBezTo>
                    <a:cubicBezTo>
                      <a:pt x="23962" y="339305"/>
                      <a:pt x="32109" y="376686"/>
                      <a:pt x="40256" y="414068"/>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sp>
            <p:nvSpPr>
              <p:cNvPr id="169" name="168 Forma libre"/>
              <p:cNvSpPr/>
              <p:nvPr/>
            </p:nvSpPr>
            <p:spPr bwMode="auto">
              <a:xfrm>
                <a:off x="3386656" y="4391473"/>
                <a:ext cx="46035" cy="331870"/>
              </a:xfrm>
              <a:custGeom>
                <a:avLst/>
                <a:gdLst>
                  <a:gd name="connsiteX0" fmla="*/ 0 w 45217"/>
                  <a:gd name="connsiteY0" fmla="*/ 331595 h 331595"/>
                  <a:gd name="connsiteX1" fmla="*/ 20096 w 45217"/>
                  <a:gd name="connsiteY1" fmla="*/ 140677 h 331595"/>
                  <a:gd name="connsiteX2" fmla="*/ 45217 w 45217"/>
                  <a:gd name="connsiteY2" fmla="*/ 0 h 331595"/>
                </a:gdLst>
                <a:ahLst/>
                <a:cxnLst>
                  <a:cxn ang="0">
                    <a:pos x="connsiteX0" y="connsiteY0"/>
                  </a:cxn>
                  <a:cxn ang="0">
                    <a:pos x="connsiteX1" y="connsiteY1"/>
                  </a:cxn>
                  <a:cxn ang="0">
                    <a:pos x="connsiteX2" y="connsiteY2"/>
                  </a:cxn>
                </a:cxnLst>
                <a:rect l="l" t="t" r="r" b="b"/>
                <a:pathLst>
                  <a:path w="45217" h="331595">
                    <a:moveTo>
                      <a:pt x="0" y="331595"/>
                    </a:moveTo>
                    <a:cubicBezTo>
                      <a:pt x="6280" y="263769"/>
                      <a:pt x="12560" y="195943"/>
                      <a:pt x="20096" y="140677"/>
                    </a:cubicBezTo>
                    <a:cubicBezTo>
                      <a:pt x="27632" y="85411"/>
                      <a:pt x="36424" y="42705"/>
                      <a:pt x="45217" y="0"/>
                    </a:cubicBezTo>
                  </a:path>
                </a:pathLst>
              </a:custGeom>
              <a:ln w="12700">
                <a:solidFill>
                  <a:schemeClr val="accent2"/>
                </a:solidFill>
                <a:headEnd type="none" w="med" len="med"/>
                <a:tailEnd type="none" w="med" len="lg"/>
              </a:ln>
            </p:spPr>
            <p:style>
              <a:lnRef idx="1">
                <a:schemeClr val="accent6"/>
              </a:lnRef>
              <a:fillRef idx="0">
                <a:schemeClr val="accent6"/>
              </a:fillRef>
              <a:effectRef idx="0">
                <a:schemeClr val="accent6"/>
              </a:effectRef>
              <a:fontRef idx="minor">
                <a:schemeClr val="tx1"/>
              </a:fontRef>
            </p:style>
            <p:txBody>
              <a:bodyPr anchor="ctr"/>
              <a:lstStyle/>
              <a:p>
                <a:pPr algn="ctr">
                  <a:defRPr/>
                </a:pPr>
                <a:endParaRPr lang="es-MX" b="0">
                  <a:effectLst>
                    <a:outerShdw blurRad="38100" dist="38100" dir="2700000" algn="tl">
                      <a:srgbClr val="000000">
                        <a:alpha val="43137"/>
                      </a:srgbClr>
                    </a:outerShdw>
                  </a:effectLst>
                </a:endParaRPr>
              </a:p>
            </p:txBody>
          </p:sp>
        </p:grpSp>
        <p:cxnSp>
          <p:nvCxnSpPr>
            <p:cNvPr id="172" name="171 Conector recto de flecha"/>
            <p:cNvCxnSpPr/>
            <p:nvPr/>
          </p:nvCxnSpPr>
          <p:spPr bwMode="auto">
            <a:xfrm>
              <a:off x="2908842" y="4890073"/>
              <a:ext cx="1260410" cy="0"/>
            </a:xfrm>
            <a:prstGeom prst="straightConnector1">
              <a:avLst/>
            </a:prstGeom>
            <a:ln w="19050">
              <a:solidFill>
                <a:srgbClr val="C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173" name="172 Conector recto de flecha"/>
            <p:cNvCxnSpPr/>
            <p:nvPr/>
          </p:nvCxnSpPr>
          <p:spPr bwMode="auto">
            <a:xfrm>
              <a:off x="2892968" y="5401375"/>
              <a:ext cx="1258823" cy="0"/>
            </a:xfrm>
            <a:prstGeom prst="straightConnector1">
              <a:avLst/>
            </a:prstGeom>
            <a:ln w="19050">
              <a:solidFill>
                <a:srgbClr val="C00000"/>
              </a:solidFill>
              <a:headEnd type="none" w="med" len="med"/>
              <a:tailEnd type="triangle" w="med" len="lg"/>
            </a:ln>
          </p:spPr>
          <p:style>
            <a:lnRef idx="1">
              <a:schemeClr val="accent6"/>
            </a:lnRef>
            <a:fillRef idx="0">
              <a:schemeClr val="accent6"/>
            </a:fillRef>
            <a:effectRef idx="0">
              <a:schemeClr val="accent6"/>
            </a:effectRef>
            <a:fontRef idx="minor">
              <a:schemeClr val="tx1"/>
            </a:fontRef>
          </p:style>
        </p:cxnSp>
        <p:cxnSp>
          <p:nvCxnSpPr>
            <p:cNvPr id="175" name="174 Conector recto"/>
            <p:cNvCxnSpPr/>
            <p:nvPr/>
          </p:nvCxnSpPr>
          <p:spPr bwMode="auto">
            <a:xfrm flipV="1">
              <a:off x="3112031" y="4890073"/>
              <a:ext cx="912766" cy="182608"/>
            </a:xfrm>
            <a:prstGeom prst="line">
              <a:avLst/>
            </a:prstGeom>
            <a:ln w="19050">
              <a:solidFill>
                <a:srgbClr val="C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77" name="176 Conector recto"/>
            <p:cNvCxnSpPr/>
            <p:nvPr/>
          </p:nvCxnSpPr>
          <p:spPr bwMode="auto">
            <a:xfrm>
              <a:off x="3112031" y="5223531"/>
              <a:ext cx="912766" cy="177844"/>
            </a:xfrm>
            <a:prstGeom prst="line">
              <a:avLst/>
            </a:prstGeom>
            <a:ln w="19050">
              <a:solidFill>
                <a:srgbClr val="C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2" name="181 Conector recto"/>
            <p:cNvCxnSpPr/>
            <p:nvPr/>
          </p:nvCxnSpPr>
          <p:spPr bwMode="auto">
            <a:xfrm>
              <a:off x="4172426" y="4890073"/>
              <a:ext cx="180966"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3" name="182 Conector recto"/>
            <p:cNvCxnSpPr/>
            <p:nvPr/>
          </p:nvCxnSpPr>
          <p:spPr bwMode="auto">
            <a:xfrm>
              <a:off x="4170840" y="5399787"/>
              <a:ext cx="179378"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5" name="184 Conector recto de flecha"/>
            <p:cNvCxnSpPr/>
            <p:nvPr/>
          </p:nvCxnSpPr>
          <p:spPr bwMode="auto">
            <a:xfrm rot="16200000" flipH="1">
              <a:off x="4003290" y="5141755"/>
              <a:ext cx="503363" cy="0"/>
            </a:xfrm>
            <a:prstGeom prst="straightConnector1">
              <a:avLst/>
            </a:prstGeom>
            <a:ln w="19050">
              <a:solidFill>
                <a:srgbClr val="000000"/>
              </a:solidFill>
              <a:headEnd type="stealth" w="med" len="med"/>
              <a:tailEnd type="stealth" w="med" len="lg"/>
            </a:ln>
          </p:spPr>
          <p:style>
            <a:lnRef idx="1">
              <a:schemeClr val="accent6"/>
            </a:lnRef>
            <a:fillRef idx="0">
              <a:schemeClr val="accent6"/>
            </a:fillRef>
            <a:effectRef idx="0">
              <a:schemeClr val="accent6"/>
            </a:effectRef>
            <a:fontRef idx="minor">
              <a:schemeClr val="tx1"/>
            </a:fontRef>
          </p:style>
        </p:cxnSp>
        <p:sp useBgFill="1">
          <p:nvSpPr>
            <p:cNvPr id="87059" name="185 CuadroTexto"/>
            <p:cNvSpPr txBox="1">
              <a:spLocks noChangeArrowheads="1"/>
            </p:cNvSpPr>
            <p:nvPr/>
          </p:nvSpPr>
          <p:spPr bwMode="auto">
            <a:xfrm>
              <a:off x="3829485" y="5038549"/>
              <a:ext cx="912825" cy="184666"/>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0.610 m</a:t>
              </a:r>
            </a:p>
          </p:txBody>
        </p:sp>
        <p:cxnSp>
          <p:nvCxnSpPr>
            <p:cNvPr id="188" name="187 Conector recto"/>
            <p:cNvCxnSpPr/>
            <p:nvPr/>
          </p:nvCxnSpPr>
          <p:spPr bwMode="auto">
            <a:xfrm rot="16200000" flipH="1">
              <a:off x="3058032" y="3996087"/>
              <a:ext cx="181020"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89" name="188 Conector recto"/>
            <p:cNvCxnSpPr/>
            <p:nvPr/>
          </p:nvCxnSpPr>
          <p:spPr bwMode="auto">
            <a:xfrm rot="16200000" flipH="1">
              <a:off x="3241379" y="3993705"/>
              <a:ext cx="17943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1" name="190 Conector recto de flecha"/>
            <p:cNvCxnSpPr/>
            <p:nvPr/>
          </p:nvCxnSpPr>
          <p:spPr bwMode="auto">
            <a:xfrm flipV="1">
              <a:off x="2807247" y="4000851"/>
              <a:ext cx="323833"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cxnSp>
          <p:nvCxnSpPr>
            <p:cNvPr id="192" name="191 Conector recto de flecha"/>
            <p:cNvCxnSpPr/>
            <p:nvPr/>
          </p:nvCxnSpPr>
          <p:spPr bwMode="auto">
            <a:xfrm flipH="1" flipV="1">
              <a:off x="3335858" y="4000851"/>
              <a:ext cx="323833" cy="0"/>
            </a:xfrm>
            <a:prstGeom prst="straightConnector1">
              <a:avLst/>
            </a:prstGeom>
            <a:ln w="19050">
              <a:solidFill>
                <a:srgbClr val="000000"/>
              </a:solidFill>
              <a:headEnd type="none" w="med" len="med"/>
              <a:tailEnd type="stealth" w="med" len="lg"/>
            </a:ln>
          </p:spPr>
          <p:style>
            <a:lnRef idx="1">
              <a:schemeClr val="accent6"/>
            </a:lnRef>
            <a:fillRef idx="0">
              <a:schemeClr val="accent6"/>
            </a:fillRef>
            <a:effectRef idx="0">
              <a:schemeClr val="accent6"/>
            </a:effectRef>
            <a:fontRef idx="minor">
              <a:schemeClr val="tx1"/>
            </a:fontRef>
          </p:style>
        </p:cxnSp>
        <p:sp>
          <p:nvSpPr>
            <p:cNvPr id="87064" name="192 CuadroTexto"/>
            <p:cNvSpPr txBox="1">
              <a:spLocks noChangeArrowheads="1"/>
            </p:cNvSpPr>
            <p:nvPr/>
          </p:nvSpPr>
          <p:spPr bwMode="auto">
            <a:xfrm>
              <a:off x="3622662" y="3857940"/>
              <a:ext cx="91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0.183 m</a:t>
              </a:r>
            </a:p>
          </p:txBody>
        </p:sp>
      </p:grpSp>
      <p:sp>
        <p:nvSpPr>
          <p:cNvPr id="87047" name="196 CuadroTexto"/>
          <p:cNvSpPr txBox="1">
            <a:spLocks noChangeArrowheads="1"/>
          </p:cNvSpPr>
          <p:nvPr/>
        </p:nvSpPr>
        <p:spPr bwMode="auto">
          <a:xfrm>
            <a:off x="3001963" y="3517900"/>
            <a:ext cx="12049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FF0000"/>
                </a:solidFill>
              </a:rPr>
              <a:t>FRONT VIEW</a:t>
            </a:r>
          </a:p>
        </p:txBody>
      </p:sp>
      <p:sp>
        <p:nvSpPr>
          <p:cNvPr id="87048" name="197 CuadroTexto"/>
          <p:cNvSpPr txBox="1">
            <a:spLocks noChangeArrowheads="1"/>
          </p:cNvSpPr>
          <p:nvPr/>
        </p:nvSpPr>
        <p:spPr bwMode="auto">
          <a:xfrm>
            <a:off x="774700" y="5270500"/>
            <a:ext cx="12049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FF0000"/>
                </a:solidFill>
              </a:rPr>
              <a:t>SIDE VIEW</a:t>
            </a:r>
          </a:p>
        </p:txBody>
      </p:sp>
      <p:sp>
        <p:nvSpPr>
          <p:cNvPr id="87049" name="198 CuadroTexto"/>
          <p:cNvSpPr txBox="1">
            <a:spLocks noChangeArrowheads="1"/>
          </p:cNvSpPr>
          <p:nvPr/>
        </p:nvSpPr>
        <p:spPr bwMode="auto">
          <a:xfrm>
            <a:off x="3330575" y="6329363"/>
            <a:ext cx="12049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FF0000"/>
                </a:solidFill>
              </a:rPr>
              <a:t>TOP VIEW</a:t>
            </a:r>
          </a:p>
        </p:txBody>
      </p:sp>
      <p:sp>
        <p:nvSpPr>
          <p:cNvPr id="87050" name="199 CuadroTexto"/>
          <p:cNvSpPr txBox="1">
            <a:spLocks noChangeArrowheads="1"/>
          </p:cNvSpPr>
          <p:nvPr/>
        </p:nvSpPr>
        <p:spPr bwMode="auto">
          <a:xfrm>
            <a:off x="227013" y="1165225"/>
            <a:ext cx="2300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400" b="0">
                <a:solidFill>
                  <a:srgbClr val="FF0000"/>
                </a:solidFill>
              </a:rPr>
              <a:t>X-WING REFLECTORS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187450" y="260350"/>
            <a:ext cx="6985000" cy="865188"/>
          </a:xfrm>
        </p:spPr>
        <p:txBody>
          <a:bodyPr/>
          <a:lstStyle/>
          <a:p>
            <a:pPr eaLnBrk="1" hangingPunct="1">
              <a:defRPr/>
            </a:pPr>
            <a:r>
              <a:rPr lang="es-MX" dirty="0" err="1" smtClean="0"/>
              <a:t>Feed</a:t>
            </a:r>
            <a:r>
              <a:rPr lang="es-MX" dirty="0" smtClean="0"/>
              <a:t> Network </a:t>
            </a:r>
            <a:r>
              <a:rPr lang="es-MX" dirty="0" err="1" smtClean="0"/>
              <a:t>Losses</a:t>
            </a:r>
            <a:endParaRPr lang="es-MX" dirty="0" smtClean="0"/>
          </a:p>
        </p:txBody>
      </p:sp>
      <p:graphicFrame>
        <p:nvGraphicFramePr>
          <p:cNvPr id="425987" name="Group 3"/>
          <p:cNvGraphicFramePr>
            <a:graphicFrameLocks noGrp="1"/>
          </p:cNvGraphicFramePr>
          <p:nvPr>
            <p:ph idx="4294967295"/>
          </p:nvPr>
        </p:nvGraphicFramePr>
        <p:xfrm>
          <a:off x="1116013" y="1268413"/>
          <a:ext cx="6858000" cy="4987925"/>
        </p:xfrm>
        <a:graphic>
          <a:graphicData uri="http://schemas.openxmlformats.org/drawingml/2006/table">
            <a:tbl>
              <a:tblPr/>
              <a:tblGrid>
                <a:gridCol w="1285875"/>
                <a:gridCol w="1714500"/>
                <a:gridCol w="2068513"/>
                <a:gridCol w="1789112"/>
              </a:tblGrid>
              <a:tr h="3905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dirty="0" err="1" smtClean="0">
                          <a:ln>
                            <a:noFill/>
                          </a:ln>
                          <a:solidFill>
                            <a:srgbClr val="FBFBFB"/>
                          </a:solidFill>
                          <a:effectLst/>
                          <a:latin typeface="Arial" charset="0"/>
                        </a:rPr>
                        <a:t>Frequency</a:t>
                      </a:r>
                      <a:endParaRPr kumimoji="0" lang="es-MX" sz="1400" b="1" i="0" u="none" strike="noStrike" cap="none" normalizeH="0" baseline="0" dirty="0" smtClean="0">
                        <a:ln>
                          <a:noFill/>
                        </a:ln>
                        <a:solidFill>
                          <a:srgbClr val="FBFBFB"/>
                        </a:solidFill>
                        <a:effectLst/>
                        <a:latin typeface="Arial" charset="0"/>
                      </a:endParaRPr>
                    </a:p>
                  </a:txBody>
                  <a:tcPr anchor="ctr" horzOverflow="overflow">
                    <a:lnL w="9525" cap="flat" cmpd="sng" algn="ctr">
                      <a:solidFill>
                        <a:srgbClr val="202068"/>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Region Coverage</a:t>
                      </a:r>
                    </a:p>
                  </a:txBody>
                  <a:tcPr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smtClean="0">
                          <a:ln>
                            <a:noFill/>
                          </a:ln>
                          <a:solidFill>
                            <a:srgbClr val="FBFBFB"/>
                          </a:solidFill>
                          <a:effectLst/>
                          <a:latin typeface="Arial" charset="0"/>
                        </a:rPr>
                        <a:t>Beam</a:t>
                      </a:r>
                    </a:p>
                  </a:txBody>
                  <a:tcPr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1" i="0" u="none" strike="noStrike" cap="none" normalizeH="0" baseline="0" dirty="0" err="1" smtClean="0">
                          <a:ln>
                            <a:noFill/>
                          </a:ln>
                          <a:solidFill>
                            <a:srgbClr val="FBFBFB"/>
                          </a:solidFill>
                          <a:effectLst/>
                          <a:latin typeface="Arial" charset="0"/>
                        </a:rPr>
                        <a:t>Loss</a:t>
                      </a:r>
                      <a:r>
                        <a:rPr kumimoji="0" lang="es-MX" sz="1400" b="1" i="0" u="none" strike="noStrike" cap="none" normalizeH="0" baseline="0" dirty="0" smtClean="0">
                          <a:ln>
                            <a:noFill/>
                          </a:ln>
                          <a:solidFill>
                            <a:srgbClr val="FBFBFB"/>
                          </a:solidFill>
                          <a:effectLst/>
                          <a:latin typeface="Arial" charset="0"/>
                        </a:rPr>
                        <a:t>, dB</a:t>
                      </a:r>
                    </a:p>
                  </a:txBody>
                  <a:tcPr anchor="ctr" horzOverflow="overflow">
                    <a:lnL w="12700" cap="flat" cmpd="sng" algn="ctr">
                      <a:solidFill>
                        <a:srgbClr val="F4F4F4"/>
                      </a:solidFill>
                      <a:prstDash val="solid"/>
                      <a:round/>
                      <a:headEnd type="none" w="med" len="med"/>
                      <a:tailEnd type="none" w="med" len="med"/>
                    </a:lnL>
                    <a:lnR w="9525" cap="flat" cmpd="sng" algn="ctr">
                      <a:solidFill>
                        <a:srgbClr val="202068"/>
                      </a:solidFill>
                      <a:prstDash val="solid"/>
                      <a:round/>
                      <a:headEnd type="none" w="med" len="med"/>
                      <a:tailEnd type="none" w="med" len="med"/>
                    </a:lnR>
                    <a:lnT w="9525" cap="flat" cmpd="sng" algn="ctr">
                      <a:solidFill>
                        <a:srgbClr val="202068"/>
                      </a:solidFill>
                      <a:prstDash val="solid"/>
                      <a:round/>
                      <a:headEnd type="none" w="med" len="med"/>
                      <a:tailEnd type="none" w="med" len="med"/>
                    </a:lnT>
                    <a:lnB>
                      <a:noFill/>
                    </a:lnB>
                    <a:lnTlToBr>
                      <a:noFill/>
                    </a:lnTlToBr>
                    <a:lnBlToTr>
                      <a:noFill/>
                    </a:lnBlToTr>
                    <a:solidFill>
                      <a:schemeClr val="accent2"/>
                    </a:solid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C – band</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R1</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Horizontal transmit</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0.40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R1</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Vertical transmit</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0.50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R2</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Vertical transmit</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0.50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R3</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Vertical transmit</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0.40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R1</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Vertical receive</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0.75</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R1</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Horizontal receive</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0.75</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R2</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Horizontal receive</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0.75</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R3</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Horizontal receive</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0.45</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Ku – band</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R4</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Horizontal transmit</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0.40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R4</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Vertical transmit</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0.40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R5</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Horizontal transmit</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0.40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R4</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Horizontal receive</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0.70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R4</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Vertical receive</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0.70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R5</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Vertical receive</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dirty="0" smtClean="0">
                          <a:ln>
                            <a:noFill/>
                          </a:ln>
                          <a:solidFill>
                            <a:srgbClr val="000090"/>
                          </a:solidFill>
                          <a:effectLst/>
                          <a:latin typeface="Arial" charset="0"/>
                        </a:rPr>
                        <a:t>0.70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L – band</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R6</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RHCP transmit</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0.40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400" b="0" i="0" u="none" strike="noStrike" cap="none" normalizeH="0" baseline="0" smtClean="0">
                        <a:ln>
                          <a:noFill/>
                        </a:ln>
                        <a:solidFill>
                          <a:srgbClr val="000090"/>
                        </a:solidFill>
                        <a:effectLst/>
                        <a:latin typeface="Arial" charset="0"/>
                      </a:endParaRP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R6</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smtClean="0">
                          <a:ln>
                            <a:noFill/>
                          </a:ln>
                          <a:solidFill>
                            <a:srgbClr val="000090"/>
                          </a:solidFill>
                          <a:effectLst/>
                          <a:latin typeface="Arial" charset="0"/>
                        </a:rPr>
                        <a:t>RHCP receive</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dirty="0" smtClean="0">
                          <a:ln>
                            <a:noFill/>
                          </a:ln>
                          <a:solidFill>
                            <a:srgbClr val="000090"/>
                          </a:solidFill>
                          <a:effectLst/>
                          <a:latin typeface="Arial" charset="0"/>
                        </a:rPr>
                        <a:t>0.40</a:t>
                      </a:r>
                    </a:p>
                  </a:txBody>
                  <a:tcPr marL="90000" marR="90000" marT="18000" marB="18000"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
        <p:nvSpPr>
          <p:cNvPr id="88146" name="4 CuadroTexto"/>
          <p:cNvSpPr txBox="1">
            <a:spLocks noChangeArrowheads="1"/>
          </p:cNvSpPr>
          <p:nvPr/>
        </p:nvSpPr>
        <p:spPr bwMode="auto">
          <a:xfrm>
            <a:off x="1143000" y="6215063"/>
            <a:ext cx="6786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sz="1200" b="0">
                <a:solidFill>
                  <a:srgbClr val="000000"/>
                </a:solidFill>
              </a:rPr>
              <a:t>NOTE: Does not include waveguide loss from BFN to repeater interface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0"/>
            <a:ext cx="6985000" cy="865188"/>
          </a:xfrm>
        </p:spPr>
        <p:txBody>
          <a:bodyPr/>
          <a:lstStyle/>
          <a:p>
            <a:pPr eaLnBrk="1" hangingPunct="1">
              <a:defRPr/>
            </a:pPr>
            <a:r>
              <a:rPr lang="es-MX" dirty="0" smtClean="0"/>
              <a:t>C – Band Vertical </a:t>
            </a:r>
            <a:r>
              <a:rPr lang="es-MX" dirty="0" err="1" smtClean="0"/>
              <a:t>Array</a:t>
            </a:r>
            <a:r>
              <a:rPr lang="es-MX" dirty="0" smtClean="0"/>
              <a:t> </a:t>
            </a:r>
            <a:r>
              <a:rPr lang="es-MX" dirty="0" err="1" smtClean="0"/>
              <a:t>Location</a:t>
            </a:r>
            <a:r>
              <a:rPr lang="es-MX" dirty="0" smtClean="0"/>
              <a:t> and</a:t>
            </a:r>
            <a:br>
              <a:rPr lang="es-MX" dirty="0" smtClean="0"/>
            </a:br>
            <a:r>
              <a:rPr lang="es-MX" dirty="0" err="1" smtClean="0"/>
              <a:t>Dimension</a:t>
            </a:r>
            <a:endParaRPr lang="es-MX" dirty="0" smtClean="0"/>
          </a:p>
        </p:txBody>
      </p:sp>
      <p:graphicFrame>
        <p:nvGraphicFramePr>
          <p:cNvPr id="3" name="3 Marcador de contenido"/>
          <p:cNvGraphicFramePr>
            <a:graphicFrameLocks/>
          </p:cNvGraphicFramePr>
          <p:nvPr/>
        </p:nvGraphicFramePr>
        <p:xfrm>
          <a:off x="2643188" y="1428750"/>
          <a:ext cx="5605462" cy="2944813"/>
        </p:xfrm>
        <a:graphic>
          <a:graphicData uri="http://schemas.openxmlformats.org/drawingml/2006/table">
            <a:tbl>
              <a:tblPr firstRow="1" bandCol="1">
                <a:tableStyleId>{72833802-FEF1-4C79-8D5D-14CF1EAF98D9}</a:tableStyleId>
              </a:tblPr>
              <a:tblGrid>
                <a:gridCol w="1105910"/>
                <a:gridCol w="1046408"/>
                <a:gridCol w="1151048"/>
                <a:gridCol w="1151048"/>
                <a:gridCol w="1151048"/>
              </a:tblGrid>
              <a:tr h="498682">
                <a:tc rowSpan="2">
                  <a:txBody>
                    <a:bodyPr/>
                    <a:lstStyle/>
                    <a:p>
                      <a:pPr algn="ctr"/>
                      <a:r>
                        <a:rPr lang="es-MX" sz="1400" dirty="0" err="1" smtClean="0">
                          <a:solidFill>
                            <a:srgbClr val="FFFFFF"/>
                          </a:solidFill>
                        </a:rPr>
                        <a:t>Horn</a:t>
                      </a:r>
                      <a:r>
                        <a:rPr lang="es-MX" sz="1400" dirty="0" smtClean="0">
                          <a:solidFill>
                            <a:srgbClr val="FFFFFF"/>
                          </a:solidFill>
                        </a:rPr>
                        <a:t> No.</a:t>
                      </a:r>
                      <a:endParaRPr lang="es-MX" sz="1400" dirty="0">
                        <a:solidFill>
                          <a:srgbClr val="FFFFFF"/>
                        </a:solidFill>
                      </a:endParaRPr>
                    </a:p>
                  </a:txBody>
                  <a:tcPr marL="89999" marR="89999" marT="35997" marB="35997" anchor="ctr">
                    <a:lnR w="12700" cap="flat" cmpd="sng" algn="ctr">
                      <a:solidFill>
                        <a:schemeClr val="accent4">
                          <a:lumMod val="20000"/>
                          <a:lumOff val="80000"/>
                        </a:schemeClr>
                      </a:solidFill>
                      <a:prstDash val="solid"/>
                      <a:round/>
                      <a:headEnd type="none" w="med" len="med"/>
                      <a:tailEnd type="none" w="med" len="med"/>
                    </a:lnR>
                  </a:tcPr>
                </a:tc>
                <a:tc gridSpan="2">
                  <a:txBody>
                    <a:bodyPr/>
                    <a:lstStyle/>
                    <a:p>
                      <a:pPr algn="ctr"/>
                      <a:r>
                        <a:rPr lang="es-MX" sz="1400" dirty="0" smtClean="0">
                          <a:solidFill>
                            <a:srgbClr val="FFFFFF"/>
                          </a:solidFill>
                        </a:rPr>
                        <a:t>Principal </a:t>
                      </a:r>
                      <a:r>
                        <a:rPr lang="es-MX" sz="1400" dirty="0" err="1" smtClean="0">
                          <a:solidFill>
                            <a:srgbClr val="FFFFFF"/>
                          </a:solidFill>
                        </a:rPr>
                        <a:t>Plane</a:t>
                      </a:r>
                      <a:r>
                        <a:rPr lang="es-MX" sz="1400" dirty="0" smtClean="0">
                          <a:solidFill>
                            <a:srgbClr val="FFFFFF"/>
                          </a:solidFill>
                        </a:rPr>
                        <a:t> </a:t>
                      </a:r>
                      <a:r>
                        <a:rPr lang="es-MX" sz="1400" dirty="0" err="1" smtClean="0">
                          <a:solidFill>
                            <a:srgbClr val="FFFFFF"/>
                          </a:solidFill>
                        </a:rPr>
                        <a:t>Dimension</a:t>
                      </a:r>
                      <a:r>
                        <a:rPr lang="es-MX" sz="1400" dirty="0" smtClean="0">
                          <a:solidFill>
                            <a:srgbClr val="FFFFFF"/>
                          </a:solidFill>
                        </a:rPr>
                        <a:t>, cm</a:t>
                      </a:r>
                      <a:endParaRPr lang="es-MX" sz="1400" dirty="0">
                        <a:solidFill>
                          <a:srgbClr val="FFFFFF"/>
                        </a:solidFill>
                      </a:endParaRPr>
                    </a:p>
                  </a:txBody>
                  <a:tcPr marL="89999" marR="89999" marT="35997" marB="35997"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hMerge="1">
                  <a:txBody>
                    <a:bodyPr/>
                    <a:lstStyle/>
                    <a:p>
                      <a:endParaRPr lang="es-MX"/>
                    </a:p>
                  </a:txBody>
                  <a:tcPr/>
                </a:tc>
                <a:tc gridSpan="2">
                  <a:txBody>
                    <a:bodyPr/>
                    <a:lstStyle/>
                    <a:p>
                      <a:pPr algn="ctr"/>
                      <a:r>
                        <a:rPr lang="es-MX" sz="1400" dirty="0" err="1" smtClean="0">
                          <a:solidFill>
                            <a:srgbClr val="FFFFFF"/>
                          </a:solidFill>
                        </a:rPr>
                        <a:t>Location</a:t>
                      </a:r>
                      <a:r>
                        <a:rPr lang="es-MX" sz="1400" dirty="0" smtClean="0">
                          <a:solidFill>
                            <a:srgbClr val="FFFFFF"/>
                          </a:solidFill>
                        </a:rPr>
                        <a:t>, cm</a:t>
                      </a:r>
                      <a:endParaRPr lang="es-MX" sz="1400" dirty="0">
                        <a:solidFill>
                          <a:srgbClr val="FFFFFF"/>
                        </a:solidFill>
                      </a:endParaRPr>
                    </a:p>
                  </a:txBody>
                  <a:tcPr marL="89999" marR="89999" marT="35997" marB="35997" anchor="ctr">
                    <a:lnL w="12700" cap="flat" cmpd="sng" algn="ctr">
                      <a:solidFill>
                        <a:schemeClr val="accent4">
                          <a:lumMod val="20000"/>
                          <a:lumOff val="80000"/>
                        </a:schemeClr>
                      </a:solidFill>
                      <a:prstDash val="solid"/>
                      <a:round/>
                      <a:headEnd type="none" w="med" len="med"/>
                      <a:tailEnd type="none" w="med" len="med"/>
                    </a:lnL>
                  </a:tcPr>
                </a:tc>
                <a:tc hMerge="1">
                  <a:txBody>
                    <a:bodyPr/>
                    <a:lstStyle/>
                    <a:p>
                      <a:pPr algn="ctr"/>
                      <a:endParaRPr lang="es-MX" sz="1400" dirty="0">
                        <a:solidFill>
                          <a:srgbClr val="FFFFFF"/>
                        </a:solidFill>
                      </a:endParaRPr>
                    </a:p>
                  </a:txBody>
                  <a:tcPr marL="90000" marR="90000" marT="36000" marB="36000" anchor="ctr">
                    <a:lnL w="12700" cap="flat" cmpd="sng" algn="ctr">
                      <a:solidFill>
                        <a:schemeClr val="accent4">
                          <a:lumMod val="20000"/>
                          <a:lumOff val="80000"/>
                        </a:schemeClr>
                      </a:solidFill>
                      <a:prstDash val="solid"/>
                      <a:round/>
                      <a:headEnd type="none" w="med" len="med"/>
                      <a:tailEnd type="none" w="med" len="med"/>
                    </a:lnL>
                  </a:tcPr>
                </a:tc>
              </a:tr>
              <a:tr h="285338">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500" dirty="0" smtClean="0">
                        <a:solidFill>
                          <a:srgbClr val="000090"/>
                        </a:solidFill>
                      </a:endParaRPr>
                    </a:p>
                  </a:txBody>
                  <a:tcPr anchor="ctr"/>
                </a:tc>
                <a:tc>
                  <a:txBody>
                    <a:bodyPr/>
                    <a:lstStyle/>
                    <a:p>
                      <a:pPr algn="ctr"/>
                      <a:r>
                        <a:rPr lang="es-MX" sz="1400" b="1" dirty="0" smtClean="0">
                          <a:solidFill>
                            <a:srgbClr val="000090"/>
                          </a:solidFill>
                        </a:rPr>
                        <a:t>E</a:t>
                      </a:r>
                      <a:endParaRPr lang="es-MX" sz="1400" b="1" dirty="0">
                        <a:solidFill>
                          <a:srgbClr val="000090"/>
                        </a:solidFill>
                      </a:endParaRPr>
                    </a:p>
                  </a:txBody>
                  <a:tcPr marL="89999" marR="89999" marT="35997" marB="35997"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400" b="1" dirty="0" smtClean="0">
                          <a:solidFill>
                            <a:srgbClr val="000090"/>
                          </a:solidFill>
                        </a:rPr>
                        <a:t>H</a:t>
                      </a:r>
                      <a:endParaRPr lang="es-MX" sz="1400" b="1" dirty="0">
                        <a:solidFill>
                          <a:srgbClr val="000090"/>
                        </a:solidFill>
                      </a:endParaRPr>
                    </a:p>
                  </a:txBody>
                  <a:tcPr marL="89999" marR="89999" marT="35997" marB="35997"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400" b="1" dirty="0" smtClean="0">
                          <a:solidFill>
                            <a:srgbClr val="000090"/>
                          </a:solidFill>
                        </a:rPr>
                        <a:t>X</a:t>
                      </a:r>
                      <a:endParaRPr lang="es-MX" sz="1400" b="1" dirty="0">
                        <a:solidFill>
                          <a:srgbClr val="000090"/>
                        </a:solidFill>
                      </a:endParaRPr>
                    </a:p>
                  </a:txBody>
                  <a:tcPr marL="89999" marR="89999" marT="35997" marB="35997"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400" b="1" dirty="0" smtClean="0">
                          <a:solidFill>
                            <a:srgbClr val="000090"/>
                          </a:solidFill>
                        </a:rPr>
                        <a:t>Y</a:t>
                      </a:r>
                      <a:endParaRPr lang="es-MX" sz="1400" b="1" dirty="0">
                        <a:solidFill>
                          <a:srgbClr val="000090"/>
                        </a:solidFill>
                      </a:endParaRPr>
                    </a:p>
                  </a:txBody>
                  <a:tcPr marL="89999" marR="89999" marT="35997" marB="35997"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r>
              <a:tr h="2700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300" dirty="0" smtClean="0">
                          <a:solidFill>
                            <a:srgbClr val="000090"/>
                          </a:solidFill>
                        </a:rPr>
                        <a:t>1</a:t>
                      </a:r>
                    </a:p>
                  </a:txBody>
                  <a:tcPr marL="89999" marR="89999" marT="35997" marB="35997" anchor="ctr"/>
                </a:tc>
                <a:tc>
                  <a:txBody>
                    <a:bodyPr/>
                    <a:lstStyle/>
                    <a:p>
                      <a:pPr algn="ctr"/>
                      <a:r>
                        <a:rPr lang="es-MX" sz="1300" dirty="0" smtClean="0">
                          <a:solidFill>
                            <a:srgbClr val="000090"/>
                          </a:solidFill>
                        </a:rPr>
                        <a:t>5.23</a:t>
                      </a:r>
                      <a:endParaRPr lang="es-MX" sz="1300" dirty="0">
                        <a:solidFill>
                          <a:srgbClr val="000090"/>
                        </a:solidFill>
                      </a:endParaRPr>
                    </a:p>
                  </a:txBody>
                  <a:tcPr marL="89999" marR="89999" marT="35997" marB="35997" anchor="ctr">
                    <a:lnT w="12700" cap="flat" cmpd="sng" algn="ctr">
                      <a:solidFill>
                        <a:schemeClr val="accent2"/>
                      </a:solidFill>
                      <a:prstDash val="solid"/>
                      <a:round/>
                      <a:headEnd type="none" w="med" len="med"/>
                      <a:tailEnd type="none" w="med" len="med"/>
                    </a:lnT>
                  </a:tcPr>
                </a:tc>
                <a:tc>
                  <a:txBody>
                    <a:bodyPr/>
                    <a:lstStyle/>
                    <a:p>
                      <a:pPr algn="ctr"/>
                      <a:r>
                        <a:rPr lang="es-MX" sz="1300" dirty="0" smtClean="0">
                          <a:solidFill>
                            <a:srgbClr val="000090"/>
                          </a:solidFill>
                        </a:rPr>
                        <a:t>22.76</a:t>
                      </a:r>
                      <a:endParaRPr lang="es-MX" sz="1300" dirty="0">
                        <a:solidFill>
                          <a:srgbClr val="000090"/>
                        </a:solidFill>
                      </a:endParaRPr>
                    </a:p>
                  </a:txBody>
                  <a:tcPr marL="89999" marR="89999" marT="35997" marB="35997" anchor="ctr">
                    <a:lnT w="12700" cap="flat" cmpd="sng" algn="ctr">
                      <a:solidFill>
                        <a:schemeClr val="accent2"/>
                      </a:solidFill>
                      <a:prstDash val="solid"/>
                      <a:round/>
                      <a:headEnd type="none" w="med" len="med"/>
                      <a:tailEnd type="none" w="med" len="med"/>
                    </a:lnT>
                  </a:tcPr>
                </a:tc>
                <a:tc>
                  <a:txBody>
                    <a:bodyPr/>
                    <a:lstStyle/>
                    <a:p>
                      <a:pPr algn="ctr"/>
                      <a:r>
                        <a:rPr lang="es-MX" sz="1300" dirty="0" smtClean="0">
                          <a:solidFill>
                            <a:srgbClr val="000090"/>
                          </a:solidFill>
                        </a:rPr>
                        <a:t>-5.97</a:t>
                      </a:r>
                      <a:endParaRPr lang="es-MX" sz="1300" dirty="0">
                        <a:solidFill>
                          <a:srgbClr val="000090"/>
                        </a:solidFill>
                      </a:endParaRPr>
                    </a:p>
                  </a:txBody>
                  <a:tcPr marL="89999" marR="89999" marT="35997" marB="35997" anchor="ctr">
                    <a:lnT w="12700" cap="flat" cmpd="sng" algn="ctr">
                      <a:solidFill>
                        <a:schemeClr val="accent2"/>
                      </a:solidFill>
                      <a:prstDash val="solid"/>
                      <a:round/>
                      <a:headEnd type="none" w="med" len="med"/>
                      <a:tailEnd type="none" w="med" len="med"/>
                    </a:lnT>
                  </a:tcPr>
                </a:tc>
                <a:tc>
                  <a:txBody>
                    <a:bodyPr/>
                    <a:lstStyle/>
                    <a:p>
                      <a:pPr algn="ctr"/>
                      <a:r>
                        <a:rPr lang="es-MX" sz="1300" dirty="0" smtClean="0">
                          <a:solidFill>
                            <a:srgbClr val="000090"/>
                          </a:solidFill>
                        </a:rPr>
                        <a:t>6.86</a:t>
                      </a:r>
                      <a:endParaRPr lang="es-MX" sz="1300" dirty="0">
                        <a:solidFill>
                          <a:srgbClr val="000090"/>
                        </a:solidFill>
                      </a:endParaRPr>
                    </a:p>
                  </a:txBody>
                  <a:tcPr marL="89999" marR="89999" marT="35997" marB="35997" anchor="ctr">
                    <a:lnT w="12700" cap="flat" cmpd="sng" algn="ctr">
                      <a:solidFill>
                        <a:schemeClr val="accent2"/>
                      </a:solidFill>
                      <a:prstDash val="solid"/>
                      <a:round/>
                      <a:headEnd type="none" w="med" len="med"/>
                      <a:tailEnd type="none" w="med" len="med"/>
                    </a:lnT>
                  </a:tcPr>
                </a:tc>
              </a:tr>
              <a:tr h="270099">
                <a:tc>
                  <a:txBody>
                    <a:bodyPr/>
                    <a:lstStyle/>
                    <a:p>
                      <a:pPr algn="ctr"/>
                      <a:r>
                        <a:rPr lang="es-MX" sz="1300" dirty="0" smtClean="0">
                          <a:solidFill>
                            <a:srgbClr val="000090"/>
                          </a:solidFill>
                        </a:rPr>
                        <a:t>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5.49</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22.25</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-0.51</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-0.13</a:t>
                      </a:r>
                      <a:endParaRPr lang="es-MX" sz="1300" dirty="0">
                        <a:solidFill>
                          <a:srgbClr val="000090"/>
                        </a:solidFill>
                      </a:endParaRPr>
                    </a:p>
                  </a:txBody>
                  <a:tcPr marL="89999" marR="89999" marT="35997" marB="35997" anchor="ctr"/>
                </a:tc>
              </a:tr>
              <a:tr h="270099">
                <a:tc>
                  <a:txBody>
                    <a:bodyPr/>
                    <a:lstStyle/>
                    <a:p>
                      <a:pPr algn="ctr"/>
                      <a:r>
                        <a:rPr lang="es-MX" sz="1300" dirty="0" smtClean="0">
                          <a:solidFill>
                            <a:srgbClr val="000090"/>
                          </a:solidFill>
                        </a:rPr>
                        <a:t>3</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4.98</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7.01</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4.83</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-12.70</a:t>
                      </a:r>
                      <a:endParaRPr lang="es-MX" sz="1300" dirty="0">
                        <a:solidFill>
                          <a:srgbClr val="000090"/>
                        </a:solidFill>
                      </a:endParaRPr>
                    </a:p>
                  </a:txBody>
                  <a:tcPr marL="89999" marR="89999" marT="35997" marB="35997" anchor="ctr"/>
                </a:tc>
              </a:tr>
              <a:tr h="270099">
                <a:tc>
                  <a:txBody>
                    <a:bodyPr/>
                    <a:lstStyle/>
                    <a:p>
                      <a:pPr algn="ctr"/>
                      <a:r>
                        <a:rPr lang="es-MX" sz="1300" dirty="0" smtClean="0">
                          <a:solidFill>
                            <a:srgbClr val="000090"/>
                          </a:solidFill>
                        </a:rPr>
                        <a:t>4</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5.99</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9.04</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5.33</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-4.57</a:t>
                      </a:r>
                      <a:endParaRPr lang="es-MX" sz="1300" dirty="0">
                        <a:solidFill>
                          <a:srgbClr val="000090"/>
                        </a:solidFill>
                      </a:endParaRPr>
                    </a:p>
                  </a:txBody>
                  <a:tcPr marL="89999" marR="89999" marT="35997" marB="35997" anchor="ctr"/>
                </a:tc>
              </a:tr>
              <a:tr h="270099">
                <a:tc>
                  <a:txBody>
                    <a:bodyPr/>
                    <a:lstStyle/>
                    <a:p>
                      <a:pPr algn="ctr"/>
                      <a:r>
                        <a:rPr lang="es-MX" sz="1300" dirty="0" smtClean="0">
                          <a:solidFill>
                            <a:srgbClr val="000090"/>
                          </a:solidFill>
                        </a:rPr>
                        <a:t>5</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7.52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6.25</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-1.52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-14.48</a:t>
                      </a:r>
                      <a:endParaRPr lang="es-MX" sz="1300" dirty="0">
                        <a:solidFill>
                          <a:srgbClr val="000090"/>
                        </a:solidFill>
                      </a:endParaRPr>
                    </a:p>
                  </a:txBody>
                  <a:tcPr marL="89999" marR="89999" marT="35997" marB="35997" anchor="ctr"/>
                </a:tc>
              </a:tr>
              <a:tr h="270099">
                <a:tc>
                  <a:txBody>
                    <a:bodyPr/>
                    <a:lstStyle/>
                    <a:p>
                      <a:pPr algn="ctr"/>
                      <a:r>
                        <a:rPr lang="es-MX" sz="1300" dirty="0" smtClean="0">
                          <a:solidFill>
                            <a:srgbClr val="000090"/>
                          </a:solidFill>
                        </a:rPr>
                        <a:t>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7.01</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6.76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3.81</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-21.08</a:t>
                      </a:r>
                      <a:endParaRPr lang="es-MX" sz="1300" dirty="0">
                        <a:solidFill>
                          <a:srgbClr val="000090"/>
                        </a:solidFill>
                      </a:endParaRPr>
                    </a:p>
                  </a:txBody>
                  <a:tcPr marL="89999" marR="89999" marT="35997" marB="35997" anchor="ctr"/>
                </a:tc>
              </a:tr>
              <a:tr h="270099">
                <a:tc>
                  <a:txBody>
                    <a:bodyPr/>
                    <a:lstStyle/>
                    <a:p>
                      <a:pPr algn="ctr"/>
                      <a:r>
                        <a:rPr lang="es-MX" sz="1300" dirty="0" smtClean="0">
                          <a:solidFill>
                            <a:srgbClr val="000090"/>
                          </a:solidFill>
                        </a:rPr>
                        <a:t>7</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4.98</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20.32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9.91</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-19.81</a:t>
                      </a:r>
                      <a:endParaRPr lang="es-MX" sz="1300" dirty="0">
                        <a:solidFill>
                          <a:srgbClr val="000090"/>
                        </a:solidFill>
                      </a:endParaRPr>
                    </a:p>
                  </a:txBody>
                  <a:tcPr marL="89999" marR="89999" marT="35997" marB="35997" anchor="ctr"/>
                </a:tc>
              </a:tr>
              <a:tr h="270099">
                <a:tc>
                  <a:txBody>
                    <a:bodyPr/>
                    <a:lstStyle/>
                    <a:p>
                      <a:pPr algn="ctr"/>
                      <a:r>
                        <a:rPr lang="es-MX" sz="1300" dirty="0" smtClean="0">
                          <a:solidFill>
                            <a:srgbClr val="000090"/>
                          </a:solidFill>
                        </a:rPr>
                        <a:t>8</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5.99</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17.27</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15.49</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-19.81</a:t>
                      </a:r>
                      <a:endParaRPr lang="es-MX" sz="1300" dirty="0">
                        <a:solidFill>
                          <a:srgbClr val="000090"/>
                        </a:solidFill>
                      </a:endParaRPr>
                    </a:p>
                  </a:txBody>
                  <a:tcPr marL="89999" marR="89999" marT="35997" marB="35997" anchor="ctr"/>
                </a:tc>
              </a:tr>
            </a:tbl>
          </a:graphicData>
        </a:graphic>
      </p:graphicFrame>
      <p:graphicFrame>
        <p:nvGraphicFramePr>
          <p:cNvPr id="4" name="3 Marcador de contenido"/>
          <p:cNvGraphicFramePr>
            <a:graphicFrameLocks/>
          </p:cNvGraphicFramePr>
          <p:nvPr/>
        </p:nvGraphicFramePr>
        <p:xfrm>
          <a:off x="2643188" y="4572000"/>
          <a:ext cx="5605462" cy="1865313"/>
        </p:xfrm>
        <a:graphic>
          <a:graphicData uri="http://schemas.openxmlformats.org/drawingml/2006/table">
            <a:tbl>
              <a:tblPr firstRow="1" bandCol="1">
                <a:tableStyleId>{72833802-FEF1-4C79-8D5D-14CF1EAF98D9}</a:tableStyleId>
              </a:tblPr>
              <a:tblGrid>
                <a:gridCol w="1105910"/>
                <a:gridCol w="1046408"/>
                <a:gridCol w="1151048"/>
                <a:gridCol w="1151048"/>
                <a:gridCol w="1151048"/>
              </a:tblGrid>
              <a:tr h="498921">
                <a:tc rowSpan="2">
                  <a:txBody>
                    <a:bodyPr/>
                    <a:lstStyle/>
                    <a:p>
                      <a:pPr algn="ctr"/>
                      <a:r>
                        <a:rPr lang="es-MX" sz="1400" dirty="0" err="1" smtClean="0">
                          <a:solidFill>
                            <a:srgbClr val="FFFFFF"/>
                          </a:solidFill>
                        </a:rPr>
                        <a:t>Horn</a:t>
                      </a:r>
                      <a:r>
                        <a:rPr lang="es-MX" sz="1400" dirty="0" smtClean="0">
                          <a:solidFill>
                            <a:srgbClr val="FFFFFF"/>
                          </a:solidFill>
                        </a:rPr>
                        <a:t> No.</a:t>
                      </a:r>
                      <a:endParaRPr lang="es-MX" sz="1400" dirty="0">
                        <a:solidFill>
                          <a:srgbClr val="FFFFFF"/>
                        </a:solidFill>
                      </a:endParaRPr>
                    </a:p>
                  </a:txBody>
                  <a:tcPr marL="89999" marR="89999" marT="36015" marB="36015" anchor="ctr">
                    <a:lnR w="12700" cap="flat" cmpd="sng" algn="ctr">
                      <a:solidFill>
                        <a:schemeClr val="accent4">
                          <a:lumMod val="20000"/>
                          <a:lumOff val="80000"/>
                        </a:schemeClr>
                      </a:solidFill>
                      <a:prstDash val="solid"/>
                      <a:round/>
                      <a:headEnd type="none" w="med" len="med"/>
                      <a:tailEnd type="none" w="med" len="med"/>
                    </a:lnR>
                  </a:tcPr>
                </a:tc>
                <a:tc gridSpan="2">
                  <a:txBody>
                    <a:bodyPr/>
                    <a:lstStyle/>
                    <a:p>
                      <a:pPr algn="ctr"/>
                      <a:r>
                        <a:rPr lang="es-MX" sz="1400" dirty="0" smtClean="0">
                          <a:solidFill>
                            <a:srgbClr val="FFFFFF"/>
                          </a:solidFill>
                        </a:rPr>
                        <a:t>Principal </a:t>
                      </a:r>
                      <a:r>
                        <a:rPr lang="es-MX" sz="1400" dirty="0" err="1" smtClean="0">
                          <a:solidFill>
                            <a:srgbClr val="FFFFFF"/>
                          </a:solidFill>
                        </a:rPr>
                        <a:t>Plane</a:t>
                      </a:r>
                      <a:r>
                        <a:rPr lang="es-MX" sz="1400" dirty="0" smtClean="0">
                          <a:solidFill>
                            <a:srgbClr val="FFFFFF"/>
                          </a:solidFill>
                        </a:rPr>
                        <a:t> </a:t>
                      </a:r>
                      <a:r>
                        <a:rPr lang="es-MX" sz="1400" dirty="0" err="1" smtClean="0">
                          <a:solidFill>
                            <a:srgbClr val="FFFFFF"/>
                          </a:solidFill>
                        </a:rPr>
                        <a:t>Dimension</a:t>
                      </a:r>
                      <a:r>
                        <a:rPr lang="es-MX" sz="1400" dirty="0" smtClean="0">
                          <a:solidFill>
                            <a:srgbClr val="FFFFFF"/>
                          </a:solidFill>
                        </a:rPr>
                        <a:t>, cm</a:t>
                      </a:r>
                      <a:endParaRPr lang="es-MX" sz="1400" dirty="0">
                        <a:solidFill>
                          <a:srgbClr val="FFFFFF"/>
                        </a:solidFill>
                      </a:endParaRPr>
                    </a:p>
                  </a:txBody>
                  <a:tcPr marL="89999" marR="89999" marT="36015" marB="36015"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hMerge="1">
                  <a:txBody>
                    <a:bodyPr/>
                    <a:lstStyle/>
                    <a:p>
                      <a:endParaRPr lang="es-MX"/>
                    </a:p>
                  </a:txBody>
                  <a:tcPr/>
                </a:tc>
                <a:tc gridSpan="2">
                  <a:txBody>
                    <a:bodyPr/>
                    <a:lstStyle/>
                    <a:p>
                      <a:pPr algn="ctr"/>
                      <a:r>
                        <a:rPr lang="es-MX" sz="1400" dirty="0" err="1" smtClean="0">
                          <a:solidFill>
                            <a:srgbClr val="FFFFFF"/>
                          </a:solidFill>
                        </a:rPr>
                        <a:t>Location</a:t>
                      </a:r>
                      <a:r>
                        <a:rPr lang="es-MX" sz="1400" dirty="0" smtClean="0">
                          <a:solidFill>
                            <a:srgbClr val="FFFFFF"/>
                          </a:solidFill>
                        </a:rPr>
                        <a:t>, cm</a:t>
                      </a:r>
                      <a:endParaRPr lang="es-MX" sz="1400" dirty="0">
                        <a:solidFill>
                          <a:srgbClr val="FFFFFF"/>
                        </a:solidFill>
                      </a:endParaRPr>
                    </a:p>
                  </a:txBody>
                  <a:tcPr marL="89999" marR="89999" marT="36015" marB="36015" anchor="ctr">
                    <a:lnL w="12700" cap="flat" cmpd="sng" algn="ctr">
                      <a:solidFill>
                        <a:schemeClr val="accent4">
                          <a:lumMod val="20000"/>
                          <a:lumOff val="80000"/>
                        </a:schemeClr>
                      </a:solidFill>
                      <a:prstDash val="solid"/>
                      <a:round/>
                      <a:headEnd type="none" w="med" len="med"/>
                      <a:tailEnd type="none" w="med" len="med"/>
                    </a:lnL>
                  </a:tcPr>
                </a:tc>
                <a:tc hMerge="1">
                  <a:txBody>
                    <a:bodyPr/>
                    <a:lstStyle/>
                    <a:p>
                      <a:pPr algn="ctr"/>
                      <a:endParaRPr lang="es-MX" sz="1400" dirty="0">
                        <a:solidFill>
                          <a:srgbClr val="FFFFFF"/>
                        </a:solidFill>
                      </a:endParaRPr>
                    </a:p>
                  </a:txBody>
                  <a:tcPr marL="90000" marR="90000" marT="36000" marB="36000" anchor="ctr">
                    <a:lnL w="12700" cap="flat" cmpd="sng" algn="ctr">
                      <a:solidFill>
                        <a:schemeClr val="accent4">
                          <a:lumMod val="20000"/>
                          <a:lumOff val="80000"/>
                        </a:schemeClr>
                      </a:solidFill>
                      <a:prstDash val="solid"/>
                      <a:round/>
                      <a:headEnd type="none" w="med" len="med"/>
                      <a:tailEnd type="none" w="med" len="med"/>
                    </a:lnL>
                  </a:tcPr>
                </a:tc>
              </a:tr>
              <a:tr h="285475">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500" dirty="0" smtClean="0">
                        <a:solidFill>
                          <a:srgbClr val="000090"/>
                        </a:solidFill>
                      </a:endParaRPr>
                    </a:p>
                  </a:txBody>
                  <a:tcPr anchor="ctr"/>
                </a:tc>
                <a:tc>
                  <a:txBody>
                    <a:bodyPr/>
                    <a:lstStyle/>
                    <a:p>
                      <a:pPr algn="ctr"/>
                      <a:r>
                        <a:rPr lang="es-MX" sz="1400" b="1" dirty="0" smtClean="0">
                          <a:solidFill>
                            <a:srgbClr val="000090"/>
                          </a:solidFill>
                        </a:rPr>
                        <a:t>E</a:t>
                      </a:r>
                      <a:endParaRPr lang="es-MX" sz="1400" b="1" dirty="0">
                        <a:solidFill>
                          <a:srgbClr val="000090"/>
                        </a:solidFill>
                      </a:endParaRPr>
                    </a:p>
                  </a:txBody>
                  <a:tcPr marL="89999" marR="89999" marT="36015" marB="36015"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400" b="1" dirty="0" smtClean="0">
                          <a:solidFill>
                            <a:srgbClr val="000090"/>
                          </a:solidFill>
                        </a:rPr>
                        <a:t>H</a:t>
                      </a:r>
                      <a:endParaRPr lang="es-MX" sz="1400" b="1" dirty="0">
                        <a:solidFill>
                          <a:srgbClr val="000090"/>
                        </a:solidFill>
                      </a:endParaRPr>
                    </a:p>
                  </a:txBody>
                  <a:tcPr marL="89999" marR="89999" marT="36015" marB="36015"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400" b="1" dirty="0" smtClean="0">
                          <a:solidFill>
                            <a:srgbClr val="000090"/>
                          </a:solidFill>
                        </a:rPr>
                        <a:t>X</a:t>
                      </a:r>
                      <a:endParaRPr lang="es-MX" sz="1400" b="1" dirty="0">
                        <a:solidFill>
                          <a:srgbClr val="000090"/>
                        </a:solidFill>
                      </a:endParaRPr>
                    </a:p>
                  </a:txBody>
                  <a:tcPr marL="89999" marR="89999" marT="36015" marB="36015"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400" b="1" dirty="0" smtClean="0">
                          <a:solidFill>
                            <a:srgbClr val="000090"/>
                          </a:solidFill>
                        </a:rPr>
                        <a:t>Y</a:t>
                      </a:r>
                      <a:endParaRPr lang="es-MX" sz="1400" b="1" dirty="0">
                        <a:solidFill>
                          <a:srgbClr val="000090"/>
                        </a:solidFill>
                      </a:endParaRPr>
                    </a:p>
                  </a:txBody>
                  <a:tcPr marL="89999" marR="89999" marT="36015" marB="36015"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r>
              <a:tr h="2702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300" dirty="0" smtClean="0">
                          <a:solidFill>
                            <a:srgbClr val="000090"/>
                          </a:solidFill>
                        </a:rPr>
                        <a:t>8</a:t>
                      </a:r>
                    </a:p>
                  </a:txBody>
                  <a:tcPr marL="89999" marR="89999" marT="36015" marB="36015" anchor="ctr"/>
                </a:tc>
                <a:tc>
                  <a:txBody>
                    <a:bodyPr/>
                    <a:lstStyle/>
                    <a:p>
                      <a:pPr algn="ctr"/>
                      <a:r>
                        <a:rPr lang="es-MX" sz="1300" dirty="0" smtClean="0">
                          <a:solidFill>
                            <a:srgbClr val="000090"/>
                          </a:solidFill>
                        </a:rPr>
                        <a:t>13.68</a:t>
                      </a:r>
                      <a:endParaRPr lang="es-MX" sz="1300" dirty="0">
                        <a:solidFill>
                          <a:srgbClr val="000090"/>
                        </a:solidFill>
                      </a:endParaRPr>
                    </a:p>
                  </a:txBody>
                  <a:tcPr marL="89999" marR="89999" marT="36015" marB="36015" anchor="ctr">
                    <a:lnT w="12700" cap="flat" cmpd="sng" algn="ctr">
                      <a:solidFill>
                        <a:schemeClr val="accent2"/>
                      </a:solidFill>
                      <a:prstDash val="solid"/>
                      <a:round/>
                      <a:headEnd type="none" w="med" len="med"/>
                      <a:tailEnd type="none" w="med" len="med"/>
                    </a:lnT>
                  </a:tcPr>
                </a:tc>
                <a:tc>
                  <a:txBody>
                    <a:bodyPr/>
                    <a:lstStyle/>
                    <a:p>
                      <a:pPr algn="ctr"/>
                      <a:r>
                        <a:rPr lang="es-MX" sz="1300" dirty="0" smtClean="0">
                          <a:solidFill>
                            <a:srgbClr val="000090"/>
                          </a:solidFill>
                        </a:rPr>
                        <a:t>20.32</a:t>
                      </a:r>
                      <a:endParaRPr lang="es-MX" sz="1300" dirty="0">
                        <a:solidFill>
                          <a:srgbClr val="000090"/>
                        </a:solidFill>
                      </a:endParaRPr>
                    </a:p>
                  </a:txBody>
                  <a:tcPr marL="89999" marR="89999" marT="36015" marB="36015" anchor="ctr">
                    <a:lnT w="12700" cap="flat" cmpd="sng" algn="ctr">
                      <a:solidFill>
                        <a:schemeClr val="accent2"/>
                      </a:solidFill>
                      <a:prstDash val="solid"/>
                      <a:round/>
                      <a:headEnd type="none" w="med" len="med"/>
                      <a:tailEnd type="none" w="med" len="med"/>
                    </a:lnT>
                  </a:tcPr>
                </a:tc>
                <a:tc>
                  <a:txBody>
                    <a:bodyPr/>
                    <a:lstStyle/>
                    <a:p>
                      <a:pPr algn="ctr"/>
                      <a:r>
                        <a:rPr lang="es-MX" sz="1300" dirty="0" smtClean="0">
                          <a:solidFill>
                            <a:srgbClr val="000090"/>
                          </a:solidFill>
                        </a:rPr>
                        <a:t>15.88</a:t>
                      </a:r>
                      <a:endParaRPr lang="es-MX" sz="1300" dirty="0">
                        <a:solidFill>
                          <a:srgbClr val="000090"/>
                        </a:solidFill>
                      </a:endParaRPr>
                    </a:p>
                  </a:txBody>
                  <a:tcPr marL="89999" marR="89999" marT="36015" marB="36015" anchor="ctr">
                    <a:lnT w="12700" cap="flat" cmpd="sng" algn="ctr">
                      <a:solidFill>
                        <a:schemeClr val="accent2"/>
                      </a:solidFill>
                      <a:prstDash val="solid"/>
                      <a:round/>
                      <a:headEnd type="none" w="med" len="med"/>
                      <a:tailEnd type="none" w="med" len="med"/>
                    </a:lnT>
                  </a:tcPr>
                </a:tc>
                <a:tc>
                  <a:txBody>
                    <a:bodyPr/>
                    <a:lstStyle/>
                    <a:p>
                      <a:pPr algn="ctr"/>
                      <a:r>
                        <a:rPr lang="es-MX" sz="1300" dirty="0" smtClean="0">
                          <a:solidFill>
                            <a:srgbClr val="000090"/>
                          </a:solidFill>
                        </a:rPr>
                        <a:t>-15.88</a:t>
                      </a:r>
                      <a:endParaRPr lang="es-MX" sz="1300" dirty="0">
                        <a:solidFill>
                          <a:srgbClr val="000090"/>
                        </a:solidFill>
                      </a:endParaRPr>
                    </a:p>
                  </a:txBody>
                  <a:tcPr marL="89999" marR="89999" marT="36015" marB="36015" anchor="ctr">
                    <a:lnT w="12700" cap="flat" cmpd="sng" algn="ctr">
                      <a:solidFill>
                        <a:schemeClr val="accent2"/>
                      </a:solidFill>
                      <a:prstDash val="solid"/>
                      <a:round/>
                      <a:headEnd type="none" w="med" len="med"/>
                      <a:tailEnd type="none" w="med" len="med"/>
                    </a:lnT>
                  </a:tcPr>
                </a:tc>
              </a:tr>
              <a:tr h="270229">
                <a:tc>
                  <a:txBody>
                    <a:bodyPr/>
                    <a:lstStyle/>
                    <a:p>
                      <a:pPr algn="ctr"/>
                      <a:r>
                        <a:rPr lang="es-MX" sz="1300" dirty="0" smtClean="0">
                          <a:solidFill>
                            <a:srgbClr val="000090"/>
                          </a:solidFill>
                        </a:rPr>
                        <a:t>9</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8.79</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19.30</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25.27</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-18.92</a:t>
                      </a:r>
                      <a:endParaRPr lang="es-MX" sz="1300" dirty="0">
                        <a:solidFill>
                          <a:srgbClr val="000090"/>
                        </a:solidFill>
                      </a:endParaRPr>
                    </a:p>
                  </a:txBody>
                  <a:tcPr marL="89999" marR="89999" marT="36015" marB="36015" anchor="ctr"/>
                </a:tc>
              </a:tr>
              <a:tr h="270229">
                <a:tc>
                  <a:txBody>
                    <a:bodyPr/>
                    <a:lstStyle/>
                    <a:p>
                      <a:pPr algn="ctr"/>
                      <a:r>
                        <a:rPr lang="es-MX" sz="1300" dirty="0" smtClean="0">
                          <a:solidFill>
                            <a:srgbClr val="000090"/>
                          </a:solidFill>
                        </a:rPr>
                        <a:t>10</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8.79</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20.32</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34.16</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-19.94</a:t>
                      </a:r>
                      <a:endParaRPr lang="es-MX" sz="1300" dirty="0">
                        <a:solidFill>
                          <a:srgbClr val="000090"/>
                        </a:solidFill>
                      </a:endParaRPr>
                    </a:p>
                  </a:txBody>
                  <a:tcPr marL="89999" marR="89999" marT="36015" marB="36015" anchor="ctr"/>
                </a:tc>
              </a:tr>
              <a:tr h="270229">
                <a:tc>
                  <a:txBody>
                    <a:bodyPr/>
                    <a:lstStyle/>
                    <a:p>
                      <a:pPr algn="ctr"/>
                      <a:r>
                        <a:rPr lang="es-MX" sz="1300" dirty="0" smtClean="0">
                          <a:solidFill>
                            <a:srgbClr val="000090"/>
                          </a:solidFill>
                        </a:rPr>
                        <a:t>11</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8.79</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18.80</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43.05</a:t>
                      </a:r>
                      <a:endParaRPr lang="es-MX" sz="1300" dirty="0">
                        <a:solidFill>
                          <a:srgbClr val="000090"/>
                        </a:solidFill>
                      </a:endParaRPr>
                    </a:p>
                  </a:txBody>
                  <a:tcPr marL="89999" marR="89999" marT="36015" marB="36015" anchor="ctr"/>
                </a:tc>
                <a:tc>
                  <a:txBody>
                    <a:bodyPr/>
                    <a:lstStyle/>
                    <a:p>
                      <a:pPr algn="ctr"/>
                      <a:r>
                        <a:rPr lang="es-MX" sz="1300" dirty="0" smtClean="0">
                          <a:solidFill>
                            <a:srgbClr val="000090"/>
                          </a:solidFill>
                        </a:rPr>
                        <a:t>-11.81</a:t>
                      </a:r>
                      <a:endParaRPr lang="es-MX" sz="1300" dirty="0">
                        <a:solidFill>
                          <a:srgbClr val="000090"/>
                        </a:solidFill>
                      </a:endParaRPr>
                    </a:p>
                  </a:txBody>
                  <a:tcPr marL="89999" marR="89999" marT="36015" marB="36015" anchor="ctr"/>
                </a:tc>
              </a:tr>
            </a:tbl>
          </a:graphicData>
        </a:graphic>
      </p:graphicFrame>
      <p:sp>
        <p:nvSpPr>
          <p:cNvPr id="5" name="4 CuadroTexto"/>
          <p:cNvSpPr txBox="1"/>
          <p:nvPr/>
        </p:nvSpPr>
        <p:spPr>
          <a:xfrm>
            <a:off x="285750" y="2301875"/>
            <a:ext cx="2357438" cy="769938"/>
          </a:xfrm>
          <a:prstGeom prst="rect">
            <a:avLst/>
          </a:prstGeom>
          <a:noFill/>
        </p:spPr>
        <p:txBody>
          <a:bodyPr>
            <a:spAutoFit/>
          </a:bodyPr>
          <a:lstStyle/>
          <a:p>
            <a:pPr algn="ctr" eaLnBrk="0" hangingPunct="0">
              <a:defRPr/>
            </a:pPr>
            <a:r>
              <a:rPr lang="es-MX" sz="2200" b="0" dirty="0">
                <a:solidFill>
                  <a:srgbClr val="FF0000"/>
                </a:solidFill>
                <a:effectLst>
                  <a:outerShdw blurRad="38100" dist="38100" dir="2700000" algn="tl">
                    <a:srgbClr val="C0C0C0"/>
                  </a:outerShdw>
                </a:effectLst>
                <a:latin typeface="+mj-lt"/>
                <a:ea typeface="+mj-ea"/>
                <a:cs typeface="+mj-cs"/>
              </a:rPr>
              <a:t>WEST REFLECTOR</a:t>
            </a:r>
          </a:p>
        </p:txBody>
      </p:sp>
      <p:sp>
        <p:nvSpPr>
          <p:cNvPr id="6" name="5 CuadroTexto"/>
          <p:cNvSpPr txBox="1"/>
          <p:nvPr/>
        </p:nvSpPr>
        <p:spPr>
          <a:xfrm>
            <a:off x="285750" y="4945063"/>
            <a:ext cx="2357438" cy="769937"/>
          </a:xfrm>
          <a:prstGeom prst="rect">
            <a:avLst/>
          </a:prstGeom>
          <a:noFill/>
        </p:spPr>
        <p:txBody>
          <a:bodyPr>
            <a:spAutoFit/>
          </a:bodyPr>
          <a:lstStyle/>
          <a:p>
            <a:pPr algn="ctr" eaLnBrk="0" hangingPunct="0">
              <a:defRPr/>
            </a:pPr>
            <a:r>
              <a:rPr lang="es-MX" sz="2200" b="0" dirty="0">
                <a:solidFill>
                  <a:srgbClr val="FF0000"/>
                </a:solidFill>
                <a:effectLst>
                  <a:outerShdw blurRad="38100" dist="38100" dir="2700000" algn="tl">
                    <a:srgbClr val="C0C0C0"/>
                  </a:outerShdw>
                </a:effectLst>
                <a:latin typeface="+mj-lt"/>
                <a:ea typeface="+mj-ea"/>
                <a:cs typeface="+mj-cs"/>
              </a:rPr>
              <a:t>EAST REFLECTOR</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Region</a:t>
            </a:r>
            <a:r>
              <a:rPr lang="es-MX" dirty="0" smtClean="0"/>
              <a:t> R1</a:t>
            </a:r>
          </a:p>
        </p:txBody>
      </p:sp>
      <p:graphicFrame>
        <p:nvGraphicFramePr>
          <p:cNvPr id="82" name="3 Marcador de contenido"/>
          <p:cNvGraphicFramePr>
            <a:graphicFrameLocks/>
          </p:cNvGraphicFramePr>
          <p:nvPr/>
        </p:nvGraphicFramePr>
        <p:xfrm>
          <a:off x="2428875" y="1214438"/>
          <a:ext cx="5605463" cy="1312862"/>
        </p:xfrm>
        <a:graphic>
          <a:graphicData uri="http://schemas.openxmlformats.org/drawingml/2006/table">
            <a:tbl>
              <a:tblPr firstRow="1" bandCol="1">
                <a:tableStyleId>{72833802-FEF1-4C79-8D5D-14CF1EAF98D9}</a:tableStyleId>
              </a:tblPr>
              <a:tblGrid>
                <a:gridCol w="1105910"/>
                <a:gridCol w="1046408"/>
                <a:gridCol w="1151048"/>
                <a:gridCol w="1151048"/>
                <a:gridCol w="1151048"/>
              </a:tblGrid>
              <a:tr h="218810">
                <a:tc rowSpan="2">
                  <a:txBody>
                    <a:bodyPr/>
                    <a:lstStyle/>
                    <a:p>
                      <a:pPr algn="ctr"/>
                      <a:r>
                        <a:rPr lang="es-MX" sz="1200" dirty="0" smtClean="0">
                          <a:solidFill>
                            <a:srgbClr val="FFFFFF"/>
                          </a:solidFill>
                        </a:rPr>
                        <a:t>No.</a:t>
                      </a:r>
                      <a:endParaRPr lang="es-MX" sz="1200" dirty="0">
                        <a:solidFill>
                          <a:srgbClr val="FFFFFF"/>
                        </a:solidFill>
                      </a:endParaRPr>
                    </a:p>
                  </a:txBody>
                  <a:tcPr marL="54000" marR="54000" marT="17994" marB="17994" anchor="ctr">
                    <a:lnR w="12700" cap="flat" cmpd="sng" algn="ctr">
                      <a:solidFill>
                        <a:schemeClr val="accent4">
                          <a:lumMod val="20000"/>
                          <a:lumOff val="80000"/>
                        </a:schemeClr>
                      </a:solidFill>
                      <a:prstDash val="solid"/>
                      <a:round/>
                      <a:headEnd type="none" w="med" len="med"/>
                      <a:tailEnd type="none" w="med" len="med"/>
                    </a:lnR>
                  </a:tcPr>
                </a:tc>
                <a:tc gridSpan="2">
                  <a:txBody>
                    <a:bodyPr/>
                    <a:lstStyle/>
                    <a:p>
                      <a:pPr algn="ctr"/>
                      <a:r>
                        <a:rPr lang="es-MX" sz="1200" dirty="0" err="1" smtClean="0">
                          <a:solidFill>
                            <a:srgbClr val="FFFFFF"/>
                          </a:solidFill>
                        </a:rPr>
                        <a:t>Relative</a:t>
                      </a:r>
                      <a:r>
                        <a:rPr lang="es-MX" sz="1200" baseline="0" dirty="0" smtClean="0">
                          <a:solidFill>
                            <a:srgbClr val="FFFFFF"/>
                          </a:solidFill>
                        </a:rPr>
                        <a:t> </a:t>
                      </a:r>
                      <a:r>
                        <a:rPr lang="es-MX" sz="1200" baseline="0" dirty="0" err="1" smtClean="0">
                          <a:solidFill>
                            <a:srgbClr val="FFFFFF"/>
                          </a:solidFill>
                        </a:rPr>
                        <a:t>Power</a:t>
                      </a:r>
                      <a:endParaRPr lang="es-MX" sz="1200" dirty="0">
                        <a:solidFill>
                          <a:srgbClr val="FFFFFF"/>
                        </a:solidFill>
                      </a:endParaRPr>
                    </a:p>
                  </a:txBody>
                  <a:tcPr marL="54000" marR="54000" marT="17994" marB="17994"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hMerge="1">
                  <a:txBody>
                    <a:bodyPr/>
                    <a:lstStyle/>
                    <a:p>
                      <a:endParaRPr lang="es-MX"/>
                    </a:p>
                  </a:txBody>
                  <a:tcPr/>
                </a:tc>
                <a:tc gridSpan="2">
                  <a:txBody>
                    <a:bodyPr/>
                    <a:lstStyle/>
                    <a:p>
                      <a:pPr algn="ctr"/>
                      <a:r>
                        <a:rPr lang="es-MX" sz="1200" dirty="0" err="1" smtClean="0">
                          <a:solidFill>
                            <a:srgbClr val="FFFFFF"/>
                          </a:solidFill>
                        </a:rPr>
                        <a:t>Location</a:t>
                      </a:r>
                      <a:r>
                        <a:rPr lang="es-MX" sz="1200" dirty="0" smtClean="0">
                          <a:solidFill>
                            <a:srgbClr val="FFFFFF"/>
                          </a:solidFill>
                        </a:rPr>
                        <a:t>, cm</a:t>
                      </a:r>
                      <a:endParaRPr lang="es-MX" sz="1200" dirty="0">
                        <a:solidFill>
                          <a:srgbClr val="FFFFFF"/>
                        </a:solidFill>
                      </a:endParaRPr>
                    </a:p>
                  </a:txBody>
                  <a:tcPr marL="54000" marR="54000" marT="17994" marB="17994" anchor="ctr">
                    <a:lnL w="12700" cap="flat" cmpd="sng" algn="ctr">
                      <a:solidFill>
                        <a:schemeClr val="accent4">
                          <a:lumMod val="20000"/>
                          <a:lumOff val="80000"/>
                        </a:schemeClr>
                      </a:solidFill>
                      <a:prstDash val="solid"/>
                      <a:round/>
                      <a:headEnd type="none" w="med" len="med"/>
                      <a:tailEnd type="none" w="med" len="med"/>
                    </a:lnL>
                  </a:tcPr>
                </a:tc>
                <a:tc hMerge="1">
                  <a:txBody>
                    <a:bodyPr/>
                    <a:lstStyle/>
                    <a:p>
                      <a:pPr algn="ctr"/>
                      <a:endParaRPr lang="es-MX" sz="1400" dirty="0">
                        <a:solidFill>
                          <a:srgbClr val="FFFFFF"/>
                        </a:solidFill>
                      </a:endParaRPr>
                    </a:p>
                  </a:txBody>
                  <a:tcPr marL="90000" marR="90000" marT="36000" marB="36000" anchor="ctr">
                    <a:lnL w="12700" cap="flat" cmpd="sng" algn="ctr">
                      <a:solidFill>
                        <a:schemeClr val="accent4">
                          <a:lumMod val="20000"/>
                          <a:lumOff val="80000"/>
                        </a:schemeClr>
                      </a:solidFill>
                      <a:prstDash val="solid"/>
                      <a:round/>
                      <a:headEnd type="none" w="med" len="med"/>
                      <a:tailEnd type="none" w="med" len="med"/>
                    </a:lnL>
                  </a:tcPr>
                </a:tc>
              </a:tr>
              <a:tr h="21881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500" dirty="0" smtClean="0">
                        <a:solidFill>
                          <a:srgbClr val="000090"/>
                        </a:solidFill>
                      </a:endParaRPr>
                    </a:p>
                  </a:txBody>
                  <a:tcPr anchor="ctr"/>
                </a:tc>
                <a:tc>
                  <a:txBody>
                    <a:bodyPr/>
                    <a:lstStyle/>
                    <a:p>
                      <a:pPr algn="ctr"/>
                      <a:r>
                        <a:rPr lang="es-MX" sz="1200" b="1" dirty="0" err="1" smtClean="0">
                          <a:solidFill>
                            <a:srgbClr val="000090"/>
                          </a:solidFill>
                        </a:rPr>
                        <a:t>Even</a:t>
                      </a:r>
                      <a:endParaRPr lang="es-MX" sz="1200" b="1" dirty="0">
                        <a:solidFill>
                          <a:srgbClr val="000090"/>
                        </a:solidFill>
                      </a:endParaRPr>
                    </a:p>
                  </a:txBody>
                  <a:tcPr marL="54000" marR="54000" marT="17994" marB="17994"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err="1" smtClean="0">
                          <a:solidFill>
                            <a:srgbClr val="000090"/>
                          </a:solidFill>
                        </a:rPr>
                        <a:t>Odd</a:t>
                      </a:r>
                      <a:endParaRPr lang="es-MX" sz="1200" b="1" dirty="0">
                        <a:solidFill>
                          <a:srgbClr val="000090"/>
                        </a:solidFill>
                      </a:endParaRPr>
                    </a:p>
                  </a:txBody>
                  <a:tcPr marL="54000" marR="54000" marT="17994" marB="17994"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err="1" smtClean="0">
                          <a:solidFill>
                            <a:srgbClr val="000090"/>
                          </a:solidFill>
                        </a:rPr>
                        <a:t>Even</a:t>
                      </a:r>
                      <a:endParaRPr lang="es-MX" sz="1200" b="1" dirty="0">
                        <a:solidFill>
                          <a:srgbClr val="000090"/>
                        </a:solidFill>
                      </a:endParaRPr>
                    </a:p>
                  </a:txBody>
                  <a:tcPr marL="54000" marR="54000" marT="17994" marB="17994"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200" b="1" dirty="0" err="1" smtClean="0">
                          <a:solidFill>
                            <a:srgbClr val="000090"/>
                          </a:solidFill>
                        </a:rPr>
                        <a:t>Odd</a:t>
                      </a:r>
                      <a:endParaRPr lang="es-MX" sz="1200" b="1" dirty="0">
                        <a:solidFill>
                          <a:srgbClr val="000090"/>
                        </a:solidFill>
                      </a:endParaRPr>
                    </a:p>
                  </a:txBody>
                  <a:tcPr marL="54000" marR="54000" marT="17994" marB="17994"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r>
              <a:tr h="2188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200" dirty="0" smtClean="0">
                          <a:solidFill>
                            <a:srgbClr val="000090"/>
                          </a:solidFill>
                        </a:rPr>
                        <a:t>1</a:t>
                      </a:r>
                    </a:p>
                  </a:txBody>
                  <a:tcPr marL="54000" marR="54000" marT="17994" marB="17994" anchor="ctr"/>
                </a:tc>
                <a:tc>
                  <a:txBody>
                    <a:bodyPr/>
                    <a:lstStyle/>
                    <a:p>
                      <a:pPr algn="ctr"/>
                      <a:r>
                        <a:rPr lang="es-MX" sz="1200" dirty="0" smtClean="0">
                          <a:solidFill>
                            <a:srgbClr val="000090"/>
                          </a:solidFill>
                        </a:rPr>
                        <a:t>0.333</a:t>
                      </a:r>
                      <a:endParaRPr lang="es-MX" sz="1200" dirty="0">
                        <a:solidFill>
                          <a:srgbClr val="000090"/>
                        </a:solidFill>
                      </a:endParaRPr>
                    </a:p>
                  </a:txBody>
                  <a:tcPr marL="54000" marR="54000" marT="17994" marB="17994" anchor="ctr">
                    <a:lnT w="12700" cap="flat" cmpd="sng" algn="ctr">
                      <a:solidFill>
                        <a:schemeClr val="accent2"/>
                      </a:solidFill>
                      <a:prstDash val="solid"/>
                      <a:round/>
                      <a:headEnd type="none" w="med" len="med"/>
                      <a:tailEnd type="none" w="med" len="med"/>
                    </a:lnT>
                  </a:tcPr>
                </a:tc>
                <a:tc>
                  <a:txBody>
                    <a:bodyPr/>
                    <a:lstStyle/>
                    <a:p>
                      <a:pPr algn="ctr"/>
                      <a:r>
                        <a:rPr lang="es-MX" sz="1200" dirty="0" smtClean="0">
                          <a:solidFill>
                            <a:srgbClr val="000090"/>
                          </a:solidFill>
                        </a:rPr>
                        <a:t>0.333</a:t>
                      </a:r>
                      <a:endParaRPr lang="es-MX" sz="1200" dirty="0">
                        <a:solidFill>
                          <a:srgbClr val="000090"/>
                        </a:solidFill>
                      </a:endParaRPr>
                    </a:p>
                  </a:txBody>
                  <a:tcPr marL="54000" marR="54000" marT="17994" marB="17994" anchor="ctr">
                    <a:lnT w="12700" cap="flat" cmpd="sng" algn="ctr">
                      <a:solidFill>
                        <a:schemeClr val="accent2"/>
                      </a:solidFill>
                      <a:prstDash val="solid"/>
                      <a:round/>
                      <a:headEnd type="none" w="med" len="med"/>
                      <a:tailEnd type="none" w="med" len="med"/>
                    </a:lnT>
                  </a:tcPr>
                </a:tc>
                <a:tc>
                  <a:txBody>
                    <a:bodyPr/>
                    <a:lstStyle/>
                    <a:p>
                      <a:pPr algn="ctr"/>
                      <a:r>
                        <a:rPr lang="es-MX" sz="1200" dirty="0" smtClean="0">
                          <a:solidFill>
                            <a:srgbClr val="000090"/>
                          </a:solidFill>
                        </a:rPr>
                        <a:t>0</a:t>
                      </a:r>
                      <a:endParaRPr lang="es-MX" sz="1200" dirty="0">
                        <a:solidFill>
                          <a:srgbClr val="000090"/>
                        </a:solidFill>
                      </a:endParaRPr>
                    </a:p>
                  </a:txBody>
                  <a:tcPr marL="54000" marR="54000" marT="17994" marB="17994" anchor="ctr">
                    <a:lnT w="12700" cap="flat" cmpd="sng" algn="ctr">
                      <a:solidFill>
                        <a:schemeClr val="accent2"/>
                      </a:solidFill>
                      <a:prstDash val="solid"/>
                      <a:round/>
                      <a:headEnd type="none" w="med" len="med"/>
                      <a:tailEnd type="none" w="med" len="med"/>
                    </a:lnT>
                  </a:tcPr>
                </a:tc>
                <a:tc>
                  <a:txBody>
                    <a:bodyPr/>
                    <a:lstStyle/>
                    <a:p>
                      <a:pPr algn="ctr"/>
                      <a:r>
                        <a:rPr lang="es-MX" sz="1200" dirty="0" smtClean="0">
                          <a:solidFill>
                            <a:srgbClr val="000090"/>
                          </a:solidFill>
                        </a:rPr>
                        <a:t>0</a:t>
                      </a:r>
                      <a:endParaRPr lang="es-MX" sz="1200" dirty="0">
                        <a:solidFill>
                          <a:srgbClr val="000090"/>
                        </a:solidFill>
                      </a:endParaRPr>
                    </a:p>
                  </a:txBody>
                  <a:tcPr marL="54000" marR="54000" marT="17994" marB="17994" anchor="ctr">
                    <a:lnT w="12700" cap="flat" cmpd="sng" algn="ctr">
                      <a:solidFill>
                        <a:schemeClr val="accent2"/>
                      </a:solidFill>
                      <a:prstDash val="solid"/>
                      <a:round/>
                      <a:headEnd type="none" w="med" len="med"/>
                      <a:tailEnd type="none" w="med" len="med"/>
                    </a:lnT>
                  </a:tcPr>
                </a:tc>
              </a:tr>
              <a:tr h="218810">
                <a:tc>
                  <a:txBody>
                    <a:bodyPr/>
                    <a:lstStyle/>
                    <a:p>
                      <a:pPr algn="ctr"/>
                      <a:r>
                        <a:rPr lang="es-MX" sz="1200" dirty="0" smtClean="0">
                          <a:solidFill>
                            <a:srgbClr val="000090"/>
                          </a:solidFill>
                        </a:rPr>
                        <a:t>2</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0.333</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0.333</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60</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-60</a:t>
                      </a:r>
                      <a:endParaRPr lang="es-MX" sz="1200" dirty="0">
                        <a:solidFill>
                          <a:srgbClr val="000090"/>
                        </a:solidFill>
                      </a:endParaRPr>
                    </a:p>
                  </a:txBody>
                  <a:tcPr marL="54000" marR="54000" marT="17994" marB="17994" anchor="ctr"/>
                </a:tc>
              </a:tr>
              <a:tr h="218810">
                <a:tc>
                  <a:txBody>
                    <a:bodyPr/>
                    <a:lstStyle/>
                    <a:p>
                      <a:pPr algn="ctr"/>
                      <a:r>
                        <a:rPr lang="es-MX" sz="1200" dirty="0" smtClean="0">
                          <a:solidFill>
                            <a:srgbClr val="000090"/>
                          </a:solidFill>
                        </a:rPr>
                        <a:t>3</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0.163</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0.163</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120</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-120</a:t>
                      </a:r>
                      <a:endParaRPr lang="es-MX" sz="1200" dirty="0">
                        <a:solidFill>
                          <a:srgbClr val="000090"/>
                        </a:solidFill>
                      </a:endParaRPr>
                    </a:p>
                  </a:txBody>
                  <a:tcPr marL="54000" marR="54000" marT="17994" marB="17994" anchor="ctr"/>
                </a:tc>
              </a:tr>
              <a:tr h="218810">
                <a:tc>
                  <a:txBody>
                    <a:bodyPr/>
                    <a:lstStyle/>
                    <a:p>
                      <a:pPr algn="ctr"/>
                      <a:r>
                        <a:rPr lang="es-MX" sz="1200" dirty="0" smtClean="0">
                          <a:solidFill>
                            <a:srgbClr val="000090"/>
                          </a:solidFill>
                        </a:rPr>
                        <a:t>4</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0.170</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0.170</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120</a:t>
                      </a:r>
                      <a:endParaRPr lang="es-MX" sz="1200" dirty="0">
                        <a:solidFill>
                          <a:srgbClr val="000090"/>
                        </a:solidFill>
                      </a:endParaRPr>
                    </a:p>
                  </a:txBody>
                  <a:tcPr marL="54000" marR="54000" marT="17994" marB="17994" anchor="ctr"/>
                </a:tc>
                <a:tc>
                  <a:txBody>
                    <a:bodyPr/>
                    <a:lstStyle/>
                    <a:p>
                      <a:pPr algn="ctr"/>
                      <a:r>
                        <a:rPr lang="es-MX" sz="1200" dirty="0" smtClean="0">
                          <a:solidFill>
                            <a:srgbClr val="000090"/>
                          </a:solidFill>
                        </a:rPr>
                        <a:t>-120</a:t>
                      </a:r>
                      <a:endParaRPr lang="es-MX" sz="1200" dirty="0">
                        <a:solidFill>
                          <a:srgbClr val="000090"/>
                        </a:solidFill>
                      </a:endParaRPr>
                    </a:p>
                  </a:txBody>
                  <a:tcPr marL="54000" marR="54000" marT="17994" marB="17994" anchor="ctr"/>
                </a:tc>
              </a:tr>
            </a:tbl>
          </a:graphicData>
        </a:graphic>
      </p:graphicFrame>
      <p:grpSp>
        <p:nvGrpSpPr>
          <p:cNvPr id="90154" name="155 Grupo"/>
          <p:cNvGrpSpPr>
            <a:grpSpLocks/>
          </p:cNvGrpSpPr>
          <p:nvPr/>
        </p:nvGrpSpPr>
        <p:grpSpPr bwMode="auto">
          <a:xfrm>
            <a:off x="3143250" y="2786063"/>
            <a:ext cx="3786188" cy="3851275"/>
            <a:chOff x="1357290" y="2650303"/>
            <a:chExt cx="3786276" cy="3850531"/>
          </a:xfrm>
        </p:grpSpPr>
        <p:sp>
          <p:nvSpPr>
            <p:cNvPr id="4" name="3 Rectángulo"/>
            <p:cNvSpPr/>
            <p:nvPr/>
          </p:nvSpPr>
          <p:spPr bwMode="auto">
            <a:xfrm>
              <a:off x="2540054" y="3360372"/>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sp>
          <p:nvSpPr>
            <p:cNvPr id="5" name="4 Rectángulo"/>
            <p:cNvSpPr/>
            <p:nvPr/>
          </p:nvSpPr>
          <p:spPr bwMode="auto">
            <a:xfrm>
              <a:off x="3324927" y="3357562"/>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sp>
          <p:nvSpPr>
            <p:cNvPr id="6" name="5 Rectángulo"/>
            <p:cNvSpPr/>
            <p:nvPr/>
          </p:nvSpPr>
          <p:spPr bwMode="auto">
            <a:xfrm>
              <a:off x="1754236" y="3357562"/>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sp>
          <p:nvSpPr>
            <p:cNvPr id="7" name="6 Rectángulo"/>
            <p:cNvSpPr/>
            <p:nvPr/>
          </p:nvSpPr>
          <p:spPr bwMode="auto">
            <a:xfrm>
              <a:off x="4173189" y="3357562"/>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grpSp>
          <p:nvGrpSpPr>
            <p:cNvPr id="90169" name="82 Grupo"/>
            <p:cNvGrpSpPr>
              <a:grpSpLocks noChangeAspect="1"/>
            </p:cNvGrpSpPr>
            <p:nvPr/>
          </p:nvGrpSpPr>
          <p:grpSpPr bwMode="auto">
            <a:xfrm>
              <a:off x="1783670" y="2818686"/>
              <a:ext cx="288000" cy="538876"/>
              <a:chOff x="1504927" y="3073396"/>
              <a:chExt cx="428626" cy="802001"/>
            </a:xfrm>
          </p:grpSpPr>
          <p:cxnSp>
            <p:nvCxnSpPr>
              <p:cNvPr id="9" name="8 Conector recto"/>
              <p:cNvCxnSpPr/>
              <p:nvPr/>
            </p:nvCxnSpPr>
            <p:spPr bwMode="auto">
              <a:xfrm rot="16200000" flipV="1">
                <a:off x="1418564" y="3581059"/>
                <a:ext cx="590549"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0217" name="22 Grupo"/>
              <p:cNvGrpSpPr>
                <a:grpSpLocks/>
              </p:cNvGrpSpPr>
              <p:nvPr/>
            </p:nvGrpSpPr>
            <p:grpSpPr bwMode="auto">
              <a:xfrm>
                <a:off x="1504927" y="3073396"/>
                <a:ext cx="428626" cy="214313"/>
                <a:chOff x="2215069" y="1785843"/>
                <a:chExt cx="428604" cy="214285"/>
              </a:xfrm>
            </p:grpSpPr>
            <p:cxnSp>
              <p:nvCxnSpPr>
                <p:cNvPr id="80" name="79 Conector recto"/>
                <p:cNvCxnSpPr/>
                <p:nvPr/>
              </p:nvCxnSpPr>
              <p:spPr bwMode="auto">
                <a:xfrm rot="16200000" flipH="1">
                  <a:off x="2214915" y="1786781"/>
                  <a:ext cx="214931" cy="21263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1" name="80 Conector recto"/>
                <p:cNvCxnSpPr/>
                <p:nvPr/>
              </p:nvCxnSpPr>
              <p:spPr bwMode="auto">
                <a:xfrm rot="5400000" flipH="1" flipV="1">
                  <a:off x="2429910" y="1786781"/>
                  <a:ext cx="214931" cy="21263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grpSp>
          <p:nvGrpSpPr>
            <p:cNvPr id="90170" name="83 Grupo"/>
            <p:cNvGrpSpPr>
              <a:grpSpLocks noChangeAspect="1"/>
            </p:cNvGrpSpPr>
            <p:nvPr/>
          </p:nvGrpSpPr>
          <p:grpSpPr bwMode="auto">
            <a:xfrm>
              <a:off x="2569488" y="2847559"/>
              <a:ext cx="288000" cy="510003"/>
              <a:chOff x="2576490" y="3065457"/>
              <a:chExt cx="428624" cy="759024"/>
            </a:xfrm>
          </p:grpSpPr>
          <p:cxnSp>
            <p:nvCxnSpPr>
              <p:cNvPr id="11" name="10 Conector recto"/>
              <p:cNvCxnSpPr/>
              <p:nvPr/>
            </p:nvCxnSpPr>
            <p:spPr bwMode="auto">
              <a:xfrm rot="16200000" flipV="1">
                <a:off x="2497236" y="3530146"/>
                <a:ext cx="590544"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0213" name="24 Grupo"/>
              <p:cNvGrpSpPr>
                <a:grpSpLocks/>
              </p:cNvGrpSpPr>
              <p:nvPr/>
            </p:nvGrpSpPr>
            <p:grpSpPr bwMode="auto">
              <a:xfrm>
                <a:off x="2576490" y="3065457"/>
                <a:ext cx="428624" cy="214314"/>
                <a:chOff x="2215008" y="1786283"/>
                <a:chExt cx="428602" cy="214286"/>
              </a:xfrm>
            </p:grpSpPr>
            <p:cxnSp>
              <p:nvCxnSpPr>
                <p:cNvPr id="78" name="77 Conector recto"/>
                <p:cNvCxnSpPr/>
                <p:nvPr/>
              </p:nvCxnSpPr>
              <p:spPr bwMode="auto">
                <a:xfrm rot="16200000" flipH="1">
                  <a:off x="2216054" y="1785588"/>
                  <a:ext cx="214929" cy="21499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9" name="78 Conector recto"/>
                <p:cNvCxnSpPr/>
                <p:nvPr/>
              </p:nvCxnSpPr>
              <p:spPr bwMode="auto">
                <a:xfrm rot="5400000" flipH="1" flipV="1">
                  <a:off x="2429868" y="1786770"/>
                  <a:ext cx="214929" cy="21263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grpSp>
          <p:nvGrpSpPr>
            <p:cNvPr id="90171" name="84 Grupo"/>
            <p:cNvGrpSpPr>
              <a:grpSpLocks noChangeAspect="1"/>
            </p:cNvGrpSpPr>
            <p:nvPr/>
          </p:nvGrpSpPr>
          <p:grpSpPr bwMode="auto">
            <a:xfrm>
              <a:off x="3355306" y="2818684"/>
              <a:ext cx="288000" cy="538878"/>
              <a:chOff x="3627415" y="3073396"/>
              <a:chExt cx="428624" cy="802003"/>
            </a:xfrm>
          </p:grpSpPr>
          <p:cxnSp>
            <p:nvCxnSpPr>
              <p:cNvPr id="13" name="12 Conector recto"/>
              <p:cNvCxnSpPr/>
              <p:nvPr/>
            </p:nvCxnSpPr>
            <p:spPr bwMode="auto">
              <a:xfrm rot="16200000" flipV="1">
                <a:off x="3541089" y="3581062"/>
                <a:ext cx="590548"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0209" name="28 Grupo"/>
              <p:cNvGrpSpPr>
                <a:grpSpLocks/>
              </p:cNvGrpSpPr>
              <p:nvPr/>
            </p:nvGrpSpPr>
            <p:grpSpPr bwMode="auto">
              <a:xfrm>
                <a:off x="3627415" y="3073396"/>
                <a:ext cx="428624" cy="214313"/>
                <a:chOff x="2215329" y="1785843"/>
                <a:chExt cx="428602" cy="214285"/>
              </a:xfrm>
            </p:grpSpPr>
            <p:cxnSp>
              <p:nvCxnSpPr>
                <p:cNvPr id="76" name="75 Conector recto"/>
                <p:cNvCxnSpPr/>
                <p:nvPr/>
              </p:nvCxnSpPr>
              <p:spPr bwMode="auto">
                <a:xfrm rot="16200000" flipH="1">
                  <a:off x="2216392" y="1785605"/>
                  <a:ext cx="214931" cy="214994"/>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7" name="76 Conector recto"/>
                <p:cNvCxnSpPr/>
                <p:nvPr/>
              </p:nvCxnSpPr>
              <p:spPr bwMode="auto">
                <a:xfrm rot="5400000" flipH="1" flipV="1">
                  <a:off x="2430205" y="1786785"/>
                  <a:ext cx="214931" cy="21263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grpSp>
          <p:nvGrpSpPr>
            <p:cNvPr id="90172" name="85 Grupo"/>
            <p:cNvGrpSpPr>
              <a:grpSpLocks noChangeAspect="1"/>
            </p:cNvGrpSpPr>
            <p:nvPr/>
          </p:nvGrpSpPr>
          <p:grpSpPr bwMode="auto">
            <a:xfrm>
              <a:off x="4214810" y="2847560"/>
              <a:ext cx="288000" cy="510002"/>
              <a:chOff x="4706915" y="3062283"/>
              <a:chExt cx="428624" cy="759025"/>
            </a:xfrm>
          </p:grpSpPr>
          <p:cxnSp>
            <p:nvCxnSpPr>
              <p:cNvPr id="15" name="14 Conector recto"/>
              <p:cNvCxnSpPr/>
              <p:nvPr/>
            </p:nvCxnSpPr>
            <p:spPr bwMode="auto">
              <a:xfrm rot="16200000" flipV="1">
                <a:off x="4636167" y="3526972"/>
                <a:ext cx="590546"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0205" name="32 Grupo"/>
              <p:cNvGrpSpPr>
                <a:grpSpLocks/>
              </p:cNvGrpSpPr>
              <p:nvPr/>
            </p:nvGrpSpPr>
            <p:grpSpPr bwMode="auto">
              <a:xfrm>
                <a:off x="4706915" y="3062283"/>
                <a:ext cx="428624" cy="214314"/>
                <a:chOff x="2214826" y="1785241"/>
                <a:chExt cx="428602" cy="214286"/>
              </a:xfrm>
            </p:grpSpPr>
            <p:cxnSp>
              <p:nvCxnSpPr>
                <p:cNvPr id="74" name="73 Conector recto"/>
                <p:cNvCxnSpPr/>
                <p:nvPr/>
              </p:nvCxnSpPr>
              <p:spPr bwMode="auto">
                <a:xfrm rot="16200000" flipH="1">
                  <a:off x="2214928" y="1784546"/>
                  <a:ext cx="214930" cy="214995"/>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5" name="74 Conector recto"/>
                <p:cNvCxnSpPr/>
                <p:nvPr/>
              </p:nvCxnSpPr>
              <p:spPr bwMode="auto">
                <a:xfrm rot="5400000" flipH="1" flipV="1">
                  <a:off x="2428741" y="1785727"/>
                  <a:ext cx="214930" cy="21263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sp>
          <p:nvSpPr>
            <p:cNvPr id="90173" name="39 CuadroTexto"/>
            <p:cNvSpPr txBox="1">
              <a:spLocks noChangeArrowheads="1"/>
            </p:cNvSpPr>
            <p:nvPr/>
          </p:nvSpPr>
          <p:spPr bwMode="auto">
            <a:xfrm>
              <a:off x="3286094" y="2650303"/>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4</a:t>
              </a:r>
            </a:p>
          </p:txBody>
        </p:sp>
        <p:sp>
          <p:nvSpPr>
            <p:cNvPr id="90174" name="40 CuadroTexto"/>
            <p:cNvSpPr txBox="1">
              <a:spLocks noChangeArrowheads="1"/>
            </p:cNvSpPr>
            <p:nvPr/>
          </p:nvSpPr>
          <p:spPr bwMode="auto">
            <a:xfrm>
              <a:off x="4143350" y="2651935"/>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3</a:t>
              </a:r>
            </a:p>
          </p:txBody>
        </p:sp>
        <p:sp>
          <p:nvSpPr>
            <p:cNvPr id="90175" name="41 CuadroTexto"/>
            <p:cNvSpPr txBox="1">
              <a:spLocks noChangeArrowheads="1"/>
            </p:cNvSpPr>
            <p:nvPr/>
          </p:nvSpPr>
          <p:spPr bwMode="auto">
            <a:xfrm>
              <a:off x="1714480" y="2650303"/>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a:t>
              </a:r>
            </a:p>
          </p:txBody>
        </p:sp>
        <p:sp>
          <p:nvSpPr>
            <p:cNvPr id="90176" name="42 CuadroTexto"/>
            <p:cNvSpPr txBox="1">
              <a:spLocks noChangeArrowheads="1"/>
            </p:cNvSpPr>
            <p:nvPr/>
          </p:nvSpPr>
          <p:spPr bwMode="auto">
            <a:xfrm>
              <a:off x="2500298" y="2651935"/>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2</a:t>
              </a:r>
            </a:p>
          </p:txBody>
        </p:sp>
        <p:sp>
          <p:nvSpPr>
            <p:cNvPr id="24" name="23 Rectángulo"/>
            <p:cNvSpPr/>
            <p:nvPr/>
          </p:nvSpPr>
          <p:spPr bwMode="auto">
            <a:xfrm>
              <a:off x="3286116" y="4503380"/>
              <a:ext cx="1500274" cy="3572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3.10 dB</a:t>
              </a:r>
            </a:p>
          </p:txBody>
        </p:sp>
        <p:sp>
          <p:nvSpPr>
            <p:cNvPr id="31" name="30 Rectángulo"/>
            <p:cNvSpPr/>
            <p:nvPr/>
          </p:nvSpPr>
          <p:spPr bwMode="auto">
            <a:xfrm>
              <a:off x="1714480" y="5074838"/>
              <a:ext cx="2000264" cy="3572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2-TO-3 </a:t>
              </a:r>
              <a:r>
                <a:rPr lang="es-MX" sz="1200" b="0" dirty="0" err="1">
                  <a:solidFill>
                    <a:schemeClr val="tx1"/>
                  </a:solidFill>
                  <a:effectLst>
                    <a:outerShdw blurRad="38100" dist="38100" dir="2700000" algn="tl">
                      <a:srgbClr val="000000">
                        <a:alpha val="43137"/>
                      </a:srgbClr>
                    </a:outerShdw>
                  </a:effectLst>
                </a:rPr>
                <a:t>Converter</a:t>
              </a:r>
              <a:endParaRPr lang="es-MX" sz="1200" b="0" dirty="0">
                <a:solidFill>
                  <a:schemeClr val="tx1"/>
                </a:solidFill>
                <a:effectLst>
                  <a:outerShdw blurRad="38100" dist="38100" dir="2700000" algn="tl">
                    <a:srgbClr val="000000">
                      <a:alpha val="43137"/>
                    </a:srgbClr>
                  </a:outerShdw>
                </a:effectLst>
              </a:endParaRPr>
            </a:p>
          </p:txBody>
        </p:sp>
        <p:cxnSp>
          <p:nvCxnSpPr>
            <p:cNvPr id="42" name="41 Conector recto"/>
            <p:cNvCxnSpPr/>
            <p:nvPr/>
          </p:nvCxnSpPr>
          <p:spPr bwMode="auto">
            <a:xfrm rot="5400000">
              <a:off x="3425874" y="4969192"/>
              <a:ext cx="214271"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43" name="42 Conector recto"/>
            <p:cNvCxnSpPr/>
            <p:nvPr/>
          </p:nvCxnSpPr>
          <p:spPr bwMode="auto">
            <a:xfrm rot="5400000">
              <a:off x="4438722" y="4967605"/>
              <a:ext cx="214272"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44" name="43 Elipse"/>
            <p:cNvSpPr/>
            <p:nvPr/>
          </p:nvSpPr>
          <p:spPr bwMode="auto">
            <a:xfrm>
              <a:off x="4505376" y="5075534"/>
              <a:ext cx="73027" cy="73011"/>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90186" name="109 CuadroTexto"/>
            <p:cNvSpPr txBox="1">
              <a:spLocks noChangeArrowheads="1"/>
            </p:cNvSpPr>
            <p:nvPr/>
          </p:nvSpPr>
          <p:spPr bwMode="auto">
            <a:xfrm>
              <a:off x="1357290" y="5789264"/>
              <a:ext cx="14288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Odd Mode</a:t>
              </a:r>
            </a:p>
          </p:txBody>
        </p:sp>
        <p:sp>
          <p:nvSpPr>
            <p:cNvPr id="90187" name="110 CuadroTexto"/>
            <p:cNvSpPr txBox="1">
              <a:spLocks noChangeArrowheads="1"/>
            </p:cNvSpPr>
            <p:nvPr/>
          </p:nvSpPr>
          <p:spPr bwMode="auto">
            <a:xfrm>
              <a:off x="2672991" y="5789264"/>
              <a:ext cx="1214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Even Mode</a:t>
              </a:r>
            </a:p>
          </p:txBody>
        </p:sp>
        <p:cxnSp>
          <p:nvCxnSpPr>
            <p:cNvPr id="88" name="87 Forma"/>
            <p:cNvCxnSpPr>
              <a:stCxn id="0" idx="3"/>
            </p:cNvCxnSpPr>
            <p:nvPr/>
          </p:nvCxnSpPr>
          <p:spPr bwMode="auto">
            <a:xfrm>
              <a:off x="2114546" y="3537544"/>
              <a:ext cx="179391" cy="431717"/>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92" name="91 Forma"/>
            <p:cNvCxnSpPr>
              <a:stCxn id="0" idx="3"/>
            </p:cNvCxnSpPr>
            <p:nvPr/>
          </p:nvCxnSpPr>
          <p:spPr bwMode="auto">
            <a:xfrm>
              <a:off x="2900376" y="3540718"/>
              <a:ext cx="179392" cy="431717"/>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94" name="93 Forma"/>
            <p:cNvCxnSpPr>
              <a:stCxn id="0" idx="3"/>
            </p:cNvCxnSpPr>
            <p:nvPr/>
          </p:nvCxnSpPr>
          <p:spPr bwMode="auto">
            <a:xfrm>
              <a:off x="3684619" y="3537544"/>
              <a:ext cx="180979" cy="431717"/>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96" name="95 Forma"/>
            <p:cNvCxnSpPr>
              <a:stCxn id="0" idx="3"/>
            </p:cNvCxnSpPr>
            <p:nvPr/>
          </p:nvCxnSpPr>
          <p:spPr bwMode="auto">
            <a:xfrm>
              <a:off x="4533952" y="3537544"/>
              <a:ext cx="179391" cy="431717"/>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00" name="99 Conector recto"/>
            <p:cNvCxnSpPr>
              <a:stCxn id="0" idx="2"/>
            </p:cNvCxnSpPr>
            <p:nvPr/>
          </p:nvCxnSpPr>
          <p:spPr bwMode="auto">
            <a:xfrm rot="5400000">
              <a:off x="1251867" y="4393834"/>
              <a:ext cx="1358637" cy="476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2" name="101 Conector recto"/>
            <p:cNvCxnSpPr>
              <a:stCxn id="0" idx="2"/>
              <a:endCxn id="0" idx="0"/>
            </p:cNvCxnSpPr>
            <p:nvPr/>
          </p:nvCxnSpPr>
          <p:spPr bwMode="auto">
            <a:xfrm rot="5400000">
              <a:off x="2039284" y="4395422"/>
              <a:ext cx="1355463" cy="476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4" name="103 Conector recto de flecha"/>
            <p:cNvCxnSpPr/>
            <p:nvPr/>
          </p:nvCxnSpPr>
          <p:spPr bwMode="auto">
            <a:xfrm rot="5400000" flipH="1" flipV="1">
              <a:off x="1892328" y="5612006"/>
              <a:ext cx="360293" cy="1588"/>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05" name="104 Conector recto de flecha"/>
            <p:cNvCxnSpPr/>
            <p:nvPr/>
          </p:nvCxnSpPr>
          <p:spPr bwMode="auto">
            <a:xfrm rot="5400000" flipH="1" flipV="1">
              <a:off x="3106000" y="5611212"/>
              <a:ext cx="358706" cy="1588"/>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90196" name="110 CuadroTexto"/>
            <p:cNvSpPr txBox="1">
              <a:spLocks noChangeArrowheads="1"/>
            </p:cNvSpPr>
            <p:nvPr/>
          </p:nvSpPr>
          <p:spPr bwMode="auto">
            <a:xfrm>
              <a:off x="3929058" y="5226513"/>
              <a:ext cx="1214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R3 Monitoring</a:t>
              </a:r>
            </a:p>
          </p:txBody>
        </p:sp>
        <p:cxnSp>
          <p:nvCxnSpPr>
            <p:cNvPr id="108" name="107 Conector recto"/>
            <p:cNvCxnSpPr>
              <a:stCxn id="0" idx="2"/>
            </p:cNvCxnSpPr>
            <p:nvPr/>
          </p:nvCxnSpPr>
          <p:spPr bwMode="auto">
            <a:xfrm rot="5400000">
              <a:off x="3109223" y="4108139"/>
              <a:ext cx="787248" cy="476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10" name="109 Conector recto"/>
            <p:cNvCxnSpPr>
              <a:stCxn id="0" idx="2"/>
            </p:cNvCxnSpPr>
            <p:nvPr/>
          </p:nvCxnSpPr>
          <p:spPr bwMode="auto">
            <a:xfrm rot="16200000" flipH="1">
              <a:off x="3959349" y="4110521"/>
              <a:ext cx="787248"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90199" name="110 CuadroTexto"/>
            <p:cNvSpPr txBox="1">
              <a:spLocks noChangeArrowheads="1"/>
            </p:cNvSpPr>
            <p:nvPr/>
          </p:nvSpPr>
          <p:spPr bwMode="auto">
            <a:xfrm>
              <a:off x="2039988" y="3929066"/>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0200" name="111 CuadroTexto"/>
            <p:cNvSpPr txBox="1">
              <a:spLocks noChangeArrowheads="1"/>
            </p:cNvSpPr>
            <p:nvPr/>
          </p:nvSpPr>
          <p:spPr bwMode="auto">
            <a:xfrm>
              <a:off x="2837610" y="3929066"/>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0201" name="112 CuadroTexto"/>
            <p:cNvSpPr txBox="1">
              <a:spLocks noChangeArrowheads="1"/>
            </p:cNvSpPr>
            <p:nvPr/>
          </p:nvSpPr>
          <p:spPr bwMode="auto">
            <a:xfrm>
              <a:off x="3611624" y="3937819"/>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0202" name="113 CuadroTexto"/>
            <p:cNvSpPr txBox="1">
              <a:spLocks noChangeArrowheads="1"/>
            </p:cNvSpPr>
            <p:nvPr/>
          </p:nvSpPr>
          <p:spPr bwMode="auto">
            <a:xfrm>
              <a:off x="4458941" y="3929066"/>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115" name="114 CuadroTexto"/>
            <p:cNvSpPr txBox="1"/>
            <p:nvPr/>
          </p:nvSpPr>
          <p:spPr>
            <a:xfrm>
              <a:off x="2214560" y="6192918"/>
              <a:ext cx="2357493" cy="307916"/>
            </a:xfrm>
            <a:prstGeom prst="rect">
              <a:avLst/>
            </a:prstGeom>
            <a:noFill/>
          </p:spPr>
          <p:txBody>
            <a:bodyPr>
              <a:spAutoFit/>
            </a:bodyPr>
            <a:lstStyle/>
            <a:p>
              <a:pPr algn="ctr" eaLnBrk="0" hangingPunct="0">
                <a:defRPr/>
              </a:pPr>
              <a:r>
                <a:rPr lang="es-MX" sz="1400" b="0" dirty="0">
                  <a:solidFill>
                    <a:srgbClr val="FF0000"/>
                  </a:solidFill>
                  <a:effectLst>
                    <a:outerShdw blurRad="38100" dist="38100" dir="2700000" algn="tl">
                      <a:srgbClr val="C0C0C0"/>
                    </a:outerShdw>
                  </a:effectLst>
                  <a:latin typeface="+mj-lt"/>
                  <a:ea typeface="+mj-ea"/>
                  <a:cs typeface="+mj-cs"/>
                </a:rPr>
                <a:t>NETWORK SCHEMATIC</a:t>
              </a:r>
            </a:p>
          </p:txBody>
        </p:sp>
      </p:grpSp>
      <p:sp>
        <p:nvSpPr>
          <p:cNvPr id="158" name="157 CuadroTexto"/>
          <p:cNvSpPr txBox="1"/>
          <p:nvPr/>
        </p:nvSpPr>
        <p:spPr>
          <a:xfrm>
            <a:off x="71438" y="1547813"/>
            <a:ext cx="1928812" cy="738187"/>
          </a:xfrm>
          <a:prstGeom prst="rect">
            <a:avLst/>
          </a:prstGeom>
          <a:noFill/>
        </p:spPr>
        <p:txBody>
          <a:bodyPr>
            <a:spAutoFit/>
          </a:bodyPr>
          <a:lstStyle/>
          <a:p>
            <a:pPr algn="ctr" eaLnBrk="0" hangingPunct="0">
              <a:defRPr/>
            </a:pPr>
            <a:r>
              <a:rPr lang="es-MX" sz="1400" b="0" dirty="0">
                <a:solidFill>
                  <a:srgbClr val="FF0000"/>
                </a:solidFill>
                <a:effectLst>
                  <a:outerShdw blurRad="38100" dist="38100" dir="2700000" algn="tl">
                    <a:srgbClr val="C0C0C0"/>
                  </a:outerShdw>
                </a:effectLst>
                <a:latin typeface="+mj-lt"/>
                <a:ea typeface="+mj-ea"/>
                <a:cs typeface="+mj-cs"/>
              </a:rPr>
              <a:t>VERTICAL TRANSMIT HORN EXCITATIONS</a:t>
            </a:r>
          </a:p>
        </p:txBody>
      </p:sp>
      <p:sp>
        <p:nvSpPr>
          <p:cNvPr id="159" name="158 CuadroTexto"/>
          <p:cNvSpPr txBox="1"/>
          <p:nvPr/>
        </p:nvSpPr>
        <p:spPr>
          <a:xfrm>
            <a:off x="1071563" y="3929063"/>
            <a:ext cx="1928812" cy="738187"/>
          </a:xfrm>
          <a:prstGeom prst="rect">
            <a:avLst/>
          </a:prstGeom>
          <a:noFill/>
        </p:spPr>
        <p:txBody>
          <a:bodyPr>
            <a:spAutoFit/>
          </a:bodyPr>
          <a:lstStyle/>
          <a:p>
            <a:pPr algn="ctr" eaLnBrk="0" hangingPunct="0">
              <a:defRPr/>
            </a:pPr>
            <a:r>
              <a:rPr lang="es-MX" sz="1400" b="0" dirty="0">
                <a:solidFill>
                  <a:srgbClr val="FF0000"/>
                </a:solidFill>
                <a:effectLst>
                  <a:outerShdw blurRad="38100" dist="38100" dir="2700000" algn="tl">
                    <a:srgbClr val="C0C0C0"/>
                  </a:outerShdw>
                </a:effectLst>
                <a:latin typeface="+mj-lt"/>
                <a:ea typeface="+mj-ea"/>
                <a:cs typeface="+mj-cs"/>
              </a:rPr>
              <a:t>VERTICAL TRANSMIT NETWORK</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a:xfrm>
            <a:off x="1403350" y="188913"/>
            <a:ext cx="6985000" cy="865187"/>
          </a:xfrm>
        </p:spPr>
        <p:txBody>
          <a:bodyPr/>
          <a:lstStyle/>
          <a:p>
            <a:pPr eaLnBrk="1" hangingPunct="1">
              <a:defRPr/>
            </a:pPr>
            <a:r>
              <a:rPr lang="es-ES" smtClean="0"/>
              <a:t>Topic1: Mission objectives</a:t>
            </a:r>
          </a:p>
        </p:txBody>
      </p:sp>
      <p:sp>
        <p:nvSpPr>
          <p:cNvPr id="17411" name="Rectangle 3"/>
          <p:cNvSpPr>
            <a:spLocks noGrp="1" noChangeArrowheads="1"/>
          </p:cNvSpPr>
          <p:nvPr>
            <p:ph idx="1"/>
          </p:nvPr>
        </p:nvSpPr>
        <p:spPr/>
        <p:txBody>
          <a:bodyPr/>
          <a:lstStyle/>
          <a:p>
            <a:pPr eaLnBrk="1" hangingPunct="1"/>
            <a:endParaRPr lang="es-ES" dirty="0" smtClean="0"/>
          </a:p>
          <a:p>
            <a:pPr eaLnBrk="1" hangingPunct="1"/>
            <a:endParaRPr lang="es-ES" dirty="0" smtClean="0"/>
          </a:p>
          <a:p>
            <a:pPr eaLnBrk="1" hangingPunct="1"/>
            <a:r>
              <a:rPr lang="es-ES" dirty="0" smtClean="0"/>
              <a:t>General </a:t>
            </a:r>
            <a:r>
              <a:rPr lang="es-ES" dirty="0" err="1" smtClean="0"/>
              <a:t>objective</a:t>
            </a:r>
            <a:endParaRPr lang="es-ES" dirty="0" smtClean="0"/>
          </a:p>
          <a:p>
            <a:pPr eaLnBrk="1" hangingPunct="1">
              <a:buFontTx/>
              <a:buNone/>
            </a:pPr>
            <a:r>
              <a:rPr lang="es-ES" dirty="0" smtClean="0"/>
              <a:t>    </a:t>
            </a:r>
            <a:r>
              <a:rPr lang="es-ES" dirty="0" err="1" smtClean="0"/>
              <a:t>To</a:t>
            </a:r>
            <a:r>
              <a:rPr lang="es-ES" dirty="0" smtClean="0"/>
              <a:t> </a:t>
            </a:r>
            <a:r>
              <a:rPr lang="es-ES" dirty="0" err="1" smtClean="0"/>
              <a:t>provide</a:t>
            </a:r>
            <a:r>
              <a:rPr lang="es-ES" dirty="0" smtClean="0"/>
              <a:t> </a:t>
            </a:r>
            <a:r>
              <a:rPr lang="es-ES" dirty="0" err="1" smtClean="0"/>
              <a:t>telecommunications</a:t>
            </a:r>
            <a:r>
              <a:rPr lang="es-ES" dirty="0" smtClean="0"/>
              <a:t> </a:t>
            </a:r>
            <a:r>
              <a:rPr lang="es-ES" dirty="0" err="1" smtClean="0"/>
              <a:t>solutions</a:t>
            </a:r>
            <a:r>
              <a:rPr lang="es-ES" dirty="0" smtClean="0"/>
              <a:t> in </a:t>
            </a:r>
            <a:r>
              <a:rPr lang="es-ES" dirty="0" err="1" smtClean="0"/>
              <a:t>Mexico,USA</a:t>
            </a:r>
            <a:r>
              <a:rPr lang="es-ES" dirty="0" smtClean="0"/>
              <a:t> and </a:t>
            </a:r>
            <a:r>
              <a:rPr lang="es-ES" dirty="0" err="1" smtClean="0"/>
              <a:t>LatinAmerica</a:t>
            </a:r>
            <a:endParaRPr lang="es-ES" dirty="0" smtClean="0"/>
          </a:p>
          <a:p>
            <a:pPr eaLnBrk="1" hangingPunct="1">
              <a:buFontTx/>
              <a:buNone/>
            </a:pPr>
            <a:endParaRPr lang="es-ES" dirty="0" smtClean="0"/>
          </a:p>
          <a:p>
            <a:pPr eaLnBrk="1" hangingPunct="1"/>
            <a:r>
              <a:rPr lang="es-ES" dirty="0" err="1" smtClean="0"/>
              <a:t>Specific</a:t>
            </a:r>
            <a:r>
              <a:rPr lang="es-ES" dirty="0" smtClean="0"/>
              <a:t> </a:t>
            </a:r>
            <a:r>
              <a:rPr lang="es-ES" dirty="0" err="1" smtClean="0"/>
              <a:t>objectives</a:t>
            </a:r>
            <a:endParaRPr lang="es-ES" dirty="0" smtClean="0"/>
          </a:p>
          <a:p>
            <a:pPr eaLnBrk="1" hangingPunct="1">
              <a:buFontTx/>
              <a:buNone/>
            </a:pPr>
            <a:r>
              <a:rPr lang="es-ES" dirty="0" smtClean="0"/>
              <a:t>    </a:t>
            </a:r>
            <a:r>
              <a:rPr lang="es-ES" dirty="0" err="1" smtClean="0"/>
              <a:t>To</a:t>
            </a:r>
            <a:r>
              <a:rPr lang="es-ES" dirty="0" smtClean="0"/>
              <a:t> </a:t>
            </a:r>
            <a:r>
              <a:rPr lang="es-ES" dirty="0" err="1" smtClean="0"/>
              <a:t>offer</a:t>
            </a:r>
            <a:r>
              <a:rPr lang="es-ES" dirty="0" smtClean="0"/>
              <a:t> C, </a:t>
            </a:r>
            <a:r>
              <a:rPr lang="es-ES" dirty="0" err="1" smtClean="0"/>
              <a:t>Ku</a:t>
            </a:r>
            <a:r>
              <a:rPr lang="es-ES" dirty="0" smtClean="0"/>
              <a:t> and L band </a:t>
            </a:r>
            <a:r>
              <a:rPr lang="es-ES" dirty="0" err="1" smtClean="0"/>
              <a:t>services</a:t>
            </a:r>
            <a:r>
              <a:rPr lang="es-ES" dirty="0" smtClean="0"/>
              <a:t>(FSS, DBS, </a:t>
            </a:r>
            <a:r>
              <a:rPr lang="es-ES" dirty="0" err="1" smtClean="0"/>
              <a:t>Mobil</a:t>
            </a:r>
            <a:r>
              <a:rPr lang="es-ES" dirty="0" smtClean="0"/>
              <a:t>) </a:t>
            </a:r>
          </a:p>
          <a:p>
            <a:pPr eaLnBrk="1" hangingPunct="1">
              <a:buFontTx/>
              <a:buNone/>
            </a:pPr>
            <a:endParaRPr lang="es-ES" dirty="0" smtClean="0"/>
          </a:p>
          <a:p>
            <a:pPr eaLnBrk="1" hangingPunct="1">
              <a:buFontTx/>
              <a:buNone/>
            </a:pPr>
            <a:endParaRPr lang="es-ES"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Region</a:t>
            </a:r>
            <a:r>
              <a:rPr lang="es-MX" dirty="0" smtClean="0"/>
              <a:t> 1 Vertical </a:t>
            </a:r>
            <a:r>
              <a:rPr lang="es-MX" dirty="0" err="1" smtClean="0"/>
              <a:t>Transmit</a:t>
            </a:r>
            <a:r>
              <a:rPr lang="es-MX" dirty="0" smtClean="0"/>
              <a:t/>
            </a:r>
            <a:br>
              <a:rPr lang="es-MX" dirty="0" smtClean="0"/>
            </a:br>
            <a:r>
              <a:rPr lang="es-MX" dirty="0" err="1" smtClean="0"/>
              <a:t>Directivities</a:t>
            </a:r>
            <a:endParaRPr lang="es-MX" dirty="0" smtClean="0"/>
          </a:p>
        </p:txBody>
      </p:sp>
      <p:graphicFrame>
        <p:nvGraphicFramePr>
          <p:cNvPr id="4" name="3 Marcador de contenido"/>
          <p:cNvGraphicFramePr>
            <a:graphicFrameLocks noGrp="1"/>
          </p:cNvGraphicFramePr>
          <p:nvPr>
            <p:ph idx="4294967295"/>
          </p:nvPr>
        </p:nvGraphicFramePr>
        <p:xfrm>
          <a:off x="755650" y="1196975"/>
          <a:ext cx="7788275" cy="4954588"/>
        </p:xfrm>
        <a:graphic>
          <a:graphicData uri="http://schemas.openxmlformats.org/drawingml/2006/table">
            <a:tbl>
              <a:tblPr/>
              <a:tblGrid>
                <a:gridCol w="1593850"/>
                <a:gridCol w="1524000"/>
                <a:gridCol w="1525588"/>
                <a:gridCol w="1573212"/>
                <a:gridCol w="1571625"/>
              </a:tblGrid>
              <a:tr h="48764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dirty="0" smtClean="0">
                          <a:ln>
                            <a:noFill/>
                          </a:ln>
                          <a:solidFill>
                            <a:srgbClr val="FBFBFB"/>
                          </a:solidFill>
                          <a:effectLst/>
                          <a:latin typeface="Arial" charset="0"/>
                        </a:rPr>
                        <a:t>City</a:t>
                      </a:r>
                    </a:p>
                  </a:txBody>
                  <a:tcPr marT="45717" marB="45717" anchor="ctr" horzOverflow="overflow">
                    <a:lnL w="12700" cap="flat" cmpd="sng" algn="ctr">
                      <a:solidFill>
                        <a:srgbClr val="1F1F5E"/>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Directivity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(109.2°)</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Directivity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(113°)</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Expected EIRP, dBW (109.2°)</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Expected EIRP, dBW (113°)</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r>
              <a:tr h="319067">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 Channels 1 to 4</a:t>
                      </a:r>
                    </a:p>
                  </a:txBody>
                  <a:tcPr marT="45717" marB="4571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Puebla, Pue.</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31.80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31.83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San Luis Potosi</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31.85</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31.87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Toluca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31.55</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31.60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39.8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Leon</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31.60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31.65</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Mexicalli</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31.00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30.94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Aguascalientes</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31.59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31.63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Coatzacoalcos</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32.03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32.01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Tampico</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31.90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31.90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Torreón</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31.94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31.93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Chihuahua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32.21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32.21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Campeche</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31.40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31.43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Oaxaca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31.43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31.45</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Los Angeles</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29.54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29.41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37.7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37.6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260350"/>
            <a:ext cx="6985000" cy="865188"/>
          </a:xfrm>
        </p:spPr>
        <p:txBody>
          <a:bodyPr/>
          <a:lstStyle/>
          <a:p>
            <a:pPr eaLnBrk="1" hangingPunct="1">
              <a:defRPr/>
            </a:pPr>
            <a:r>
              <a:rPr lang="es-MX" dirty="0" err="1" smtClean="0"/>
              <a:t>Region</a:t>
            </a:r>
            <a:r>
              <a:rPr lang="es-MX" dirty="0" smtClean="0"/>
              <a:t> 1 Vertical </a:t>
            </a:r>
            <a:r>
              <a:rPr lang="es-MX" dirty="0" err="1" smtClean="0"/>
              <a:t>Transmit</a:t>
            </a:r>
            <a:r>
              <a:rPr lang="es-MX" dirty="0" smtClean="0"/>
              <a:t/>
            </a:r>
            <a:br>
              <a:rPr lang="es-MX" dirty="0" smtClean="0"/>
            </a:br>
            <a:r>
              <a:rPr lang="es-MX" dirty="0" err="1" smtClean="0"/>
              <a:t>Directivities</a:t>
            </a:r>
            <a:r>
              <a:rPr lang="es-MX" dirty="0" smtClean="0"/>
              <a:t> (Cont.)</a:t>
            </a:r>
          </a:p>
        </p:txBody>
      </p:sp>
      <p:graphicFrame>
        <p:nvGraphicFramePr>
          <p:cNvPr id="4" name="3 Marcador de contenido"/>
          <p:cNvGraphicFramePr>
            <a:graphicFrameLocks noGrp="1"/>
          </p:cNvGraphicFramePr>
          <p:nvPr>
            <p:ph idx="4294967295"/>
          </p:nvPr>
        </p:nvGraphicFramePr>
        <p:xfrm>
          <a:off x="755650" y="1268413"/>
          <a:ext cx="7788275" cy="4954587"/>
        </p:xfrm>
        <a:graphic>
          <a:graphicData uri="http://schemas.openxmlformats.org/drawingml/2006/table">
            <a:tbl>
              <a:tblPr/>
              <a:tblGrid>
                <a:gridCol w="1593850"/>
                <a:gridCol w="1524000"/>
                <a:gridCol w="1525588"/>
                <a:gridCol w="1573212"/>
                <a:gridCol w="1571625"/>
              </a:tblGrid>
              <a:tr h="48764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City</a:t>
                      </a:r>
                    </a:p>
                  </a:txBody>
                  <a:tcPr marT="45717" marB="45717" anchor="ctr" horzOverflow="overflow">
                    <a:lnL w="12700" cap="flat" cmpd="sng" algn="ctr">
                      <a:solidFill>
                        <a:srgbClr val="1F1F5E"/>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Directivity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(109.2°)</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Directivity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(113°)</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Expected EIRP, dBW (109.2°)</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Expected EIRP, dBW (113°)</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r>
              <a:tr h="319067">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 Channels 1 to 4</a:t>
                      </a:r>
                    </a:p>
                  </a:txBody>
                  <a:tcPr marT="45717" marB="4571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San Antonio</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29.62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29.72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37.8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37.9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Tijuana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30.34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30.28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38.5</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38.5</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Monterrey</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31.47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31.47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Mexico</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31.73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31.76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Guadalajara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30.99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31.08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Veracruz</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32.11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32.11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Acapulco</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30.35</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30.46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Hermosillo</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32.08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32.09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Ciudad Juarez</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31.78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31.81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Matamoros</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30.70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30.74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Merida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30.77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30.83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Cancul</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29.38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29.58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37.6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37.8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Chetumal</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30.82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30.86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39.1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0"/>
            <a:ext cx="6985000" cy="865188"/>
          </a:xfrm>
        </p:spPr>
        <p:txBody>
          <a:bodyPr/>
          <a:lstStyle/>
          <a:p>
            <a:pPr eaLnBrk="1" hangingPunct="1">
              <a:defRPr/>
            </a:pPr>
            <a:r>
              <a:rPr lang="es-MX" dirty="0" err="1" smtClean="0"/>
              <a:t>Region</a:t>
            </a:r>
            <a:r>
              <a:rPr lang="es-MX" dirty="0" smtClean="0"/>
              <a:t> 1 Vertical </a:t>
            </a:r>
            <a:r>
              <a:rPr lang="es-MX" dirty="0" err="1" smtClean="0"/>
              <a:t>Transmit</a:t>
            </a:r>
            <a:r>
              <a:rPr lang="es-MX" dirty="0" smtClean="0"/>
              <a:t/>
            </a:r>
            <a:br>
              <a:rPr lang="es-MX" dirty="0" smtClean="0"/>
            </a:br>
            <a:r>
              <a:rPr lang="es-MX" dirty="0" err="1" smtClean="0"/>
              <a:t>Directivities</a:t>
            </a:r>
            <a:r>
              <a:rPr lang="es-MX" dirty="0" smtClean="0"/>
              <a:t> (Cont.)</a:t>
            </a:r>
          </a:p>
        </p:txBody>
      </p:sp>
      <p:graphicFrame>
        <p:nvGraphicFramePr>
          <p:cNvPr id="4" name="3 Marcador de contenido"/>
          <p:cNvGraphicFramePr>
            <a:graphicFrameLocks noGrp="1"/>
          </p:cNvGraphicFramePr>
          <p:nvPr>
            <p:ph idx="4294967295"/>
          </p:nvPr>
        </p:nvGraphicFramePr>
        <p:xfrm>
          <a:off x="684213" y="1341438"/>
          <a:ext cx="7788275" cy="4635500"/>
        </p:xfrm>
        <a:graphic>
          <a:graphicData uri="http://schemas.openxmlformats.org/drawingml/2006/table">
            <a:tbl>
              <a:tblPr/>
              <a:tblGrid>
                <a:gridCol w="1593850"/>
                <a:gridCol w="1524000"/>
                <a:gridCol w="1525588"/>
                <a:gridCol w="1573212"/>
                <a:gridCol w="1571625"/>
              </a:tblGrid>
              <a:tr h="48764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dirty="0" smtClean="0">
                          <a:ln>
                            <a:noFill/>
                          </a:ln>
                          <a:solidFill>
                            <a:srgbClr val="FBFBFB"/>
                          </a:solidFill>
                          <a:effectLst/>
                          <a:latin typeface="Arial" charset="0"/>
                        </a:rPr>
                        <a:t>City</a:t>
                      </a:r>
                    </a:p>
                  </a:txBody>
                  <a:tcPr marT="45717" marB="45717" anchor="ctr" horzOverflow="overflow">
                    <a:lnL w="12700" cap="flat" cmpd="sng" algn="ctr">
                      <a:solidFill>
                        <a:srgbClr val="1F1F5E"/>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Directivity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(109.2°)</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Directivity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(113°)</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Expected EIRP, dBW (109.2°)</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1" i="0" u="none" strike="noStrike" cap="none" normalizeH="0" baseline="0" smtClean="0">
                          <a:ln>
                            <a:noFill/>
                          </a:ln>
                          <a:solidFill>
                            <a:srgbClr val="FBFBFB"/>
                          </a:solidFill>
                          <a:effectLst/>
                          <a:latin typeface="Arial" charset="0"/>
                        </a:rPr>
                        <a:t>Expected EIRP, dBW (113°)</a:t>
                      </a:r>
                    </a:p>
                  </a:txBody>
                  <a:tcPr marT="45717" marB="45717" anchor="ctr" horzOverflow="overflow">
                    <a:lnL w="12700" cap="flat" cmpd="sng" algn="ctr">
                      <a:solidFill>
                        <a:srgbClr val="F4F4F4"/>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1F1F5E"/>
                      </a:solidFill>
                      <a:prstDash val="solid"/>
                      <a:round/>
                      <a:headEnd type="none" w="med" len="med"/>
                      <a:tailEnd type="none" w="med" len="med"/>
                    </a:lnT>
                    <a:lnB w="12700" cap="flat" cmpd="sng" algn="ctr">
                      <a:solidFill>
                        <a:srgbClr val="F4F4F4"/>
                      </a:solidFill>
                      <a:prstDash val="solid"/>
                      <a:round/>
                      <a:headEnd type="none" w="med" len="med"/>
                      <a:tailEnd type="none" w="med" len="med"/>
                    </a:lnB>
                    <a:lnTlToBr>
                      <a:noFill/>
                    </a:lnTlToBr>
                    <a:lnBlToTr>
                      <a:noFill/>
                    </a:lnBlToTr>
                    <a:solidFill>
                      <a:schemeClr val="accent2"/>
                    </a:solidFill>
                  </a:tcPr>
                </a:tc>
              </a:tr>
              <a:tr h="319066">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 Channels 1 to 4</a:t>
                      </a:r>
                    </a:p>
                  </a:txBody>
                  <a:tcPr marT="45717" marB="45717" anchor="ctr" horzOverflow="overflow">
                    <a:lnL w="12700" cap="flat" cmpd="sng" algn="ctr">
                      <a:solidFill>
                        <a:srgbClr val="1F1F5E"/>
                      </a:solidFill>
                      <a:prstDash val="solid"/>
                      <a:round/>
                      <a:headEnd type="none" w="med" len="med"/>
                      <a:tailEnd type="none" w="med" len="med"/>
                    </a:lnL>
                    <a:lnR w="12700" cap="flat" cmpd="sng" algn="ctr">
                      <a:solidFill>
                        <a:srgbClr val="1F1F5E"/>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1F1F5E"/>
                      </a:solidFill>
                      <a:prstDash val="solid"/>
                      <a:round/>
                      <a:headEnd type="none" w="med" len="med"/>
                      <a:tailEnd type="none" w="med" len="med"/>
                    </a:lnB>
                    <a:lnTlToBr>
                      <a:noFill/>
                    </a:lnTlToBr>
                    <a:lnBlToTr>
                      <a:noFill/>
                    </a:lnBlToTr>
                    <a:no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Ensenada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30.55</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30.51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rgbClr val="1F1F5E"/>
                      </a:solidFill>
                      <a:prstDash val="solid"/>
                      <a:round/>
                      <a:headEnd type="none" w="med" len="med"/>
                      <a:tailEnd type="none" w="med" len="med"/>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La Paz</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30.38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30.47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Nuevo Laredo</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30.79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30.82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Puerto Escondido</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30.72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30.76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Puerto Vallarta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30.24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30.37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38.6</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Tapachula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30.70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30.63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Tuxtla Gutierrez</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31.65</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31.62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39.8</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Villahermosa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31.97</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31.94</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40.1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Guatemala</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30.09</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30.01</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38.2</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Average</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39.3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w="12700" cap="flat" cmpd="sng" algn="ctr">
                      <a:solidFill>
                        <a:schemeClr val="accent2"/>
                      </a:solidFill>
                      <a:prstDash val="solid"/>
                      <a:round/>
                      <a:headEnd type="none" w="med" len="med"/>
                      <a:tailEnd type="none" w="med" len="med"/>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Specified</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38.3</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a:noFill/>
                    </a:lnB>
                    <a:lnTlToBr>
                      <a:noFill/>
                    </a:lnTlToBr>
                    <a:lnBlToTr>
                      <a:noFill/>
                    </a:lnBlToTr>
                    <a:noFill/>
                  </a:tcPr>
                </a:tc>
              </a:tr>
              <a:tr h="319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Margin, dB</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MX" sz="1300" b="0" i="0" u="none" strike="noStrike" cap="none" normalizeH="0" baseline="0" smtClean="0">
                        <a:ln>
                          <a:noFill/>
                        </a:ln>
                        <a:solidFill>
                          <a:srgbClr val="000090"/>
                        </a:solidFill>
                        <a:effectLst/>
                        <a:latin typeface="Arial" charset="0"/>
                      </a:endParaRP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smtClean="0">
                          <a:ln>
                            <a:noFill/>
                          </a:ln>
                          <a:solidFill>
                            <a:srgbClr val="000090"/>
                          </a:solidFill>
                          <a:effectLst/>
                          <a:latin typeface="Arial" charset="0"/>
                        </a:rPr>
                        <a:t>1.0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300" b="0" i="0" u="none" strike="noStrike" cap="none" normalizeH="0" baseline="0" dirty="0" smtClean="0">
                          <a:ln>
                            <a:noFill/>
                          </a:ln>
                          <a:solidFill>
                            <a:srgbClr val="000090"/>
                          </a:solidFill>
                          <a:effectLst/>
                          <a:latin typeface="Arial" charset="0"/>
                        </a:rPr>
                        <a:t>1.0</a:t>
                      </a:r>
                    </a:p>
                  </a:txBody>
                  <a:tcPr marT="45717" marB="45717" anchor="ctr" horzOverflow="overflow">
                    <a:lnL w="9525" cap="flat" cmpd="sng" algn="ctr">
                      <a:solidFill>
                        <a:srgbClr val="202068"/>
                      </a:solidFill>
                      <a:prstDash val="solid"/>
                      <a:round/>
                      <a:headEnd type="none" w="med" len="med"/>
                      <a:tailEnd type="none" w="med" len="med"/>
                    </a:lnL>
                    <a:lnR w="9525" cap="flat" cmpd="sng" algn="ctr">
                      <a:solidFill>
                        <a:srgbClr val="202068"/>
                      </a:solidFill>
                      <a:prstDash val="solid"/>
                      <a:round/>
                      <a:headEnd type="none" w="med" len="med"/>
                      <a:tailEnd type="none" w="med" len="med"/>
                    </a:lnR>
                    <a:lnT>
                      <a:noFill/>
                    </a:lnT>
                    <a:lnB w="9525" cap="flat" cmpd="sng" algn="ctr">
                      <a:solidFill>
                        <a:srgbClr val="202068"/>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188913"/>
            <a:ext cx="6985000" cy="865187"/>
          </a:xfrm>
        </p:spPr>
        <p:txBody>
          <a:bodyPr/>
          <a:lstStyle/>
          <a:p>
            <a:pPr eaLnBrk="1" hangingPunct="1">
              <a:defRPr/>
            </a:pPr>
            <a:r>
              <a:rPr lang="es-MX" dirty="0" err="1" smtClean="0"/>
              <a:t>Region</a:t>
            </a:r>
            <a:r>
              <a:rPr lang="es-MX" dirty="0" smtClean="0"/>
              <a:t> R1 Vertical </a:t>
            </a:r>
            <a:r>
              <a:rPr lang="es-MX" dirty="0" err="1" smtClean="0"/>
              <a:t>Receive</a:t>
            </a:r>
            <a:r>
              <a:rPr lang="es-MX" dirty="0" smtClean="0"/>
              <a:t/>
            </a:r>
            <a:br>
              <a:rPr lang="es-MX" dirty="0" smtClean="0"/>
            </a:br>
            <a:r>
              <a:rPr lang="es-MX" dirty="0" err="1" smtClean="0"/>
              <a:t>Horn</a:t>
            </a:r>
            <a:r>
              <a:rPr lang="es-MX" dirty="0" smtClean="0"/>
              <a:t> </a:t>
            </a:r>
            <a:r>
              <a:rPr lang="es-MX" dirty="0" err="1" smtClean="0"/>
              <a:t>Excitations</a:t>
            </a:r>
            <a:endParaRPr lang="es-MX" dirty="0" smtClean="0"/>
          </a:p>
        </p:txBody>
      </p:sp>
      <p:graphicFrame>
        <p:nvGraphicFramePr>
          <p:cNvPr id="4" name="3 Marcador de contenido"/>
          <p:cNvGraphicFramePr>
            <a:graphicFrameLocks noGrp="1"/>
          </p:cNvGraphicFramePr>
          <p:nvPr>
            <p:ph idx="4294967295"/>
          </p:nvPr>
        </p:nvGraphicFramePr>
        <p:xfrm>
          <a:off x="1692275" y="2420938"/>
          <a:ext cx="6072188" cy="2225675"/>
        </p:xfrm>
        <a:graphic>
          <a:graphicData uri="http://schemas.openxmlformats.org/drawingml/2006/table">
            <a:tbl>
              <a:tblPr firstRow="1">
                <a:tableStyleId>{85BE263C-DBD7-4A20-BB59-AAB30ACAA65A}</a:tableStyleId>
              </a:tblPr>
              <a:tblGrid>
                <a:gridCol w="2024063"/>
                <a:gridCol w="2024063"/>
                <a:gridCol w="2024063"/>
              </a:tblGrid>
              <a:tr h="370946">
                <a:tc>
                  <a:txBody>
                    <a:bodyPr/>
                    <a:lstStyle/>
                    <a:p>
                      <a:pPr algn="ctr"/>
                      <a:r>
                        <a:rPr lang="es-MX" sz="1800" dirty="0" smtClean="0"/>
                        <a:t>No.</a:t>
                      </a:r>
                      <a:endParaRPr lang="es-MX" sz="1800" dirty="0"/>
                    </a:p>
                  </a:txBody>
                  <a:tcPr marL="91439" marR="91439" marT="45733" marB="45733" anchor="ctr"/>
                </a:tc>
                <a:tc>
                  <a:txBody>
                    <a:bodyPr/>
                    <a:lstStyle/>
                    <a:p>
                      <a:pPr algn="ctr"/>
                      <a:r>
                        <a:rPr lang="es-MX" sz="1800" dirty="0" err="1" smtClean="0"/>
                        <a:t>Relative</a:t>
                      </a:r>
                      <a:r>
                        <a:rPr lang="es-MX" sz="1800" dirty="0" smtClean="0"/>
                        <a:t> </a:t>
                      </a:r>
                      <a:r>
                        <a:rPr lang="es-MX" sz="1800" dirty="0" err="1" smtClean="0"/>
                        <a:t>Power</a:t>
                      </a:r>
                      <a:endParaRPr lang="es-MX" sz="1800" dirty="0"/>
                    </a:p>
                  </a:txBody>
                  <a:tcPr marL="91439" marR="91439" marT="45733" marB="45733" anchor="ctr"/>
                </a:tc>
                <a:tc>
                  <a:txBody>
                    <a:bodyPr/>
                    <a:lstStyle/>
                    <a:p>
                      <a:pPr algn="ctr"/>
                      <a:r>
                        <a:rPr lang="es-MX" sz="1800" dirty="0" err="1" smtClean="0"/>
                        <a:t>Phase</a:t>
                      </a:r>
                      <a:r>
                        <a:rPr lang="es-MX" sz="1800" dirty="0" smtClean="0"/>
                        <a:t>, </a:t>
                      </a:r>
                      <a:r>
                        <a:rPr lang="es-MX" sz="1800" dirty="0" err="1" smtClean="0"/>
                        <a:t>deg</a:t>
                      </a:r>
                      <a:endParaRPr lang="es-MX" sz="1800" dirty="0"/>
                    </a:p>
                  </a:txBody>
                  <a:tcPr marL="91439" marR="91439" marT="45733" marB="45733" anchor="ctr"/>
                </a:tc>
              </a:tr>
              <a:tr h="370946">
                <a:tc>
                  <a:txBody>
                    <a:bodyPr/>
                    <a:lstStyle/>
                    <a:p>
                      <a:pPr algn="ctr"/>
                      <a:r>
                        <a:rPr lang="es-MX" sz="1800" dirty="0" smtClean="0"/>
                        <a:t>1</a:t>
                      </a:r>
                      <a:endParaRPr lang="es-MX" sz="1800" dirty="0"/>
                    </a:p>
                  </a:txBody>
                  <a:tcPr marL="91439" marR="91439" marT="45733" marB="45733" anchor="ctr"/>
                </a:tc>
                <a:tc>
                  <a:txBody>
                    <a:bodyPr/>
                    <a:lstStyle/>
                    <a:p>
                      <a:pPr algn="ctr"/>
                      <a:r>
                        <a:rPr lang="es-MX" sz="1800" dirty="0" smtClean="0"/>
                        <a:t>0.195</a:t>
                      </a:r>
                      <a:endParaRPr lang="es-MX" sz="1800" dirty="0"/>
                    </a:p>
                  </a:txBody>
                  <a:tcPr marL="91439" marR="91439" marT="45733" marB="45733" anchor="ctr"/>
                </a:tc>
                <a:tc>
                  <a:txBody>
                    <a:bodyPr/>
                    <a:lstStyle/>
                    <a:p>
                      <a:pPr algn="ctr"/>
                      <a:r>
                        <a:rPr lang="es-MX" sz="1800" dirty="0" smtClean="0"/>
                        <a:t>0</a:t>
                      </a:r>
                      <a:endParaRPr lang="es-MX" sz="1800" dirty="0"/>
                    </a:p>
                  </a:txBody>
                  <a:tcPr marL="91439" marR="91439" marT="45733" marB="45733" anchor="ctr"/>
                </a:tc>
              </a:tr>
              <a:tr h="370946">
                <a:tc>
                  <a:txBody>
                    <a:bodyPr/>
                    <a:lstStyle/>
                    <a:p>
                      <a:pPr algn="ctr"/>
                      <a:r>
                        <a:rPr lang="es-MX" sz="1800" dirty="0" smtClean="0"/>
                        <a:t>2</a:t>
                      </a:r>
                      <a:endParaRPr lang="es-MX" sz="1800" dirty="0"/>
                    </a:p>
                  </a:txBody>
                  <a:tcPr marL="91439" marR="91439" marT="45733" marB="45733" anchor="ctr"/>
                </a:tc>
                <a:tc>
                  <a:txBody>
                    <a:bodyPr/>
                    <a:lstStyle/>
                    <a:p>
                      <a:pPr algn="ctr"/>
                      <a:r>
                        <a:rPr lang="es-MX" sz="1800" dirty="0" smtClean="0"/>
                        <a:t>0.463</a:t>
                      </a:r>
                      <a:endParaRPr lang="es-MX" sz="1800" dirty="0"/>
                    </a:p>
                  </a:txBody>
                  <a:tcPr marL="91439" marR="91439" marT="45733" marB="45733" anchor="ctr"/>
                </a:tc>
                <a:tc>
                  <a:txBody>
                    <a:bodyPr/>
                    <a:lstStyle/>
                    <a:p>
                      <a:pPr algn="ctr"/>
                      <a:r>
                        <a:rPr lang="es-MX" sz="1800" dirty="0" smtClean="0"/>
                        <a:t>20</a:t>
                      </a:r>
                      <a:endParaRPr lang="es-MX" sz="1800" dirty="0"/>
                    </a:p>
                  </a:txBody>
                  <a:tcPr marL="91439" marR="91439" marT="45733" marB="45733" anchor="ctr"/>
                </a:tc>
              </a:tr>
              <a:tr h="370946">
                <a:tc>
                  <a:txBody>
                    <a:bodyPr/>
                    <a:lstStyle/>
                    <a:p>
                      <a:pPr algn="ctr"/>
                      <a:r>
                        <a:rPr lang="es-MX" sz="1800" dirty="0" smtClean="0"/>
                        <a:t>3</a:t>
                      </a:r>
                      <a:endParaRPr lang="es-MX" sz="1800" dirty="0"/>
                    </a:p>
                  </a:txBody>
                  <a:tcPr marL="91439" marR="91439" marT="45733" marB="45733" anchor="ctr"/>
                </a:tc>
                <a:tc>
                  <a:txBody>
                    <a:bodyPr/>
                    <a:lstStyle/>
                    <a:p>
                      <a:pPr algn="ctr"/>
                      <a:r>
                        <a:rPr lang="es-MX" sz="1800" dirty="0" smtClean="0"/>
                        <a:t>0.163</a:t>
                      </a:r>
                      <a:endParaRPr lang="es-MX" sz="1800" dirty="0"/>
                    </a:p>
                  </a:txBody>
                  <a:tcPr marL="91439" marR="91439" marT="45733" marB="45733" anchor="ctr"/>
                </a:tc>
                <a:tc>
                  <a:txBody>
                    <a:bodyPr/>
                    <a:lstStyle/>
                    <a:p>
                      <a:pPr algn="ctr"/>
                      <a:r>
                        <a:rPr lang="es-MX" sz="1800" dirty="0" smtClean="0"/>
                        <a:t>-20</a:t>
                      </a:r>
                      <a:endParaRPr lang="es-MX" sz="1800" dirty="0"/>
                    </a:p>
                  </a:txBody>
                  <a:tcPr marL="91439" marR="91439" marT="45733" marB="45733" anchor="ctr"/>
                </a:tc>
              </a:tr>
              <a:tr h="370946">
                <a:tc>
                  <a:txBody>
                    <a:bodyPr/>
                    <a:lstStyle/>
                    <a:p>
                      <a:pPr algn="ctr"/>
                      <a:r>
                        <a:rPr lang="es-MX" sz="1800" dirty="0" smtClean="0"/>
                        <a:t>4</a:t>
                      </a:r>
                      <a:endParaRPr lang="es-MX" sz="1800" dirty="0"/>
                    </a:p>
                  </a:txBody>
                  <a:tcPr marL="91439" marR="91439" marT="45733" marB="45733" anchor="ctr"/>
                </a:tc>
                <a:tc>
                  <a:txBody>
                    <a:bodyPr/>
                    <a:lstStyle/>
                    <a:p>
                      <a:pPr algn="ctr"/>
                      <a:r>
                        <a:rPr lang="es-MX" sz="1800" dirty="0" smtClean="0"/>
                        <a:t>0.138</a:t>
                      </a:r>
                      <a:endParaRPr lang="es-MX" sz="1800" dirty="0"/>
                    </a:p>
                  </a:txBody>
                  <a:tcPr marL="91439" marR="91439" marT="45733" marB="45733" anchor="ctr"/>
                </a:tc>
                <a:tc>
                  <a:txBody>
                    <a:bodyPr/>
                    <a:lstStyle/>
                    <a:p>
                      <a:pPr algn="ctr"/>
                      <a:r>
                        <a:rPr lang="es-MX" sz="1800" dirty="0" smtClean="0"/>
                        <a:t>-20</a:t>
                      </a:r>
                      <a:endParaRPr lang="es-MX" sz="1800" dirty="0"/>
                    </a:p>
                  </a:txBody>
                  <a:tcPr marL="91439" marR="91439" marT="45733" marB="45733" anchor="ctr"/>
                </a:tc>
              </a:tr>
              <a:tr h="370946">
                <a:tc>
                  <a:txBody>
                    <a:bodyPr/>
                    <a:lstStyle/>
                    <a:p>
                      <a:pPr algn="ctr"/>
                      <a:r>
                        <a:rPr lang="es-MX" sz="1800" dirty="0" smtClean="0"/>
                        <a:t>5</a:t>
                      </a:r>
                      <a:endParaRPr lang="es-MX" sz="1800" dirty="0"/>
                    </a:p>
                  </a:txBody>
                  <a:tcPr marL="91439" marR="91439" marT="45733" marB="45733" anchor="ctr"/>
                </a:tc>
                <a:tc>
                  <a:txBody>
                    <a:bodyPr/>
                    <a:lstStyle/>
                    <a:p>
                      <a:pPr algn="ctr"/>
                      <a:r>
                        <a:rPr lang="es-MX" sz="1800" dirty="0" smtClean="0"/>
                        <a:t>0.041</a:t>
                      </a:r>
                      <a:endParaRPr lang="es-MX" sz="1800" dirty="0"/>
                    </a:p>
                  </a:txBody>
                  <a:tcPr marL="91439" marR="91439" marT="45733" marB="45733" anchor="ctr"/>
                </a:tc>
                <a:tc>
                  <a:txBody>
                    <a:bodyPr/>
                    <a:lstStyle/>
                    <a:p>
                      <a:pPr algn="ctr"/>
                      <a:r>
                        <a:rPr lang="es-MX" sz="1800" dirty="0" smtClean="0"/>
                        <a:t>-50</a:t>
                      </a:r>
                      <a:endParaRPr lang="es-MX" sz="1800" dirty="0"/>
                    </a:p>
                  </a:txBody>
                  <a:tcPr marL="91439" marR="91439" marT="45733" marB="45733" anchor="ct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0"/>
            <a:ext cx="6985000" cy="865188"/>
          </a:xfrm>
        </p:spPr>
        <p:txBody>
          <a:bodyPr/>
          <a:lstStyle/>
          <a:p>
            <a:pPr eaLnBrk="1" hangingPunct="1">
              <a:defRPr/>
            </a:pPr>
            <a:r>
              <a:rPr lang="es-MX" dirty="0" smtClean="0"/>
              <a:t>R1 Vertical </a:t>
            </a:r>
            <a:r>
              <a:rPr lang="es-MX" dirty="0" err="1" smtClean="0"/>
              <a:t>Receive</a:t>
            </a:r>
            <a:r>
              <a:rPr lang="es-MX" dirty="0" smtClean="0"/>
              <a:t> Network</a:t>
            </a:r>
          </a:p>
        </p:txBody>
      </p:sp>
      <p:grpSp>
        <p:nvGrpSpPr>
          <p:cNvPr id="95235" name="111 Grupo"/>
          <p:cNvGrpSpPr>
            <a:grpSpLocks/>
          </p:cNvGrpSpPr>
          <p:nvPr/>
        </p:nvGrpSpPr>
        <p:grpSpPr bwMode="auto">
          <a:xfrm>
            <a:off x="2170113" y="1285875"/>
            <a:ext cx="5330825" cy="5038725"/>
            <a:chOff x="2170404" y="1285860"/>
            <a:chExt cx="5330554" cy="5038073"/>
          </a:xfrm>
        </p:grpSpPr>
        <p:sp>
          <p:nvSpPr>
            <p:cNvPr id="4" name="3 Rectángulo"/>
            <p:cNvSpPr/>
            <p:nvPr/>
          </p:nvSpPr>
          <p:spPr bwMode="auto">
            <a:xfrm>
              <a:off x="3241974" y="1978069"/>
              <a:ext cx="540000" cy="54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a:solidFill>
                    <a:schemeClr val="tx1"/>
                  </a:solidFill>
                  <a:effectLst>
                    <a:outerShdw blurRad="38100" dist="38100" dir="2700000" algn="tl">
                      <a:srgbClr val="000000">
                        <a:alpha val="43137"/>
                      </a:srgbClr>
                    </a:outerShdw>
                  </a:effectLst>
                </a:rPr>
                <a:t>D</a:t>
              </a:r>
            </a:p>
          </p:txBody>
        </p:sp>
        <p:sp>
          <p:nvSpPr>
            <p:cNvPr id="5" name="4 Rectángulo"/>
            <p:cNvSpPr/>
            <p:nvPr/>
          </p:nvSpPr>
          <p:spPr bwMode="auto">
            <a:xfrm>
              <a:off x="4313544" y="1978069"/>
              <a:ext cx="540000" cy="54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a:solidFill>
                    <a:schemeClr val="tx1"/>
                  </a:solidFill>
                  <a:effectLst>
                    <a:outerShdw blurRad="38100" dist="38100" dir="2700000" algn="tl">
                      <a:srgbClr val="000000">
                        <a:alpha val="43137"/>
                      </a:srgbClr>
                    </a:outerShdw>
                  </a:effectLst>
                </a:rPr>
                <a:t>D</a:t>
              </a:r>
            </a:p>
          </p:txBody>
        </p:sp>
        <p:sp>
          <p:nvSpPr>
            <p:cNvPr id="6" name="5 Rectángulo"/>
            <p:cNvSpPr/>
            <p:nvPr/>
          </p:nvSpPr>
          <p:spPr bwMode="auto">
            <a:xfrm>
              <a:off x="2170404" y="1978069"/>
              <a:ext cx="540000" cy="54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a:solidFill>
                    <a:schemeClr val="tx1"/>
                  </a:solidFill>
                  <a:effectLst>
                    <a:outerShdw blurRad="38100" dist="38100" dir="2700000" algn="tl">
                      <a:srgbClr val="000000">
                        <a:alpha val="43137"/>
                      </a:srgbClr>
                    </a:outerShdw>
                  </a:effectLst>
                </a:rPr>
                <a:t>D</a:t>
              </a:r>
            </a:p>
          </p:txBody>
        </p:sp>
        <p:sp>
          <p:nvSpPr>
            <p:cNvPr id="7" name="6 Rectángulo"/>
            <p:cNvSpPr/>
            <p:nvPr/>
          </p:nvSpPr>
          <p:spPr bwMode="auto">
            <a:xfrm>
              <a:off x="5389322" y="1978069"/>
              <a:ext cx="540000" cy="54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a:solidFill>
                    <a:schemeClr val="tx1"/>
                  </a:solidFill>
                  <a:effectLst>
                    <a:outerShdw blurRad="38100" dist="38100" dir="2700000" algn="tl">
                      <a:srgbClr val="000000">
                        <a:alpha val="43137"/>
                      </a:srgbClr>
                    </a:outerShdw>
                  </a:effectLst>
                </a:rPr>
                <a:t>D</a:t>
              </a:r>
            </a:p>
          </p:txBody>
        </p:sp>
        <p:sp>
          <p:nvSpPr>
            <p:cNvPr id="8" name="7 Rectángulo"/>
            <p:cNvSpPr/>
            <p:nvPr/>
          </p:nvSpPr>
          <p:spPr bwMode="auto">
            <a:xfrm>
              <a:off x="6460892" y="1978069"/>
              <a:ext cx="540000" cy="54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a:solidFill>
                    <a:schemeClr val="tx1"/>
                  </a:solidFill>
                  <a:effectLst>
                    <a:outerShdw blurRad="38100" dist="38100" dir="2700000" algn="tl">
                      <a:srgbClr val="000000">
                        <a:alpha val="43137"/>
                      </a:srgbClr>
                    </a:outerShdw>
                  </a:effectLst>
                </a:rPr>
                <a:t>D</a:t>
              </a:r>
            </a:p>
          </p:txBody>
        </p:sp>
        <p:cxnSp>
          <p:nvCxnSpPr>
            <p:cNvPr id="18" name="17 Conector recto"/>
            <p:cNvCxnSpPr/>
            <p:nvPr/>
          </p:nvCxnSpPr>
          <p:spPr bwMode="auto">
            <a:xfrm rot="16200000" flipV="1">
              <a:off x="2366457" y="1888239"/>
              <a:ext cx="179364"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5252" name="22 Grupo"/>
            <p:cNvGrpSpPr>
              <a:grpSpLocks/>
            </p:cNvGrpSpPr>
            <p:nvPr/>
          </p:nvGrpSpPr>
          <p:grpSpPr bwMode="auto">
            <a:xfrm>
              <a:off x="2246076" y="1573244"/>
              <a:ext cx="428628" cy="214314"/>
              <a:chOff x="2214546" y="1785926"/>
              <a:chExt cx="428628" cy="214314"/>
            </a:xfrm>
          </p:grpSpPr>
          <p:cxnSp>
            <p:nvCxnSpPr>
              <p:cNvPr id="20" name="19 Conector recto"/>
              <p:cNvCxnSpPr/>
              <p:nvPr/>
            </p:nvCxnSpPr>
            <p:spPr bwMode="auto">
              <a:xfrm rot="16200000" flipH="1">
                <a:off x="2215078" y="1785835"/>
                <a:ext cx="214284" cy="214301"/>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 name="21 Conector recto"/>
              <p:cNvCxnSpPr/>
              <p:nvPr/>
            </p:nvCxnSpPr>
            <p:spPr bwMode="auto">
              <a:xfrm rot="5400000" flipH="1" flipV="1">
                <a:off x="2429380" y="1785834"/>
                <a:ext cx="214284" cy="21430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24" name="23 Conector recto"/>
            <p:cNvCxnSpPr/>
            <p:nvPr/>
          </p:nvCxnSpPr>
          <p:spPr bwMode="auto">
            <a:xfrm rot="16200000" flipV="1">
              <a:off x="3437171" y="1879509"/>
              <a:ext cx="180952"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5254" name="24 Grupo"/>
            <p:cNvGrpSpPr>
              <a:grpSpLocks/>
            </p:cNvGrpSpPr>
            <p:nvPr/>
          </p:nvGrpSpPr>
          <p:grpSpPr bwMode="auto">
            <a:xfrm>
              <a:off x="3317646" y="1564866"/>
              <a:ext cx="428628" cy="214314"/>
              <a:chOff x="2214546" y="1785926"/>
              <a:chExt cx="428628" cy="214314"/>
            </a:xfrm>
          </p:grpSpPr>
          <p:cxnSp>
            <p:nvCxnSpPr>
              <p:cNvPr id="26" name="25 Conector recto"/>
              <p:cNvCxnSpPr/>
              <p:nvPr/>
            </p:nvCxnSpPr>
            <p:spPr bwMode="auto">
              <a:xfrm rot="16200000" flipH="1">
                <a:off x="2215016" y="1786275"/>
                <a:ext cx="214285" cy="21430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7" name="26 Conector recto"/>
              <p:cNvCxnSpPr/>
              <p:nvPr/>
            </p:nvCxnSpPr>
            <p:spPr bwMode="auto">
              <a:xfrm rot="5400000" flipH="1" flipV="1">
                <a:off x="2429317" y="1786276"/>
                <a:ext cx="214285" cy="214301"/>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28" name="27 Conector recto"/>
            <p:cNvCxnSpPr/>
            <p:nvPr/>
          </p:nvCxnSpPr>
          <p:spPr bwMode="auto">
            <a:xfrm rot="16200000" flipV="1">
              <a:off x="4488836" y="1888239"/>
              <a:ext cx="179364"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5256" name="28 Grupo"/>
            <p:cNvGrpSpPr>
              <a:grpSpLocks/>
            </p:cNvGrpSpPr>
            <p:nvPr/>
          </p:nvGrpSpPr>
          <p:grpSpPr bwMode="auto">
            <a:xfrm>
              <a:off x="4368196" y="1573244"/>
              <a:ext cx="428628" cy="214314"/>
              <a:chOff x="2214546" y="1785926"/>
              <a:chExt cx="428628" cy="214314"/>
            </a:xfrm>
          </p:grpSpPr>
          <p:cxnSp>
            <p:nvCxnSpPr>
              <p:cNvPr id="30" name="29 Conector recto"/>
              <p:cNvCxnSpPr/>
              <p:nvPr/>
            </p:nvCxnSpPr>
            <p:spPr bwMode="auto">
              <a:xfrm rot="16200000" flipH="1">
                <a:off x="2215338" y="1785834"/>
                <a:ext cx="214284" cy="21430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1" name="30 Conector recto"/>
              <p:cNvCxnSpPr/>
              <p:nvPr/>
            </p:nvCxnSpPr>
            <p:spPr bwMode="auto">
              <a:xfrm rot="5400000" flipH="1" flipV="1">
                <a:off x="2429639" y="1785835"/>
                <a:ext cx="214284" cy="214301"/>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32" name="31 Conector recto"/>
            <p:cNvCxnSpPr/>
            <p:nvPr/>
          </p:nvCxnSpPr>
          <p:spPr bwMode="auto">
            <a:xfrm rot="16200000" flipV="1">
              <a:off x="5568281" y="1877127"/>
              <a:ext cx="17936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5258" name="32 Grupo"/>
            <p:cNvGrpSpPr>
              <a:grpSpLocks/>
            </p:cNvGrpSpPr>
            <p:nvPr/>
          </p:nvGrpSpPr>
          <p:grpSpPr bwMode="auto">
            <a:xfrm>
              <a:off x="5448144" y="1562734"/>
              <a:ext cx="428628" cy="214314"/>
              <a:chOff x="2214546" y="1785926"/>
              <a:chExt cx="428628" cy="214314"/>
            </a:xfrm>
          </p:grpSpPr>
          <p:cxnSp>
            <p:nvCxnSpPr>
              <p:cNvPr id="34" name="33 Conector recto"/>
              <p:cNvCxnSpPr/>
              <p:nvPr/>
            </p:nvCxnSpPr>
            <p:spPr bwMode="auto">
              <a:xfrm rot="16200000" flipH="1">
                <a:off x="2214834" y="1785233"/>
                <a:ext cx="214285" cy="21430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5" name="34 Conector recto"/>
              <p:cNvCxnSpPr/>
              <p:nvPr/>
            </p:nvCxnSpPr>
            <p:spPr bwMode="auto">
              <a:xfrm rot="5400000" flipH="1" flipV="1">
                <a:off x="2429135" y="1785234"/>
                <a:ext cx="214285" cy="214301"/>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36" name="35 Conector recto"/>
            <p:cNvCxnSpPr/>
            <p:nvPr/>
          </p:nvCxnSpPr>
          <p:spPr bwMode="auto">
            <a:xfrm rot="16200000" flipV="1">
              <a:off x="6639790" y="1888239"/>
              <a:ext cx="179364"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5260" name="36 Grupo"/>
            <p:cNvGrpSpPr>
              <a:grpSpLocks/>
            </p:cNvGrpSpPr>
            <p:nvPr/>
          </p:nvGrpSpPr>
          <p:grpSpPr bwMode="auto">
            <a:xfrm>
              <a:off x="6519714" y="1573244"/>
              <a:ext cx="428628" cy="214314"/>
              <a:chOff x="2214546" y="1785926"/>
              <a:chExt cx="428628" cy="214314"/>
            </a:xfrm>
          </p:grpSpPr>
          <p:cxnSp>
            <p:nvCxnSpPr>
              <p:cNvPr id="38" name="37 Conector recto"/>
              <p:cNvCxnSpPr/>
              <p:nvPr/>
            </p:nvCxnSpPr>
            <p:spPr bwMode="auto">
              <a:xfrm rot="16200000" flipH="1">
                <a:off x="2214773" y="1785835"/>
                <a:ext cx="214284" cy="214301"/>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39" name="38 Conector recto"/>
              <p:cNvCxnSpPr/>
              <p:nvPr/>
            </p:nvCxnSpPr>
            <p:spPr bwMode="auto">
              <a:xfrm rot="5400000" flipH="1" flipV="1">
                <a:off x="2429075" y="1785834"/>
                <a:ext cx="214284" cy="214302"/>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sp>
          <p:nvSpPr>
            <p:cNvPr id="95261" name="39 CuadroTexto"/>
            <p:cNvSpPr txBox="1">
              <a:spLocks noChangeArrowheads="1"/>
            </p:cNvSpPr>
            <p:nvPr/>
          </p:nvSpPr>
          <p:spPr bwMode="auto">
            <a:xfrm>
              <a:off x="2246076" y="1285860"/>
              <a:ext cx="4286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500" b="0">
                  <a:solidFill>
                    <a:srgbClr val="000000"/>
                  </a:solidFill>
                </a:rPr>
                <a:t>3</a:t>
              </a:r>
            </a:p>
          </p:txBody>
        </p:sp>
        <p:sp>
          <p:nvSpPr>
            <p:cNvPr id="95262" name="40 CuadroTexto"/>
            <p:cNvSpPr txBox="1">
              <a:spLocks noChangeArrowheads="1"/>
            </p:cNvSpPr>
            <p:nvPr/>
          </p:nvSpPr>
          <p:spPr bwMode="auto">
            <a:xfrm>
              <a:off x="3317646" y="1287492"/>
              <a:ext cx="4286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500" b="0">
                  <a:solidFill>
                    <a:srgbClr val="000000"/>
                  </a:solidFill>
                </a:rPr>
                <a:t>5</a:t>
              </a:r>
            </a:p>
          </p:txBody>
        </p:sp>
        <p:sp>
          <p:nvSpPr>
            <p:cNvPr id="95263" name="41 CuadroTexto"/>
            <p:cNvSpPr txBox="1">
              <a:spLocks noChangeArrowheads="1"/>
            </p:cNvSpPr>
            <p:nvPr/>
          </p:nvSpPr>
          <p:spPr bwMode="auto">
            <a:xfrm>
              <a:off x="4368196" y="1285860"/>
              <a:ext cx="4286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500" b="0">
                  <a:solidFill>
                    <a:srgbClr val="000000"/>
                  </a:solidFill>
                </a:rPr>
                <a:t>1</a:t>
              </a:r>
            </a:p>
          </p:txBody>
        </p:sp>
        <p:sp>
          <p:nvSpPr>
            <p:cNvPr id="95264" name="42 CuadroTexto"/>
            <p:cNvSpPr txBox="1">
              <a:spLocks noChangeArrowheads="1"/>
            </p:cNvSpPr>
            <p:nvPr/>
          </p:nvSpPr>
          <p:spPr bwMode="auto">
            <a:xfrm>
              <a:off x="5450276" y="1287492"/>
              <a:ext cx="4286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500" b="0">
                  <a:solidFill>
                    <a:srgbClr val="000000"/>
                  </a:solidFill>
                </a:rPr>
                <a:t>2</a:t>
              </a:r>
            </a:p>
          </p:txBody>
        </p:sp>
        <p:sp>
          <p:nvSpPr>
            <p:cNvPr id="95265" name="43 CuadroTexto"/>
            <p:cNvSpPr txBox="1">
              <a:spLocks noChangeArrowheads="1"/>
            </p:cNvSpPr>
            <p:nvPr/>
          </p:nvSpPr>
          <p:spPr bwMode="auto">
            <a:xfrm>
              <a:off x="6521846" y="1287492"/>
              <a:ext cx="4286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500" b="0">
                  <a:solidFill>
                    <a:srgbClr val="000000"/>
                  </a:solidFill>
                </a:rPr>
                <a:t>4</a:t>
              </a:r>
            </a:p>
          </p:txBody>
        </p:sp>
        <p:sp>
          <p:nvSpPr>
            <p:cNvPr id="45" name="44 Rectángulo"/>
            <p:cNvSpPr/>
            <p:nvPr/>
          </p:nvSpPr>
          <p:spPr bwMode="auto">
            <a:xfrm>
              <a:off x="2725122" y="3000372"/>
              <a:ext cx="1500198" cy="35719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a:solidFill>
                    <a:schemeClr val="tx1"/>
                  </a:solidFill>
                  <a:effectLst>
                    <a:outerShdw blurRad="38100" dist="38100" dir="2700000" algn="tl">
                      <a:srgbClr val="000000">
                        <a:alpha val="43137"/>
                      </a:srgbClr>
                    </a:outerShdw>
                  </a:effectLst>
                </a:rPr>
                <a:t>8.97 dB</a:t>
              </a:r>
            </a:p>
          </p:txBody>
        </p:sp>
        <p:sp>
          <p:nvSpPr>
            <p:cNvPr id="46" name="45 Rectángulo"/>
            <p:cNvSpPr/>
            <p:nvPr/>
          </p:nvSpPr>
          <p:spPr bwMode="auto">
            <a:xfrm>
              <a:off x="6000760" y="3000372"/>
              <a:ext cx="1500198" cy="35719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a:solidFill>
                    <a:schemeClr val="tx1"/>
                  </a:solidFill>
                  <a:effectLst>
                    <a:outerShdw blurRad="38100" dist="38100" dir="2700000" algn="tl">
                      <a:srgbClr val="000000">
                        <a:alpha val="43137"/>
                      </a:srgbClr>
                    </a:outerShdw>
                  </a:effectLst>
                </a:rPr>
                <a:t>8.97 dB</a:t>
              </a:r>
            </a:p>
          </p:txBody>
        </p:sp>
        <p:cxnSp>
          <p:nvCxnSpPr>
            <p:cNvPr id="48" name="47 Forma"/>
            <p:cNvCxnSpPr>
              <a:stCxn id="0" idx="3"/>
            </p:cNvCxnSpPr>
            <p:nvPr/>
          </p:nvCxnSpPr>
          <p:spPr bwMode="auto">
            <a:xfrm>
              <a:off x="2710127" y="2247761"/>
              <a:ext cx="290497" cy="755552"/>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0" name="49 Forma"/>
            <p:cNvCxnSpPr>
              <a:stCxn id="0" idx="3"/>
            </p:cNvCxnSpPr>
            <p:nvPr/>
          </p:nvCxnSpPr>
          <p:spPr bwMode="auto">
            <a:xfrm>
              <a:off x="3781634" y="2247761"/>
              <a:ext cx="290498" cy="755552"/>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2" name="51 Forma"/>
            <p:cNvCxnSpPr>
              <a:stCxn id="0" idx="3"/>
            </p:cNvCxnSpPr>
            <p:nvPr/>
          </p:nvCxnSpPr>
          <p:spPr bwMode="auto">
            <a:xfrm>
              <a:off x="5929413" y="2247761"/>
              <a:ext cx="285735" cy="755552"/>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4" name="53 Forma"/>
            <p:cNvCxnSpPr>
              <a:stCxn id="0" idx="3"/>
            </p:cNvCxnSpPr>
            <p:nvPr/>
          </p:nvCxnSpPr>
          <p:spPr bwMode="auto">
            <a:xfrm>
              <a:off x="7000920" y="2247761"/>
              <a:ext cx="285735" cy="755552"/>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57" name="56 Rectángulo"/>
            <p:cNvSpPr/>
            <p:nvPr/>
          </p:nvSpPr>
          <p:spPr bwMode="auto">
            <a:xfrm>
              <a:off x="4857752" y="3856834"/>
              <a:ext cx="1500198" cy="35719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a:solidFill>
                    <a:schemeClr val="tx1"/>
                  </a:solidFill>
                  <a:effectLst>
                    <a:outerShdw blurRad="38100" dist="38100" dir="2700000" algn="tl">
                      <a:srgbClr val="000000">
                        <a:alpha val="43137"/>
                      </a:srgbClr>
                    </a:outerShdw>
                  </a:effectLst>
                </a:rPr>
                <a:t>6.11 dB</a:t>
              </a:r>
            </a:p>
          </p:txBody>
        </p:sp>
        <p:sp>
          <p:nvSpPr>
            <p:cNvPr id="58" name="57 Rectángulo"/>
            <p:cNvSpPr/>
            <p:nvPr/>
          </p:nvSpPr>
          <p:spPr bwMode="auto">
            <a:xfrm>
              <a:off x="2725122" y="5286388"/>
              <a:ext cx="1500198" cy="35719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500" b="0" dirty="0">
                  <a:solidFill>
                    <a:schemeClr val="tx1"/>
                  </a:solidFill>
                  <a:effectLst>
                    <a:outerShdw blurRad="38100" dist="38100" dir="2700000" algn="tl">
                      <a:srgbClr val="000000">
                        <a:alpha val="43137"/>
                      </a:srgbClr>
                    </a:outerShdw>
                  </a:effectLst>
                </a:rPr>
                <a:t>5.90 dB</a:t>
              </a:r>
            </a:p>
          </p:txBody>
        </p:sp>
        <p:cxnSp>
          <p:nvCxnSpPr>
            <p:cNvPr id="60" name="59 Forma"/>
            <p:cNvCxnSpPr>
              <a:stCxn id="0" idx="3"/>
            </p:cNvCxnSpPr>
            <p:nvPr/>
          </p:nvCxnSpPr>
          <p:spPr bwMode="auto">
            <a:xfrm>
              <a:off x="4853143" y="2247761"/>
              <a:ext cx="290497" cy="1620628"/>
            </a:xfrm>
            <a:prstGeom prst="bentConnector2">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62" name="61 Conector recto"/>
            <p:cNvCxnSpPr/>
            <p:nvPr/>
          </p:nvCxnSpPr>
          <p:spPr bwMode="auto">
            <a:xfrm rot="5400000">
              <a:off x="5961974" y="3608866"/>
              <a:ext cx="504760"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64" name="63 Conector recto"/>
            <p:cNvCxnSpPr/>
            <p:nvPr/>
          </p:nvCxnSpPr>
          <p:spPr bwMode="auto">
            <a:xfrm rot="5400000">
              <a:off x="2027613" y="4316006"/>
              <a:ext cx="194443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66" name="65 Forma"/>
            <p:cNvCxnSpPr/>
            <p:nvPr/>
          </p:nvCxnSpPr>
          <p:spPr bwMode="auto">
            <a:xfrm rot="5400000">
              <a:off x="4576974" y="3657192"/>
              <a:ext cx="1080947" cy="2195401"/>
            </a:xfrm>
            <a:prstGeom prst="bentConnector3">
              <a:avLst>
                <a:gd name="adj1" fmla="val 84178"/>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1" name="70 Conector recto"/>
            <p:cNvCxnSpPr/>
            <p:nvPr/>
          </p:nvCxnSpPr>
          <p:spPr bwMode="auto">
            <a:xfrm rot="5400000">
              <a:off x="3999910" y="3427915"/>
              <a:ext cx="142857"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3" name="72 Conector recto"/>
            <p:cNvCxnSpPr/>
            <p:nvPr/>
          </p:nvCxnSpPr>
          <p:spPr bwMode="auto">
            <a:xfrm rot="5400000">
              <a:off x="7214434" y="3427915"/>
              <a:ext cx="142857"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5" name="74 Conector recto"/>
            <p:cNvCxnSpPr/>
            <p:nvPr/>
          </p:nvCxnSpPr>
          <p:spPr bwMode="auto">
            <a:xfrm rot="5400000">
              <a:off x="5071418" y="4285054"/>
              <a:ext cx="142857"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5289" name="84 Grupo"/>
            <p:cNvGrpSpPr>
              <a:grpSpLocks/>
            </p:cNvGrpSpPr>
            <p:nvPr/>
          </p:nvGrpSpPr>
          <p:grpSpPr bwMode="auto">
            <a:xfrm>
              <a:off x="4055835" y="3428206"/>
              <a:ext cx="237728" cy="605380"/>
              <a:chOff x="3912500" y="3930052"/>
              <a:chExt cx="237728" cy="605380"/>
            </a:xfrm>
          </p:grpSpPr>
          <p:cxnSp>
            <p:nvCxnSpPr>
              <p:cNvPr id="77" name="76 Conector recto"/>
              <p:cNvCxnSpPr/>
              <p:nvPr/>
            </p:nvCxnSpPr>
            <p:spPr bwMode="auto">
              <a:xfrm rot="16200000" flipH="1">
                <a:off x="3990709" y="3930546"/>
                <a:ext cx="79365" cy="2063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77 Conector recto"/>
              <p:cNvCxnSpPr/>
              <p:nvPr/>
            </p:nvCxnSpPr>
            <p:spPr bwMode="auto">
              <a:xfrm rot="10800000" flipH="1">
                <a:off x="3912923" y="4074998"/>
                <a:ext cx="204777" cy="82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78 Conector recto"/>
              <p:cNvCxnSpPr/>
              <p:nvPr/>
            </p:nvCxnSpPr>
            <p:spPr bwMode="auto">
              <a:xfrm rot="16200000" flipH="1">
                <a:off x="3989122" y="4095625"/>
                <a:ext cx="82539" cy="2063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79 Conector recto"/>
              <p:cNvCxnSpPr/>
              <p:nvPr/>
            </p:nvCxnSpPr>
            <p:spPr bwMode="auto">
              <a:xfrm rot="10800000" flipH="1">
                <a:off x="3927209" y="4238489"/>
                <a:ext cx="206365" cy="7936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1" name="80 Conector recto"/>
              <p:cNvCxnSpPr/>
              <p:nvPr/>
            </p:nvCxnSpPr>
            <p:spPr bwMode="auto">
              <a:xfrm rot="5400000">
                <a:off x="3893877" y="3971824"/>
                <a:ext cx="825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81 Conector recto"/>
              <p:cNvCxnSpPr/>
              <p:nvPr/>
            </p:nvCxnSpPr>
            <p:spPr bwMode="auto">
              <a:xfrm rot="16200000" flipH="1">
                <a:off x="4005791" y="4244037"/>
                <a:ext cx="82539" cy="20477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82 Conector recto"/>
              <p:cNvCxnSpPr/>
              <p:nvPr/>
            </p:nvCxnSpPr>
            <p:spPr bwMode="auto">
              <a:xfrm rot="10800000" flipH="1">
                <a:off x="3944671" y="4386108"/>
                <a:ext cx="204777" cy="7619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84" name="83 Conector recto"/>
              <p:cNvCxnSpPr/>
              <p:nvPr/>
            </p:nvCxnSpPr>
            <p:spPr bwMode="auto">
              <a:xfrm rot="5400000">
                <a:off x="3917688" y="4494044"/>
                <a:ext cx="8253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5290" name="85 Grupo"/>
            <p:cNvGrpSpPr>
              <a:grpSpLocks/>
            </p:cNvGrpSpPr>
            <p:nvPr/>
          </p:nvGrpSpPr>
          <p:grpSpPr bwMode="auto">
            <a:xfrm>
              <a:off x="7263230" y="3428206"/>
              <a:ext cx="237728" cy="605380"/>
              <a:chOff x="3912500" y="3930052"/>
              <a:chExt cx="237728" cy="605380"/>
            </a:xfrm>
          </p:grpSpPr>
          <p:cxnSp>
            <p:nvCxnSpPr>
              <p:cNvPr id="87" name="86 Conector recto"/>
              <p:cNvCxnSpPr/>
              <p:nvPr/>
            </p:nvCxnSpPr>
            <p:spPr bwMode="auto">
              <a:xfrm rot="16200000" flipH="1">
                <a:off x="3990695" y="3929752"/>
                <a:ext cx="79365" cy="207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87 Conector recto"/>
              <p:cNvCxnSpPr/>
              <p:nvPr/>
            </p:nvCxnSpPr>
            <p:spPr bwMode="auto">
              <a:xfrm rot="10800000" flipH="1">
                <a:off x="3912115" y="4074998"/>
                <a:ext cx="206365" cy="82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88 Conector recto"/>
              <p:cNvCxnSpPr/>
              <p:nvPr/>
            </p:nvCxnSpPr>
            <p:spPr bwMode="auto">
              <a:xfrm rot="16200000" flipH="1">
                <a:off x="3989108" y="4094831"/>
                <a:ext cx="82539" cy="207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89 Conector recto"/>
              <p:cNvCxnSpPr/>
              <p:nvPr/>
            </p:nvCxnSpPr>
            <p:spPr bwMode="auto">
              <a:xfrm rot="10800000" flipH="1">
                <a:off x="3926401" y="4238489"/>
                <a:ext cx="207953" cy="7936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1" name="90 Conector recto"/>
              <p:cNvCxnSpPr/>
              <p:nvPr/>
            </p:nvCxnSpPr>
            <p:spPr bwMode="auto">
              <a:xfrm rot="5400000">
                <a:off x="3893069" y="3971824"/>
                <a:ext cx="825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91 Conector recto"/>
              <p:cNvCxnSpPr/>
              <p:nvPr/>
            </p:nvCxnSpPr>
            <p:spPr bwMode="auto">
              <a:xfrm rot="16200000" flipH="1">
                <a:off x="4005777" y="4243243"/>
                <a:ext cx="82539" cy="206365"/>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92 Conector recto"/>
              <p:cNvCxnSpPr/>
              <p:nvPr/>
            </p:nvCxnSpPr>
            <p:spPr bwMode="auto">
              <a:xfrm rot="10800000" flipH="1">
                <a:off x="3943863" y="4386108"/>
                <a:ext cx="206365" cy="7619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4" name="93 Conector recto"/>
              <p:cNvCxnSpPr/>
              <p:nvPr/>
            </p:nvCxnSpPr>
            <p:spPr bwMode="auto">
              <a:xfrm rot="5400000">
                <a:off x="3916880" y="4494044"/>
                <a:ext cx="8253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5291" name="94 Grupo"/>
            <p:cNvGrpSpPr>
              <a:grpSpLocks/>
            </p:cNvGrpSpPr>
            <p:nvPr/>
          </p:nvGrpSpPr>
          <p:grpSpPr bwMode="auto">
            <a:xfrm>
              <a:off x="5120090" y="4279482"/>
              <a:ext cx="237728" cy="605380"/>
              <a:chOff x="3912500" y="3930052"/>
              <a:chExt cx="237728" cy="605380"/>
            </a:xfrm>
          </p:grpSpPr>
          <p:cxnSp>
            <p:nvCxnSpPr>
              <p:cNvPr id="96" name="95 Conector recto"/>
              <p:cNvCxnSpPr/>
              <p:nvPr/>
            </p:nvCxnSpPr>
            <p:spPr bwMode="auto">
              <a:xfrm rot="16200000" flipH="1">
                <a:off x="3990819" y="3929266"/>
                <a:ext cx="79365" cy="207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96 Conector recto"/>
              <p:cNvCxnSpPr/>
              <p:nvPr/>
            </p:nvCxnSpPr>
            <p:spPr bwMode="auto">
              <a:xfrm rot="10800000" flipH="1">
                <a:off x="3912239" y="4074512"/>
                <a:ext cx="206365" cy="82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97 Conector recto"/>
              <p:cNvCxnSpPr/>
              <p:nvPr/>
            </p:nvCxnSpPr>
            <p:spPr bwMode="auto">
              <a:xfrm rot="16200000" flipH="1">
                <a:off x="3989232" y="4094345"/>
                <a:ext cx="82539" cy="207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98 Conector recto"/>
              <p:cNvCxnSpPr/>
              <p:nvPr/>
            </p:nvCxnSpPr>
            <p:spPr bwMode="auto">
              <a:xfrm rot="10800000" flipH="1">
                <a:off x="3926525" y="4238003"/>
                <a:ext cx="207953" cy="7936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00" name="99 Conector recto"/>
              <p:cNvCxnSpPr/>
              <p:nvPr/>
            </p:nvCxnSpPr>
            <p:spPr bwMode="auto">
              <a:xfrm rot="5400000">
                <a:off x="3893193" y="3971338"/>
                <a:ext cx="825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100 Conector recto"/>
              <p:cNvCxnSpPr/>
              <p:nvPr/>
            </p:nvCxnSpPr>
            <p:spPr bwMode="auto">
              <a:xfrm rot="16200000" flipH="1">
                <a:off x="4005901" y="4242757"/>
                <a:ext cx="82539" cy="20636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101 Conector recto"/>
              <p:cNvCxnSpPr/>
              <p:nvPr/>
            </p:nvCxnSpPr>
            <p:spPr bwMode="auto">
              <a:xfrm rot="10800000" flipH="1">
                <a:off x="3943987" y="4385622"/>
                <a:ext cx="206365" cy="7619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03" name="102 Conector recto"/>
              <p:cNvCxnSpPr/>
              <p:nvPr/>
            </p:nvCxnSpPr>
            <p:spPr bwMode="auto">
              <a:xfrm rot="5400000">
                <a:off x="3917004" y="4493558"/>
                <a:ext cx="82539"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06" name="105 Conector recto"/>
            <p:cNvCxnSpPr/>
            <p:nvPr/>
          </p:nvCxnSpPr>
          <p:spPr bwMode="auto">
            <a:xfrm rot="5400000">
              <a:off x="2892688" y="5750920"/>
              <a:ext cx="214285"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7" name="106 Conector recto"/>
            <p:cNvCxnSpPr/>
            <p:nvPr/>
          </p:nvCxnSpPr>
          <p:spPr bwMode="auto">
            <a:xfrm rot="5400000">
              <a:off x="3905462" y="5749332"/>
              <a:ext cx="214284"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108" name="107 Elipse"/>
            <p:cNvSpPr/>
            <p:nvPr/>
          </p:nvSpPr>
          <p:spPr bwMode="auto">
            <a:xfrm>
              <a:off x="3972124" y="5857268"/>
              <a:ext cx="73021" cy="73016"/>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109" name="108 Elipse"/>
            <p:cNvSpPr/>
            <p:nvPr/>
          </p:nvSpPr>
          <p:spPr bwMode="auto">
            <a:xfrm>
              <a:off x="2967288" y="5857268"/>
              <a:ext cx="73021" cy="73016"/>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MX" sz="1000" b="0" dirty="0">
                <a:solidFill>
                  <a:schemeClr val="tx1"/>
                </a:solidFill>
                <a:effectLst>
                  <a:outerShdw blurRad="38100" dist="38100" dir="2700000" algn="tl">
                    <a:srgbClr val="000000">
                      <a:alpha val="43137"/>
                    </a:srgbClr>
                  </a:outerShdw>
                </a:effectLst>
              </a:endParaRPr>
            </a:p>
          </p:txBody>
        </p:sp>
        <p:sp>
          <p:nvSpPr>
            <p:cNvPr id="95296" name="109 CuadroTexto"/>
            <p:cNvSpPr txBox="1">
              <a:spLocks noChangeArrowheads="1"/>
            </p:cNvSpPr>
            <p:nvPr/>
          </p:nvSpPr>
          <p:spPr bwMode="auto">
            <a:xfrm>
              <a:off x="2285984" y="6000768"/>
              <a:ext cx="14287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500" b="0">
                  <a:solidFill>
                    <a:srgbClr val="000000"/>
                  </a:solidFill>
                </a:rPr>
                <a:t>COMMAND</a:t>
              </a:r>
            </a:p>
          </p:txBody>
        </p:sp>
        <p:sp>
          <p:nvSpPr>
            <p:cNvPr id="95297" name="110 CuadroTexto"/>
            <p:cNvSpPr txBox="1">
              <a:spLocks noChangeArrowheads="1"/>
            </p:cNvSpPr>
            <p:nvPr/>
          </p:nvSpPr>
          <p:spPr bwMode="auto">
            <a:xfrm>
              <a:off x="3396334" y="6000768"/>
              <a:ext cx="12144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500" b="0">
                  <a:solidFill>
                    <a:srgbClr val="000000"/>
                  </a:solidFill>
                </a:rPr>
                <a:t>OUTPUT</a:t>
              </a: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03350" y="188913"/>
            <a:ext cx="6985000" cy="865187"/>
          </a:xfrm>
        </p:spPr>
        <p:txBody>
          <a:bodyPr/>
          <a:lstStyle/>
          <a:p>
            <a:pPr eaLnBrk="1" hangingPunct="1">
              <a:defRPr/>
            </a:pPr>
            <a:r>
              <a:rPr lang="es-MX" dirty="0" err="1" smtClean="0"/>
              <a:t>Ku</a:t>
            </a:r>
            <a:r>
              <a:rPr lang="es-MX" dirty="0" smtClean="0"/>
              <a:t> – Band Vertical </a:t>
            </a:r>
            <a:r>
              <a:rPr lang="es-MX" dirty="0" err="1" smtClean="0"/>
              <a:t>Array</a:t>
            </a:r>
            <a:endParaRPr lang="es-MX" dirty="0" smtClean="0"/>
          </a:p>
        </p:txBody>
      </p:sp>
      <p:graphicFrame>
        <p:nvGraphicFramePr>
          <p:cNvPr id="5" name="3 Marcador de contenido"/>
          <p:cNvGraphicFramePr>
            <a:graphicFrameLocks/>
          </p:cNvGraphicFramePr>
          <p:nvPr/>
        </p:nvGraphicFramePr>
        <p:xfrm>
          <a:off x="1857375" y="1571625"/>
          <a:ext cx="6286500" cy="4519613"/>
        </p:xfrm>
        <a:graphic>
          <a:graphicData uri="http://schemas.openxmlformats.org/drawingml/2006/table">
            <a:tbl>
              <a:tblPr firstRow="1" bandCol="1">
                <a:tableStyleId>{72833802-FEF1-4C79-8D5D-14CF1EAF98D9}</a:tableStyleId>
              </a:tblPr>
              <a:tblGrid>
                <a:gridCol w="1240273"/>
                <a:gridCol w="1173542"/>
                <a:gridCol w="1290895"/>
                <a:gridCol w="1290895"/>
                <a:gridCol w="1290895"/>
              </a:tblGrid>
              <a:tr h="468196">
                <a:tc rowSpan="2">
                  <a:txBody>
                    <a:bodyPr/>
                    <a:lstStyle/>
                    <a:p>
                      <a:pPr algn="ctr"/>
                      <a:r>
                        <a:rPr lang="es-MX" sz="1300" dirty="0" err="1" smtClean="0">
                          <a:solidFill>
                            <a:srgbClr val="FFFFFF"/>
                          </a:solidFill>
                        </a:rPr>
                        <a:t>Horn</a:t>
                      </a:r>
                      <a:r>
                        <a:rPr lang="es-MX" sz="1300" dirty="0" smtClean="0">
                          <a:solidFill>
                            <a:srgbClr val="FFFFFF"/>
                          </a:solidFill>
                        </a:rPr>
                        <a:t> No.</a:t>
                      </a:r>
                      <a:endParaRPr lang="es-MX" sz="1300" dirty="0">
                        <a:solidFill>
                          <a:srgbClr val="FFFFFF"/>
                        </a:solidFill>
                      </a:endParaRPr>
                    </a:p>
                  </a:txBody>
                  <a:tcPr marL="89999" marR="89999" marT="35997" marB="35997" anchor="ctr">
                    <a:lnR w="12700" cap="flat" cmpd="sng" algn="ctr">
                      <a:solidFill>
                        <a:schemeClr val="accent4">
                          <a:lumMod val="20000"/>
                          <a:lumOff val="80000"/>
                        </a:schemeClr>
                      </a:solidFill>
                      <a:prstDash val="solid"/>
                      <a:round/>
                      <a:headEnd type="none" w="med" len="med"/>
                      <a:tailEnd type="none" w="med" len="med"/>
                    </a:lnR>
                  </a:tcPr>
                </a:tc>
                <a:tc gridSpan="2">
                  <a:txBody>
                    <a:bodyPr/>
                    <a:lstStyle/>
                    <a:p>
                      <a:pPr algn="ctr"/>
                      <a:r>
                        <a:rPr lang="es-MX" sz="1300" dirty="0" smtClean="0">
                          <a:solidFill>
                            <a:srgbClr val="FFFFFF"/>
                          </a:solidFill>
                        </a:rPr>
                        <a:t>Principal </a:t>
                      </a:r>
                      <a:r>
                        <a:rPr lang="es-MX" sz="1300" dirty="0" err="1" smtClean="0">
                          <a:solidFill>
                            <a:srgbClr val="FFFFFF"/>
                          </a:solidFill>
                        </a:rPr>
                        <a:t>Plane</a:t>
                      </a:r>
                      <a:r>
                        <a:rPr lang="es-MX" sz="1300" dirty="0" smtClean="0">
                          <a:solidFill>
                            <a:srgbClr val="FFFFFF"/>
                          </a:solidFill>
                        </a:rPr>
                        <a:t> </a:t>
                      </a:r>
                      <a:r>
                        <a:rPr lang="es-MX" sz="1300" dirty="0" err="1" smtClean="0">
                          <a:solidFill>
                            <a:srgbClr val="FFFFFF"/>
                          </a:solidFill>
                        </a:rPr>
                        <a:t>Dimension</a:t>
                      </a:r>
                      <a:r>
                        <a:rPr lang="es-MX" sz="1300" dirty="0" smtClean="0">
                          <a:solidFill>
                            <a:srgbClr val="FFFFFF"/>
                          </a:solidFill>
                        </a:rPr>
                        <a:t>, cm</a:t>
                      </a:r>
                      <a:endParaRPr lang="es-MX" sz="1300" dirty="0">
                        <a:solidFill>
                          <a:srgbClr val="FFFFFF"/>
                        </a:solidFill>
                      </a:endParaRPr>
                    </a:p>
                  </a:txBody>
                  <a:tcPr marL="89999" marR="89999" marT="35997" marB="35997"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hMerge="1">
                  <a:txBody>
                    <a:bodyPr/>
                    <a:lstStyle/>
                    <a:p>
                      <a:endParaRPr lang="es-MX"/>
                    </a:p>
                  </a:txBody>
                  <a:tcPr/>
                </a:tc>
                <a:tc gridSpan="2">
                  <a:txBody>
                    <a:bodyPr/>
                    <a:lstStyle/>
                    <a:p>
                      <a:pPr algn="ctr"/>
                      <a:r>
                        <a:rPr lang="es-MX" sz="1300" dirty="0" err="1" smtClean="0">
                          <a:solidFill>
                            <a:srgbClr val="FFFFFF"/>
                          </a:solidFill>
                        </a:rPr>
                        <a:t>Location</a:t>
                      </a:r>
                      <a:r>
                        <a:rPr lang="es-MX" sz="1300" dirty="0" smtClean="0">
                          <a:solidFill>
                            <a:srgbClr val="FFFFFF"/>
                          </a:solidFill>
                        </a:rPr>
                        <a:t>, cm</a:t>
                      </a:r>
                      <a:endParaRPr lang="es-MX" sz="1300" dirty="0">
                        <a:solidFill>
                          <a:srgbClr val="FFFFFF"/>
                        </a:solidFill>
                      </a:endParaRPr>
                    </a:p>
                  </a:txBody>
                  <a:tcPr marL="89999" marR="89999" marT="35997" marB="35997" anchor="ctr">
                    <a:lnL w="12700" cap="flat" cmpd="sng" algn="ctr">
                      <a:solidFill>
                        <a:schemeClr val="accent4">
                          <a:lumMod val="20000"/>
                          <a:lumOff val="80000"/>
                        </a:schemeClr>
                      </a:solidFill>
                      <a:prstDash val="solid"/>
                      <a:round/>
                      <a:headEnd type="none" w="med" len="med"/>
                      <a:tailEnd type="none" w="med" len="med"/>
                    </a:lnL>
                  </a:tcPr>
                </a:tc>
                <a:tc hMerge="1">
                  <a:txBody>
                    <a:bodyPr/>
                    <a:lstStyle/>
                    <a:p>
                      <a:pPr algn="ctr"/>
                      <a:endParaRPr lang="es-MX" sz="1400" dirty="0">
                        <a:solidFill>
                          <a:srgbClr val="FFFFFF"/>
                        </a:solidFill>
                      </a:endParaRPr>
                    </a:p>
                  </a:txBody>
                  <a:tcPr marL="90000" marR="90000" marT="36000" marB="36000" anchor="ctr">
                    <a:lnL w="12700" cap="flat" cmpd="sng" algn="ctr">
                      <a:solidFill>
                        <a:schemeClr val="accent4">
                          <a:lumMod val="20000"/>
                          <a:lumOff val="80000"/>
                        </a:schemeClr>
                      </a:solidFill>
                      <a:prstDash val="solid"/>
                      <a:round/>
                      <a:headEnd type="none" w="med" len="med"/>
                      <a:tailEnd type="none" w="med" len="med"/>
                    </a:lnL>
                  </a:tcPr>
                </a:tc>
              </a:tr>
              <a:tr h="270094">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500" dirty="0" smtClean="0">
                        <a:solidFill>
                          <a:srgbClr val="000090"/>
                        </a:solidFill>
                      </a:endParaRPr>
                    </a:p>
                  </a:txBody>
                  <a:tcPr anchor="ctr"/>
                </a:tc>
                <a:tc>
                  <a:txBody>
                    <a:bodyPr/>
                    <a:lstStyle/>
                    <a:p>
                      <a:pPr algn="ctr"/>
                      <a:r>
                        <a:rPr lang="es-MX" sz="1300" b="1" dirty="0" smtClean="0">
                          <a:solidFill>
                            <a:srgbClr val="000090"/>
                          </a:solidFill>
                        </a:rPr>
                        <a:t>E</a:t>
                      </a:r>
                      <a:endParaRPr lang="es-MX" sz="1300" b="1" dirty="0">
                        <a:solidFill>
                          <a:srgbClr val="000090"/>
                        </a:solidFill>
                      </a:endParaRPr>
                    </a:p>
                  </a:txBody>
                  <a:tcPr marL="89999" marR="89999" marT="35997" marB="35997"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300" b="1" dirty="0" smtClean="0">
                          <a:solidFill>
                            <a:srgbClr val="000090"/>
                          </a:solidFill>
                        </a:rPr>
                        <a:t>H</a:t>
                      </a:r>
                      <a:endParaRPr lang="es-MX" sz="1300" b="1" dirty="0">
                        <a:solidFill>
                          <a:srgbClr val="000090"/>
                        </a:solidFill>
                      </a:endParaRPr>
                    </a:p>
                  </a:txBody>
                  <a:tcPr marL="89999" marR="89999" marT="35997" marB="35997"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300" b="1" dirty="0" smtClean="0">
                          <a:solidFill>
                            <a:srgbClr val="000090"/>
                          </a:solidFill>
                        </a:rPr>
                        <a:t>X</a:t>
                      </a:r>
                      <a:endParaRPr lang="es-MX" sz="1300" b="1" dirty="0">
                        <a:solidFill>
                          <a:srgbClr val="000090"/>
                        </a:solidFill>
                      </a:endParaRPr>
                    </a:p>
                  </a:txBody>
                  <a:tcPr marL="89999" marR="89999" marT="35997" marB="35997"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algn="ctr"/>
                      <a:r>
                        <a:rPr lang="es-MX" sz="1300" b="1" dirty="0" smtClean="0">
                          <a:solidFill>
                            <a:srgbClr val="000090"/>
                          </a:solidFill>
                        </a:rPr>
                        <a:t>Y</a:t>
                      </a:r>
                      <a:endParaRPr lang="es-MX" sz="1300" b="1" dirty="0">
                        <a:solidFill>
                          <a:srgbClr val="000090"/>
                        </a:solidFill>
                      </a:endParaRPr>
                    </a:p>
                  </a:txBody>
                  <a:tcPr marL="89999" marR="89999" marT="35997" marB="35997" anchor="ctr">
                    <a:lnB w="12700" cap="flat" cmpd="sng" algn="ctr">
                      <a:solidFill>
                        <a:schemeClr val="accent2"/>
                      </a:solidFill>
                      <a:prstDash val="solid"/>
                      <a:round/>
                      <a:headEnd type="none" w="med" len="med"/>
                      <a:tailEnd type="none" w="med" len="med"/>
                    </a:lnB>
                    <a:solidFill>
                      <a:schemeClr val="accent2">
                        <a:lumMod val="20000"/>
                        <a:lumOff val="80000"/>
                      </a:schemeClr>
                    </a:solidFill>
                  </a:tcPr>
                </a:tc>
              </a:tr>
              <a:tr h="2700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300" dirty="0" smtClean="0">
                          <a:solidFill>
                            <a:srgbClr val="000090"/>
                          </a:solidFill>
                        </a:rPr>
                        <a:t>1</a:t>
                      </a:r>
                    </a:p>
                  </a:txBody>
                  <a:tcPr marL="89999" marR="89999" marT="35997" marB="35997" anchor="ctr"/>
                </a:tc>
                <a:tc>
                  <a:txBody>
                    <a:bodyPr/>
                    <a:lstStyle/>
                    <a:p>
                      <a:pPr algn="ctr"/>
                      <a:r>
                        <a:rPr lang="es-MX" sz="1300" dirty="0" smtClean="0">
                          <a:solidFill>
                            <a:srgbClr val="000090"/>
                          </a:solidFill>
                        </a:rPr>
                        <a:t>5.46</a:t>
                      </a:r>
                      <a:endParaRPr lang="es-MX" sz="1300" dirty="0">
                        <a:solidFill>
                          <a:srgbClr val="000090"/>
                        </a:solidFill>
                      </a:endParaRPr>
                    </a:p>
                  </a:txBody>
                  <a:tcPr marL="89999" marR="89999" marT="35997" marB="35997" anchor="ctr">
                    <a:lnT w="12700" cap="flat" cmpd="sng" algn="ctr">
                      <a:solidFill>
                        <a:schemeClr val="accent2"/>
                      </a:solidFill>
                      <a:prstDash val="solid"/>
                      <a:round/>
                      <a:headEnd type="none" w="med" len="med"/>
                      <a:tailEnd type="none" w="med" len="med"/>
                    </a:lnT>
                  </a:tcPr>
                </a:tc>
                <a:tc>
                  <a:txBody>
                    <a:bodyPr/>
                    <a:lstStyle/>
                    <a:p>
                      <a:pPr algn="ctr"/>
                      <a:r>
                        <a:rPr lang="es-MX" sz="1300" dirty="0" smtClean="0">
                          <a:solidFill>
                            <a:srgbClr val="000090"/>
                          </a:solidFill>
                        </a:rPr>
                        <a:t>3.05</a:t>
                      </a:r>
                      <a:endParaRPr lang="es-MX" sz="1300" dirty="0">
                        <a:solidFill>
                          <a:srgbClr val="000090"/>
                        </a:solidFill>
                      </a:endParaRPr>
                    </a:p>
                  </a:txBody>
                  <a:tcPr marL="89999" marR="89999" marT="35997" marB="35997" anchor="ctr">
                    <a:lnT w="12700" cap="flat" cmpd="sng" algn="ctr">
                      <a:solidFill>
                        <a:schemeClr val="accent2"/>
                      </a:solidFill>
                      <a:prstDash val="solid"/>
                      <a:round/>
                      <a:headEnd type="none" w="med" len="med"/>
                      <a:tailEnd type="none" w="med" len="med"/>
                    </a:lnT>
                  </a:tcPr>
                </a:tc>
                <a:tc>
                  <a:txBody>
                    <a:bodyPr/>
                    <a:lstStyle/>
                    <a:p>
                      <a:pPr algn="ctr"/>
                      <a:r>
                        <a:rPr lang="es-MX" sz="1300" dirty="0" smtClean="0">
                          <a:solidFill>
                            <a:srgbClr val="000090"/>
                          </a:solidFill>
                        </a:rPr>
                        <a:t>-4.71</a:t>
                      </a:r>
                      <a:endParaRPr lang="es-MX" sz="1300" dirty="0">
                        <a:solidFill>
                          <a:srgbClr val="000090"/>
                        </a:solidFill>
                      </a:endParaRPr>
                    </a:p>
                  </a:txBody>
                  <a:tcPr marL="89999" marR="89999" marT="35997" marB="35997" anchor="ctr">
                    <a:lnT w="12700" cap="flat" cmpd="sng" algn="ctr">
                      <a:solidFill>
                        <a:schemeClr val="accent2"/>
                      </a:solidFill>
                      <a:prstDash val="solid"/>
                      <a:round/>
                      <a:headEnd type="none" w="med" len="med"/>
                      <a:tailEnd type="none" w="med" len="med"/>
                    </a:lnT>
                  </a:tcPr>
                </a:tc>
                <a:tc>
                  <a:txBody>
                    <a:bodyPr/>
                    <a:lstStyle/>
                    <a:p>
                      <a:pPr algn="ctr"/>
                      <a:r>
                        <a:rPr lang="es-MX" sz="1300" dirty="0" smtClean="0">
                          <a:solidFill>
                            <a:srgbClr val="000090"/>
                          </a:solidFill>
                        </a:rPr>
                        <a:t>9.60</a:t>
                      </a:r>
                      <a:endParaRPr lang="es-MX" sz="1300" dirty="0">
                        <a:solidFill>
                          <a:srgbClr val="000090"/>
                        </a:solidFill>
                      </a:endParaRPr>
                    </a:p>
                  </a:txBody>
                  <a:tcPr marL="89999" marR="89999" marT="35997" marB="35997" anchor="ctr">
                    <a:lnT w="12700" cap="flat" cmpd="sng" algn="ctr">
                      <a:solidFill>
                        <a:schemeClr val="accent2"/>
                      </a:solidFill>
                      <a:prstDash val="solid"/>
                      <a:round/>
                      <a:headEnd type="none" w="med" len="med"/>
                      <a:tailEnd type="none" w="med" len="med"/>
                    </a:lnT>
                  </a:tcPr>
                </a:tc>
              </a:tr>
              <a:tr h="270094">
                <a:tc>
                  <a:txBody>
                    <a:bodyPr/>
                    <a:lstStyle/>
                    <a:p>
                      <a:pPr algn="ctr"/>
                      <a:r>
                        <a:rPr lang="es-MX" sz="1300" dirty="0" smtClean="0">
                          <a:solidFill>
                            <a:srgbClr val="000090"/>
                          </a:solidFill>
                        </a:rPr>
                        <a:t>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7.62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4.06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-2.67</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5.94</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3</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10.16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2.67</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-1.02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2.47</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4</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11.18</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2.67</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0.02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-0.30</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5</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3.56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2.79</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1.93</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-5.92</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3.43</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5.21</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5.52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-7.12</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7</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3.05</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4.06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2.18</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-9.70</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8</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9.91</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2.67</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1.47</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-3.08</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9</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2.03</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4.06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-8.56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10.46</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10</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2.29</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3.68</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-4.72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-3.58</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11</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2.03</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4.06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-0.71</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-11.61</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12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4.06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4.06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-9.32</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-7.09</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13</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4.06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4.06</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-8.28</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-11.25</a:t>
                      </a:r>
                      <a:endParaRPr lang="es-MX" sz="1300" dirty="0">
                        <a:solidFill>
                          <a:srgbClr val="000090"/>
                        </a:solidFill>
                      </a:endParaRPr>
                    </a:p>
                  </a:txBody>
                  <a:tcPr marL="89999" marR="89999" marT="35997" marB="35997" anchor="ctr"/>
                </a:tc>
              </a:tr>
              <a:tr h="270094">
                <a:tc>
                  <a:txBody>
                    <a:bodyPr/>
                    <a:lstStyle/>
                    <a:p>
                      <a:pPr algn="ctr"/>
                      <a:r>
                        <a:rPr lang="es-MX" sz="1300" dirty="0" smtClean="0">
                          <a:solidFill>
                            <a:srgbClr val="000090"/>
                          </a:solidFill>
                        </a:rPr>
                        <a:t>14</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2.54</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4.57</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-4.88</a:t>
                      </a:r>
                      <a:endParaRPr lang="es-MX" sz="1300" dirty="0">
                        <a:solidFill>
                          <a:srgbClr val="000090"/>
                        </a:solidFill>
                      </a:endParaRPr>
                    </a:p>
                  </a:txBody>
                  <a:tcPr marL="89999" marR="89999" marT="35997" marB="35997" anchor="ctr"/>
                </a:tc>
                <a:tc>
                  <a:txBody>
                    <a:bodyPr/>
                    <a:lstStyle/>
                    <a:p>
                      <a:pPr algn="ctr"/>
                      <a:r>
                        <a:rPr lang="es-MX" sz="1300" dirty="0" smtClean="0">
                          <a:solidFill>
                            <a:srgbClr val="000090"/>
                          </a:solidFill>
                        </a:rPr>
                        <a:t>-9.40</a:t>
                      </a:r>
                      <a:endParaRPr lang="es-MX" sz="1300" dirty="0">
                        <a:solidFill>
                          <a:srgbClr val="000090"/>
                        </a:solidFill>
                      </a:endParaRPr>
                    </a:p>
                  </a:txBody>
                  <a:tcPr marL="89999" marR="89999" marT="35997" marB="35997" anchor="ctr"/>
                </a:tc>
              </a:tr>
            </a:tbl>
          </a:graphicData>
        </a:graphic>
      </p:graphicFrame>
      <p:sp>
        <p:nvSpPr>
          <p:cNvPr id="8" name="7 CuadroTexto"/>
          <p:cNvSpPr txBox="1"/>
          <p:nvPr/>
        </p:nvSpPr>
        <p:spPr>
          <a:xfrm>
            <a:off x="214313" y="3357563"/>
            <a:ext cx="1500187" cy="523875"/>
          </a:xfrm>
          <a:prstGeom prst="rect">
            <a:avLst/>
          </a:prstGeom>
          <a:noFill/>
        </p:spPr>
        <p:txBody>
          <a:bodyPr>
            <a:spAutoFit/>
          </a:bodyPr>
          <a:lstStyle/>
          <a:p>
            <a:pPr algn="ctr" eaLnBrk="0" hangingPunct="0">
              <a:defRPr/>
            </a:pPr>
            <a:r>
              <a:rPr lang="es-MX" sz="1400" b="0" dirty="0">
                <a:solidFill>
                  <a:srgbClr val="FF0000"/>
                </a:solidFill>
                <a:effectLst>
                  <a:outerShdw blurRad="38100" dist="38100" dir="2700000" algn="tl">
                    <a:srgbClr val="C0C0C0"/>
                  </a:outerShdw>
                </a:effectLst>
                <a:latin typeface="+mj-lt"/>
                <a:ea typeface="+mj-ea"/>
                <a:cs typeface="+mj-cs"/>
              </a:rPr>
              <a:t>LOCATION AND DIMENSION</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Ku</a:t>
            </a:r>
            <a:r>
              <a:rPr lang="es-MX" dirty="0" smtClean="0"/>
              <a:t> – Band Vertical </a:t>
            </a:r>
            <a:r>
              <a:rPr lang="es-MX" dirty="0" err="1" smtClean="0"/>
              <a:t>Horns</a:t>
            </a:r>
            <a:r>
              <a:rPr lang="es-MX" dirty="0" smtClean="0"/>
              <a:t/>
            </a:r>
            <a:br>
              <a:rPr lang="es-MX" dirty="0" smtClean="0"/>
            </a:br>
            <a:r>
              <a:rPr lang="es-MX" dirty="0" err="1" smtClean="0"/>
              <a:t>Aperture</a:t>
            </a:r>
            <a:r>
              <a:rPr lang="es-MX" dirty="0" smtClean="0"/>
              <a:t> </a:t>
            </a:r>
            <a:r>
              <a:rPr lang="es-MX" dirty="0" err="1" smtClean="0"/>
              <a:t>Layout</a:t>
            </a:r>
            <a:endParaRPr lang="es-MX" dirty="0" smtClean="0"/>
          </a:p>
        </p:txBody>
      </p:sp>
      <p:sp>
        <p:nvSpPr>
          <p:cNvPr id="3" name="2 Rectángulo"/>
          <p:cNvSpPr/>
          <p:nvPr/>
        </p:nvSpPr>
        <p:spPr bwMode="auto">
          <a:xfrm>
            <a:off x="1714500" y="1428750"/>
            <a:ext cx="6215063" cy="407193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8" name="7 Rectángulo"/>
          <p:cNvSpPr/>
          <p:nvPr/>
        </p:nvSpPr>
        <p:spPr bwMode="auto">
          <a:xfrm>
            <a:off x="2595563" y="1500188"/>
            <a:ext cx="1079500" cy="6127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9" name="8 Rectángulo"/>
          <p:cNvSpPr/>
          <p:nvPr/>
        </p:nvSpPr>
        <p:spPr bwMode="auto">
          <a:xfrm>
            <a:off x="2143125" y="2119313"/>
            <a:ext cx="857250" cy="6127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0" name="9 Rectángulo"/>
          <p:cNvSpPr/>
          <p:nvPr/>
        </p:nvSpPr>
        <p:spPr bwMode="auto">
          <a:xfrm>
            <a:off x="3095625" y="2119313"/>
            <a:ext cx="571500" cy="75723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1" name="10 Rectángulo"/>
          <p:cNvSpPr/>
          <p:nvPr/>
        </p:nvSpPr>
        <p:spPr bwMode="auto">
          <a:xfrm>
            <a:off x="3714750" y="1643063"/>
            <a:ext cx="642938" cy="2000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2" name="11 Rectángulo"/>
          <p:cNvSpPr/>
          <p:nvPr/>
        </p:nvSpPr>
        <p:spPr bwMode="auto">
          <a:xfrm>
            <a:off x="4429125" y="1857375"/>
            <a:ext cx="642938" cy="2000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3" name="12 Rectángulo"/>
          <p:cNvSpPr/>
          <p:nvPr/>
        </p:nvSpPr>
        <p:spPr bwMode="auto">
          <a:xfrm>
            <a:off x="5143500" y="2214563"/>
            <a:ext cx="642938" cy="2000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4" name="13 Rectángulo"/>
          <p:cNvSpPr/>
          <p:nvPr/>
        </p:nvSpPr>
        <p:spPr bwMode="auto">
          <a:xfrm>
            <a:off x="5857875" y="2643188"/>
            <a:ext cx="1071563" cy="164306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5" name="14 Rectángulo"/>
          <p:cNvSpPr/>
          <p:nvPr/>
        </p:nvSpPr>
        <p:spPr bwMode="auto">
          <a:xfrm>
            <a:off x="6929438" y="3357563"/>
            <a:ext cx="642937" cy="11430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7" name="16 Rectángulo"/>
          <p:cNvSpPr/>
          <p:nvPr/>
        </p:nvSpPr>
        <p:spPr bwMode="auto">
          <a:xfrm>
            <a:off x="7011988" y="4511675"/>
            <a:ext cx="857250" cy="50006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8" name="17 Rectángulo"/>
          <p:cNvSpPr/>
          <p:nvPr/>
        </p:nvSpPr>
        <p:spPr bwMode="auto">
          <a:xfrm>
            <a:off x="1725613" y="2940050"/>
            <a:ext cx="857250" cy="41751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19" name="18 Rectángulo"/>
          <p:cNvSpPr/>
          <p:nvPr/>
        </p:nvSpPr>
        <p:spPr bwMode="auto">
          <a:xfrm>
            <a:off x="3643313" y="3673475"/>
            <a:ext cx="714375" cy="6127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20" name="19 Rectángulo"/>
          <p:cNvSpPr/>
          <p:nvPr/>
        </p:nvSpPr>
        <p:spPr bwMode="auto">
          <a:xfrm>
            <a:off x="1857375" y="4530725"/>
            <a:ext cx="785813" cy="755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21" name="20 Rectángulo"/>
          <p:cNvSpPr/>
          <p:nvPr/>
        </p:nvSpPr>
        <p:spPr bwMode="auto">
          <a:xfrm>
            <a:off x="2713038" y="4679950"/>
            <a:ext cx="785812" cy="755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sp>
        <p:nvSpPr>
          <p:cNvPr id="22" name="21 Rectángulo"/>
          <p:cNvSpPr/>
          <p:nvPr/>
        </p:nvSpPr>
        <p:spPr bwMode="auto">
          <a:xfrm>
            <a:off x="2143125" y="4000500"/>
            <a:ext cx="857250" cy="50006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s-MX" b="0">
              <a:solidFill>
                <a:schemeClr val="tx1"/>
              </a:solidFill>
              <a:effectLst>
                <a:outerShdw blurRad="38100" dist="38100" dir="2700000" algn="tl">
                  <a:srgbClr val="000000">
                    <a:alpha val="43137"/>
                  </a:srgbClr>
                </a:outerShdw>
              </a:effectLst>
            </a:endParaRPr>
          </a:p>
        </p:txBody>
      </p:sp>
      <p:cxnSp>
        <p:nvCxnSpPr>
          <p:cNvPr id="24" name="23 Conector recto de flecha"/>
          <p:cNvCxnSpPr/>
          <p:nvPr/>
        </p:nvCxnSpPr>
        <p:spPr bwMode="auto">
          <a:xfrm rot="5400000" flipH="1" flipV="1">
            <a:off x="2678113" y="1820863"/>
            <a:ext cx="357187" cy="1587"/>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25" name="24 Conector recto de flecha"/>
          <p:cNvCxnSpPr/>
          <p:nvPr/>
        </p:nvCxnSpPr>
        <p:spPr bwMode="auto">
          <a:xfrm rot="5400000" flipH="1" flipV="1">
            <a:off x="2168525" y="2416175"/>
            <a:ext cx="357188"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26" name="25 Conector recto de flecha"/>
          <p:cNvCxnSpPr/>
          <p:nvPr/>
        </p:nvCxnSpPr>
        <p:spPr bwMode="auto">
          <a:xfrm rot="5400000" flipH="1" flipV="1">
            <a:off x="3046413" y="2474913"/>
            <a:ext cx="357187" cy="1587"/>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27" name="26 Conector recto de flecha"/>
          <p:cNvCxnSpPr/>
          <p:nvPr/>
        </p:nvCxnSpPr>
        <p:spPr bwMode="auto">
          <a:xfrm rot="5400000" flipH="1" flipV="1">
            <a:off x="3679825" y="2535238"/>
            <a:ext cx="357187"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28" name="27 Conector recto de flecha"/>
          <p:cNvCxnSpPr/>
          <p:nvPr/>
        </p:nvCxnSpPr>
        <p:spPr bwMode="auto">
          <a:xfrm rot="5400000" flipH="1" flipV="1">
            <a:off x="4392613" y="2892425"/>
            <a:ext cx="357188" cy="1587"/>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29" name="28 Conector recto de flecha"/>
          <p:cNvCxnSpPr/>
          <p:nvPr/>
        </p:nvCxnSpPr>
        <p:spPr bwMode="auto">
          <a:xfrm rot="5400000" flipH="1" flipV="1">
            <a:off x="5106988" y="3249613"/>
            <a:ext cx="357187" cy="1587"/>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30" name="29 Conector recto de flecha"/>
          <p:cNvCxnSpPr/>
          <p:nvPr/>
        </p:nvCxnSpPr>
        <p:spPr bwMode="auto">
          <a:xfrm rot="5400000" flipH="1" flipV="1">
            <a:off x="5892800" y="3535363"/>
            <a:ext cx="357187"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31" name="30 Conector recto de flecha"/>
          <p:cNvCxnSpPr/>
          <p:nvPr/>
        </p:nvCxnSpPr>
        <p:spPr bwMode="auto">
          <a:xfrm rot="5400000" flipH="1" flipV="1">
            <a:off x="6892925" y="3892550"/>
            <a:ext cx="357188"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32" name="31 Conector recto de flecha"/>
          <p:cNvCxnSpPr/>
          <p:nvPr/>
        </p:nvCxnSpPr>
        <p:spPr bwMode="auto">
          <a:xfrm rot="5400000" flipH="1" flipV="1">
            <a:off x="2155825" y="4249738"/>
            <a:ext cx="357187"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33" name="32 Conector recto de flecha"/>
          <p:cNvCxnSpPr/>
          <p:nvPr/>
        </p:nvCxnSpPr>
        <p:spPr bwMode="auto">
          <a:xfrm rot="5400000" flipH="1" flipV="1">
            <a:off x="1714500" y="3141663"/>
            <a:ext cx="287337"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34" name="33 Conector recto de flecha"/>
          <p:cNvCxnSpPr/>
          <p:nvPr/>
        </p:nvCxnSpPr>
        <p:spPr bwMode="auto">
          <a:xfrm rot="5400000" flipH="1" flipV="1">
            <a:off x="2679700" y="5035550"/>
            <a:ext cx="357188"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35" name="34 Conector recto de flecha"/>
          <p:cNvCxnSpPr/>
          <p:nvPr/>
        </p:nvCxnSpPr>
        <p:spPr bwMode="auto">
          <a:xfrm rot="5400000" flipH="1" flipV="1">
            <a:off x="1892300" y="4892675"/>
            <a:ext cx="357188"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36" name="35 Conector recto de flecha"/>
          <p:cNvCxnSpPr/>
          <p:nvPr/>
        </p:nvCxnSpPr>
        <p:spPr bwMode="auto">
          <a:xfrm rot="5400000" flipH="1" flipV="1">
            <a:off x="3606800" y="3963988"/>
            <a:ext cx="357187"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37" name="36 Conector recto de flecha"/>
          <p:cNvCxnSpPr/>
          <p:nvPr/>
        </p:nvCxnSpPr>
        <p:spPr bwMode="auto">
          <a:xfrm rot="5400000" flipH="1" flipV="1">
            <a:off x="7070725" y="4749800"/>
            <a:ext cx="287338" cy="1588"/>
          </a:xfrm>
          <a:prstGeom prst="straightConnector1">
            <a:avLst/>
          </a:prstGeom>
          <a:ln w="25400">
            <a:solidFill>
              <a:srgbClr val="C00000"/>
            </a:solidFill>
            <a:headEnd type="none" w="med" len="med"/>
            <a:tailEnd type="triangle" w="lg" len="med"/>
          </a:ln>
        </p:spPr>
        <p:style>
          <a:lnRef idx="1">
            <a:schemeClr val="accent6"/>
          </a:lnRef>
          <a:fillRef idx="0">
            <a:schemeClr val="accent6"/>
          </a:fillRef>
          <a:effectRef idx="0">
            <a:schemeClr val="accent6"/>
          </a:effectRef>
          <a:fontRef idx="minor">
            <a:schemeClr val="tx1"/>
          </a:fontRef>
        </p:style>
      </p:cxnSp>
      <p:cxnSp>
        <p:nvCxnSpPr>
          <p:cNvPr id="7" name="6 Conector recto"/>
          <p:cNvCxnSpPr/>
          <p:nvPr/>
        </p:nvCxnSpPr>
        <p:spPr bwMode="auto">
          <a:xfrm>
            <a:off x="1714500" y="2927350"/>
            <a:ext cx="6191250" cy="1588"/>
          </a:xfrm>
          <a:prstGeom prst="line">
            <a:avLst/>
          </a:prstGeom>
          <a:ln w="25400">
            <a:solidFill>
              <a:schemeClr val="accent6"/>
            </a:solidFill>
            <a:prstDash val="dash"/>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5" name="4 Conector recto"/>
          <p:cNvCxnSpPr>
            <a:stCxn id="3" idx="0"/>
            <a:endCxn id="3" idx="2"/>
          </p:cNvCxnSpPr>
          <p:nvPr/>
        </p:nvCxnSpPr>
        <p:spPr bwMode="auto">
          <a:xfrm rot="16200000" flipH="1">
            <a:off x="2785269" y="3464719"/>
            <a:ext cx="4073525" cy="1587"/>
          </a:xfrm>
          <a:prstGeom prst="line">
            <a:avLst/>
          </a:prstGeom>
          <a:ln w="25400">
            <a:solidFill>
              <a:schemeClr val="accent6"/>
            </a:solidFill>
            <a:prstDash val="dash"/>
            <a:headEnd type="none" w="med" len="med"/>
            <a:tailEnd type="none" w="med" len="lg"/>
          </a:ln>
        </p:spPr>
        <p:style>
          <a:lnRef idx="1">
            <a:schemeClr val="accent6"/>
          </a:lnRef>
          <a:fillRef idx="0">
            <a:schemeClr val="accent6"/>
          </a:fillRef>
          <a:effectRef idx="0">
            <a:schemeClr val="accent6"/>
          </a:effectRef>
          <a:fontRef idx="minor">
            <a:schemeClr val="tx1"/>
          </a:fontRef>
        </p:style>
      </p:cxnSp>
      <p:sp>
        <p:nvSpPr>
          <p:cNvPr id="38" name="37 CuadroTexto"/>
          <p:cNvSpPr txBox="1"/>
          <p:nvPr/>
        </p:nvSpPr>
        <p:spPr>
          <a:xfrm>
            <a:off x="3071813" y="1630363"/>
            <a:ext cx="357187" cy="369887"/>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6</a:t>
            </a:r>
          </a:p>
        </p:txBody>
      </p:sp>
      <p:sp>
        <p:nvSpPr>
          <p:cNvPr id="39" name="38 CuadroTexto"/>
          <p:cNvSpPr txBox="1"/>
          <p:nvPr/>
        </p:nvSpPr>
        <p:spPr>
          <a:xfrm>
            <a:off x="2500313" y="2273300"/>
            <a:ext cx="357187" cy="369888"/>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7</a:t>
            </a:r>
          </a:p>
        </p:txBody>
      </p:sp>
      <p:sp>
        <p:nvSpPr>
          <p:cNvPr id="40" name="39 CuadroTexto"/>
          <p:cNvSpPr txBox="1"/>
          <p:nvPr/>
        </p:nvSpPr>
        <p:spPr>
          <a:xfrm>
            <a:off x="3286125" y="2344738"/>
            <a:ext cx="357188" cy="369887"/>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5</a:t>
            </a:r>
          </a:p>
        </p:txBody>
      </p:sp>
      <p:sp>
        <p:nvSpPr>
          <p:cNvPr id="41" name="40 CuadroTexto"/>
          <p:cNvSpPr txBox="1"/>
          <p:nvPr/>
        </p:nvSpPr>
        <p:spPr>
          <a:xfrm>
            <a:off x="3929063" y="2416175"/>
            <a:ext cx="357187" cy="369888"/>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8</a:t>
            </a:r>
          </a:p>
        </p:txBody>
      </p:sp>
      <p:sp>
        <p:nvSpPr>
          <p:cNvPr id="42" name="41 CuadroTexto"/>
          <p:cNvSpPr txBox="1"/>
          <p:nvPr/>
        </p:nvSpPr>
        <p:spPr>
          <a:xfrm>
            <a:off x="4643438" y="2559050"/>
            <a:ext cx="357187" cy="369888"/>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4</a:t>
            </a:r>
          </a:p>
        </p:txBody>
      </p:sp>
      <p:sp>
        <p:nvSpPr>
          <p:cNvPr id="43" name="42 CuadroTexto"/>
          <p:cNvSpPr txBox="1"/>
          <p:nvPr/>
        </p:nvSpPr>
        <p:spPr>
          <a:xfrm>
            <a:off x="5357813" y="3071813"/>
            <a:ext cx="357187" cy="369887"/>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3</a:t>
            </a:r>
          </a:p>
        </p:txBody>
      </p:sp>
      <p:sp>
        <p:nvSpPr>
          <p:cNvPr id="44" name="43 CuadroTexto"/>
          <p:cNvSpPr txBox="1"/>
          <p:nvPr/>
        </p:nvSpPr>
        <p:spPr>
          <a:xfrm>
            <a:off x="6215063" y="3357563"/>
            <a:ext cx="357187" cy="369887"/>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2</a:t>
            </a:r>
          </a:p>
        </p:txBody>
      </p:sp>
      <p:sp>
        <p:nvSpPr>
          <p:cNvPr id="45" name="44 CuadroTexto"/>
          <p:cNvSpPr txBox="1"/>
          <p:nvPr/>
        </p:nvSpPr>
        <p:spPr>
          <a:xfrm>
            <a:off x="7143750" y="3773488"/>
            <a:ext cx="357188" cy="369887"/>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1</a:t>
            </a:r>
          </a:p>
        </p:txBody>
      </p:sp>
      <p:sp>
        <p:nvSpPr>
          <p:cNvPr id="46" name="45 CuadroTexto"/>
          <p:cNvSpPr txBox="1"/>
          <p:nvPr/>
        </p:nvSpPr>
        <p:spPr>
          <a:xfrm>
            <a:off x="7358063" y="4572000"/>
            <a:ext cx="357187" cy="369888"/>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9</a:t>
            </a:r>
          </a:p>
        </p:txBody>
      </p:sp>
      <p:sp>
        <p:nvSpPr>
          <p:cNvPr id="47" name="46 CuadroTexto"/>
          <p:cNvSpPr txBox="1"/>
          <p:nvPr/>
        </p:nvSpPr>
        <p:spPr>
          <a:xfrm>
            <a:off x="1928813" y="2987675"/>
            <a:ext cx="571500" cy="369888"/>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11</a:t>
            </a:r>
          </a:p>
        </p:txBody>
      </p:sp>
      <p:sp>
        <p:nvSpPr>
          <p:cNvPr id="48" name="47 CuadroTexto"/>
          <p:cNvSpPr txBox="1"/>
          <p:nvPr/>
        </p:nvSpPr>
        <p:spPr>
          <a:xfrm>
            <a:off x="3857625" y="3786188"/>
            <a:ext cx="571500" cy="369887"/>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10</a:t>
            </a:r>
          </a:p>
        </p:txBody>
      </p:sp>
      <p:sp>
        <p:nvSpPr>
          <p:cNvPr id="49" name="48 CuadroTexto"/>
          <p:cNvSpPr txBox="1"/>
          <p:nvPr/>
        </p:nvSpPr>
        <p:spPr>
          <a:xfrm>
            <a:off x="2428875" y="4071938"/>
            <a:ext cx="500063" cy="369887"/>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14</a:t>
            </a:r>
          </a:p>
        </p:txBody>
      </p:sp>
      <p:sp>
        <p:nvSpPr>
          <p:cNvPr id="50" name="49 CuadroTexto"/>
          <p:cNvSpPr txBox="1"/>
          <p:nvPr/>
        </p:nvSpPr>
        <p:spPr>
          <a:xfrm>
            <a:off x="2071688" y="4773613"/>
            <a:ext cx="500062" cy="369887"/>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13</a:t>
            </a:r>
          </a:p>
        </p:txBody>
      </p:sp>
      <p:sp>
        <p:nvSpPr>
          <p:cNvPr id="51" name="50 CuadroTexto"/>
          <p:cNvSpPr txBox="1"/>
          <p:nvPr/>
        </p:nvSpPr>
        <p:spPr>
          <a:xfrm>
            <a:off x="2928938" y="4845050"/>
            <a:ext cx="500062" cy="369888"/>
          </a:xfrm>
          <a:prstGeom prst="rect">
            <a:avLst/>
          </a:prstGeom>
          <a:noFill/>
        </p:spPr>
        <p:txBody>
          <a:bodyPr>
            <a:spAutoFit/>
          </a:bodyPr>
          <a:lstStyle/>
          <a:p>
            <a:pPr>
              <a:defRPr/>
            </a:pPr>
            <a:r>
              <a:rPr lang="es-MX" b="0" dirty="0">
                <a:effectLst>
                  <a:outerShdw blurRad="38100" dist="38100" dir="2700000" algn="tl">
                    <a:srgbClr val="000000">
                      <a:alpha val="43137"/>
                    </a:srgbClr>
                  </a:outerShdw>
                </a:effectLst>
              </a:rPr>
              <a:t>12</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Region</a:t>
            </a:r>
            <a:r>
              <a:rPr lang="es-MX" dirty="0" smtClean="0"/>
              <a:t> R4 Vertical </a:t>
            </a:r>
            <a:r>
              <a:rPr lang="es-MX" dirty="0" err="1" smtClean="0"/>
              <a:t>Transmit</a:t>
            </a:r>
            <a:r>
              <a:rPr lang="es-MX" dirty="0" smtClean="0"/>
              <a:t> </a:t>
            </a:r>
            <a:r>
              <a:rPr lang="es-MX" dirty="0" err="1" smtClean="0"/>
              <a:t>Horn</a:t>
            </a:r>
            <a:r>
              <a:rPr lang="es-MX" dirty="0" smtClean="0"/>
              <a:t/>
            </a:r>
            <a:br>
              <a:rPr lang="es-MX" dirty="0" smtClean="0"/>
            </a:br>
            <a:r>
              <a:rPr lang="es-MX" dirty="0" err="1" smtClean="0"/>
              <a:t>Excitations</a:t>
            </a:r>
            <a:endParaRPr lang="es-MX" dirty="0" smtClean="0"/>
          </a:p>
        </p:txBody>
      </p:sp>
      <p:graphicFrame>
        <p:nvGraphicFramePr>
          <p:cNvPr id="3" name="3 Marcador de contenido"/>
          <p:cNvGraphicFramePr>
            <a:graphicFrameLocks/>
          </p:cNvGraphicFramePr>
          <p:nvPr/>
        </p:nvGraphicFramePr>
        <p:xfrm>
          <a:off x="1357313" y="2071688"/>
          <a:ext cx="6572250" cy="3017837"/>
        </p:xfrm>
        <a:graphic>
          <a:graphicData uri="http://schemas.openxmlformats.org/drawingml/2006/table">
            <a:tbl>
              <a:tblPr firstRow="1" bandCol="1">
                <a:tableStyleId>{72833802-FEF1-4C79-8D5D-14CF1EAF98D9}</a:tableStyleId>
              </a:tblPr>
              <a:tblGrid>
                <a:gridCol w="1460477"/>
                <a:gridCol w="2555887"/>
                <a:gridCol w="2555887"/>
              </a:tblGrid>
              <a:tr h="335315">
                <a:tc>
                  <a:txBody>
                    <a:bodyPr/>
                    <a:lstStyle/>
                    <a:p>
                      <a:pPr algn="ctr"/>
                      <a:r>
                        <a:rPr lang="es-MX" sz="1600" dirty="0" smtClean="0">
                          <a:solidFill>
                            <a:srgbClr val="FBFBFB"/>
                          </a:solidFill>
                        </a:rPr>
                        <a:t>No.</a:t>
                      </a:r>
                      <a:endParaRPr lang="es-MX" sz="1600" dirty="0">
                        <a:solidFill>
                          <a:srgbClr val="FBFBFB"/>
                        </a:solidFill>
                      </a:endParaRPr>
                    </a:p>
                  </a:txBody>
                  <a:tcPr marL="91439" marR="91439" marT="45725" marB="45725" anchor="ctr">
                    <a:lnR w="12700" cap="flat" cmpd="sng" algn="ctr">
                      <a:solidFill>
                        <a:schemeClr val="accent4">
                          <a:lumMod val="20000"/>
                          <a:lumOff val="80000"/>
                        </a:schemeClr>
                      </a:solidFill>
                      <a:prstDash val="solid"/>
                      <a:round/>
                      <a:headEnd type="none" w="med" len="med"/>
                      <a:tailEnd type="none" w="med" len="med"/>
                    </a:lnR>
                  </a:tcPr>
                </a:tc>
                <a:tc>
                  <a:txBody>
                    <a:bodyPr/>
                    <a:lstStyle/>
                    <a:p>
                      <a:pPr algn="ctr"/>
                      <a:r>
                        <a:rPr lang="es-MX" sz="1600" dirty="0" err="1" smtClean="0">
                          <a:solidFill>
                            <a:srgbClr val="FBFBFB"/>
                          </a:solidFill>
                        </a:rPr>
                        <a:t>Relative</a:t>
                      </a:r>
                      <a:r>
                        <a:rPr lang="es-MX" sz="1600" dirty="0" smtClean="0">
                          <a:solidFill>
                            <a:srgbClr val="FBFBFB"/>
                          </a:solidFill>
                        </a:rPr>
                        <a:t> </a:t>
                      </a:r>
                      <a:r>
                        <a:rPr lang="es-MX" sz="1600" dirty="0" err="1" smtClean="0">
                          <a:solidFill>
                            <a:srgbClr val="FBFBFB"/>
                          </a:solidFill>
                        </a:rPr>
                        <a:t>Power</a:t>
                      </a:r>
                      <a:endParaRPr lang="es-MX" sz="1600" dirty="0">
                        <a:solidFill>
                          <a:srgbClr val="FBFBFB"/>
                        </a:solidFill>
                      </a:endParaRPr>
                    </a:p>
                  </a:txBody>
                  <a:tcPr marL="91439" marR="91439" marT="45725" marB="45725"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c>
                  <a:txBody>
                    <a:bodyPr/>
                    <a:lstStyle/>
                    <a:p>
                      <a:pPr algn="ctr"/>
                      <a:r>
                        <a:rPr lang="es-MX" sz="1600" dirty="0" err="1" smtClean="0">
                          <a:solidFill>
                            <a:srgbClr val="FBFBFB"/>
                          </a:solidFill>
                        </a:rPr>
                        <a:t>Phase</a:t>
                      </a:r>
                      <a:r>
                        <a:rPr lang="es-MX" sz="1600" dirty="0" smtClean="0">
                          <a:solidFill>
                            <a:srgbClr val="FBFBFB"/>
                          </a:solidFill>
                        </a:rPr>
                        <a:t>,</a:t>
                      </a:r>
                      <a:r>
                        <a:rPr lang="es-MX" sz="1600" baseline="0" dirty="0" smtClean="0">
                          <a:solidFill>
                            <a:srgbClr val="FBFBFB"/>
                          </a:solidFill>
                        </a:rPr>
                        <a:t> </a:t>
                      </a:r>
                      <a:r>
                        <a:rPr lang="es-MX" sz="1600" baseline="0" dirty="0" err="1" smtClean="0">
                          <a:solidFill>
                            <a:srgbClr val="FBFBFB"/>
                          </a:solidFill>
                        </a:rPr>
                        <a:t>deg</a:t>
                      </a:r>
                      <a:endParaRPr lang="es-MX" sz="1600" dirty="0">
                        <a:solidFill>
                          <a:srgbClr val="FBFBFB"/>
                        </a:solidFill>
                      </a:endParaRPr>
                    </a:p>
                  </a:txBody>
                  <a:tcPr marL="91439" marR="91439" marT="45725" marB="45725"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tcPr>
                </a:tc>
              </a:tr>
              <a:tr h="335315">
                <a:tc>
                  <a:txBody>
                    <a:bodyPr/>
                    <a:lstStyle/>
                    <a:p>
                      <a:pPr algn="ctr"/>
                      <a:r>
                        <a:rPr lang="es-MX" sz="1600" baseline="0" dirty="0" smtClean="0">
                          <a:solidFill>
                            <a:srgbClr val="000090"/>
                          </a:solidFill>
                        </a:rPr>
                        <a:t>1</a:t>
                      </a:r>
                      <a:endParaRPr lang="es-MX" sz="1600" baseline="0" dirty="0">
                        <a:solidFill>
                          <a:srgbClr val="000090"/>
                        </a:solidFill>
                      </a:endParaRPr>
                    </a:p>
                  </a:txBody>
                  <a:tcPr marL="91439" marR="91439" marT="45725" marB="45725" anchor="ctr"/>
                </a:tc>
                <a:tc>
                  <a:txBody>
                    <a:bodyPr/>
                    <a:lstStyle/>
                    <a:p>
                      <a:pPr algn="ctr"/>
                      <a:r>
                        <a:rPr lang="es-MX" sz="1600" baseline="0" dirty="0" smtClean="0">
                          <a:solidFill>
                            <a:srgbClr val="000090"/>
                          </a:solidFill>
                        </a:rPr>
                        <a:t>0.105</a:t>
                      </a:r>
                      <a:endParaRPr lang="es-MX" sz="1600" baseline="0" dirty="0">
                        <a:solidFill>
                          <a:srgbClr val="000090"/>
                        </a:solidFill>
                      </a:endParaRPr>
                    </a:p>
                  </a:txBody>
                  <a:tcPr marL="91439" marR="91439" marT="45725" marB="45725" anchor="ctr"/>
                </a:tc>
                <a:tc>
                  <a:txBody>
                    <a:bodyPr/>
                    <a:lstStyle/>
                    <a:p>
                      <a:pPr algn="ctr"/>
                      <a:r>
                        <a:rPr lang="es-MX" sz="1600" baseline="0" dirty="0" smtClean="0">
                          <a:solidFill>
                            <a:srgbClr val="000090"/>
                          </a:solidFill>
                        </a:rPr>
                        <a:t>0</a:t>
                      </a:r>
                      <a:endParaRPr lang="es-MX" sz="1600" baseline="0" dirty="0">
                        <a:solidFill>
                          <a:srgbClr val="000090"/>
                        </a:solidFill>
                      </a:endParaRPr>
                    </a:p>
                  </a:txBody>
                  <a:tcPr marL="91439" marR="91439" marT="45725" marB="45725" anchor="ctr"/>
                </a:tc>
              </a:tr>
              <a:tr h="335315">
                <a:tc>
                  <a:txBody>
                    <a:bodyPr/>
                    <a:lstStyle/>
                    <a:p>
                      <a:pPr algn="ctr"/>
                      <a:r>
                        <a:rPr lang="es-MX" sz="1600" baseline="0" dirty="0" smtClean="0">
                          <a:solidFill>
                            <a:srgbClr val="000090"/>
                          </a:solidFill>
                        </a:rPr>
                        <a:t>2</a:t>
                      </a:r>
                      <a:endParaRPr lang="es-MX" sz="1600" baseline="0" dirty="0">
                        <a:solidFill>
                          <a:srgbClr val="000090"/>
                        </a:solidFill>
                      </a:endParaRPr>
                    </a:p>
                  </a:txBody>
                  <a:tcPr marL="91439" marR="91439" marT="45725" marB="4572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0.154</a:t>
                      </a:r>
                    </a:p>
                  </a:txBody>
                  <a:tcPr marL="91439" marR="91439" marT="45725" marB="4572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0</a:t>
                      </a:r>
                    </a:p>
                  </a:txBody>
                  <a:tcPr marL="91439" marR="91439" marT="45725" marB="45725" anchor="ctr"/>
                </a:tc>
              </a:tr>
              <a:tr h="3353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3</a:t>
                      </a:r>
                    </a:p>
                  </a:txBody>
                  <a:tcPr marL="91439" marR="91439" marT="45725" marB="45725" anchor="ctr"/>
                </a:tc>
                <a:tc>
                  <a:txBody>
                    <a:bodyPr/>
                    <a:lstStyle/>
                    <a:p>
                      <a:pPr algn="ctr"/>
                      <a:r>
                        <a:rPr lang="es-MX" sz="1600" baseline="0" dirty="0" smtClean="0">
                          <a:solidFill>
                            <a:srgbClr val="000090"/>
                          </a:solidFill>
                        </a:rPr>
                        <a:t>0.182</a:t>
                      </a:r>
                      <a:endParaRPr lang="es-MX" sz="1600" baseline="0" dirty="0">
                        <a:solidFill>
                          <a:srgbClr val="000090"/>
                        </a:solidFill>
                      </a:endParaRPr>
                    </a:p>
                  </a:txBody>
                  <a:tcPr marL="91439" marR="91439" marT="45725" marB="45725" anchor="ctr"/>
                </a:tc>
                <a:tc>
                  <a:txBody>
                    <a:bodyPr/>
                    <a:lstStyle/>
                    <a:p>
                      <a:pPr algn="ctr"/>
                      <a:r>
                        <a:rPr lang="es-MX" sz="1600" baseline="0" dirty="0" smtClean="0">
                          <a:solidFill>
                            <a:srgbClr val="000090"/>
                          </a:solidFill>
                        </a:rPr>
                        <a:t>0</a:t>
                      </a:r>
                      <a:endParaRPr lang="es-MX" sz="1600" baseline="0" dirty="0">
                        <a:solidFill>
                          <a:srgbClr val="000090"/>
                        </a:solidFill>
                      </a:endParaRPr>
                    </a:p>
                  </a:txBody>
                  <a:tcPr marL="91439" marR="91439" marT="45725" marB="45725" anchor="ctr"/>
                </a:tc>
              </a:tr>
              <a:tr h="3353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4</a:t>
                      </a:r>
                    </a:p>
                  </a:txBody>
                  <a:tcPr marL="91439" marR="91439" marT="45725" marB="45725" anchor="ctr"/>
                </a:tc>
                <a:tc>
                  <a:txBody>
                    <a:bodyPr/>
                    <a:lstStyle/>
                    <a:p>
                      <a:pPr algn="ctr"/>
                      <a:r>
                        <a:rPr lang="es-MX" sz="1600" baseline="0" dirty="0" smtClean="0">
                          <a:solidFill>
                            <a:srgbClr val="000090"/>
                          </a:solidFill>
                        </a:rPr>
                        <a:t>0.165</a:t>
                      </a:r>
                      <a:endParaRPr lang="es-MX" sz="1600" baseline="0" dirty="0">
                        <a:solidFill>
                          <a:srgbClr val="000090"/>
                        </a:solidFill>
                      </a:endParaRPr>
                    </a:p>
                  </a:txBody>
                  <a:tcPr marL="91439" marR="91439" marT="45725" marB="45725" anchor="ctr"/>
                </a:tc>
                <a:tc>
                  <a:txBody>
                    <a:bodyPr/>
                    <a:lstStyle/>
                    <a:p>
                      <a:pPr algn="ctr"/>
                      <a:r>
                        <a:rPr lang="es-MX" sz="1600" baseline="0" dirty="0" smtClean="0">
                          <a:solidFill>
                            <a:srgbClr val="000090"/>
                          </a:solidFill>
                        </a:rPr>
                        <a:t>-10</a:t>
                      </a:r>
                      <a:endParaRPr lang="es-MX" sz="1600" baseline="0" dirty="0">
                        <a:solidFill>
                          <a:srgbClr val="000090"/>
                        </a:solidFill>
                      </a:endParaRPr>
                    </a:p>
                  </a:txBody>
                  <a:tcPr marL="91439" marR="91439" marT="45725" marB="45725" anchor="ctr"/>
                </a:tc>
              </a:tr>
              <a:tr h="3353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5</a:t>
                      </a:r>
                    </a:p>
                  </a:txBody>
                  <a:tcPr marL="91439" marR="91439" marT="45725" marB="45725" anchor="ctr"/>
                </a:tc>
                <a:tc>
                  <a:txBody>
                    <a:bodyPr/>
                    <a:lstStyle/>
                    <a:p>
                      <a:pPr algn="ctr"/>
                      <a:r>
                        <a:rPr lang="es-MX" sz="1600" baseline="0" dirty="0" smtClean="0">
                          <a:solidFill>
                            <a:srgbClr val="000090"/>
                          </a:solidFill>
                        </a:rPr>
                        <a:t>0.040</a:t>
                      </a:r>
                      <a:endParaRPr lang="es-MX" sz="1600" baseline="0" dirty="0">
                        <a:solidFill>
                          <a:srgbClr val="000090"/>
                        </a:solidFill>
                      </a:endParaRPr>
                    </a:p>
                  </a:txBody>
                  <a:tcPr marL="91439" marR="91439" marT="45725" marB="45725" anchor="ctr"/>
                </a:tc>
                <a:tc>
                  <a:txBody>
                    <a:bodyPr/>
                    <a:lstStyle/>
                    <a:p>
                      <a:pPr algn="ctr"/>
                      <a:r>
                        <a:rPr lang="es-MX" sz="1600" baseline="0" dirty="0" smtClean="0">
                          <a:solidFill>
                            <a:srgbClr val="000090"/>
                          </a:solidFill>
                        </a:rPr>
                        <a:t>0</a:t>
                      </a:r>
                      <a:endParaRPr lang="es-MX" sz="1600" baseline="0" dirty="0">
                        <a:solidFill>
                          <a:srgbClr val="000090"/>
                        </a:solidFill>
                      </a:endParaRPr>
                    </a:p>
                  </a:txBody>
                  <a:tcPr marL="91439" marR="91439" marT="45725" marB="45725" anchor="ctr"/>
                </a:tc>
              </a:tr>
              <a:tr h="3353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6</a:t>
                      </a:r>
                    </a:p>
                  </a:txBody>
                  <a:tcPr marL="91439" marR="91439" marT="45725" marB="45725" anchor="ctr"/>
                </a:tc>
                <a:tc>
                  <a:txBody>
                    <a:bodyPr/>
                    <a:lstStyle/>
                    <a:p>
                      <a:pPr algn="ctr"/>
                      <a:r>
                        <a:rPr lang="es-MX" sz="1600" baseline="0" dirty="0" smtClean="0">
                          <a:solidFill>
                            <a:srgbClr val="000090"/>
                          </a:solidFill>
                        </a:rPr>
                        <a:t>0.086</a:t>
                      </a:r>
                      <a:endParaRPr lang="es-MX" sz="1600" baseline="0" dirty="0">
                        <a:solidFill>
                          <a:srgbClr val="000090"/>
                        </a:solidFill>
                      </a:endParaRPr>
                    </a:p>
                  </a:txBody>
                  <a:tcPr marL="91439" marR="91439" marT="45725" marB="45725" anchor="ctr"/>
                </a:tc>
                <a:tc>
                  <a:txBody>
                    <a:bodyPr/>
                    <a:lstStyle/>
                    <a:p>
                      <a:pPr algn="ctr"/>
                      <a:r>
                        <a:rPr lang="es-MX" sz="1600" baseline="0" dirty="0" smtClean="0">
                          <a:solidFill>
                            <a:srgbClr val="000090"/>
                          </a:solidFill>
                        </a:rPr>
                        <a:t>0</a:t>
                      </a:r>
                      <a:endParaRPr lang="es-MX" sz="1600" baseline="0" dirty="0">
                        <a:solidFill>
                          <a:srgbClr val="000090"/>
                        </a:solidFill>
                      </a:endParaRPr>
                    </a:p>
                  </a:txBody>
                  <a:tcPr marL="91439" marR="91439" marT="45725" marB="45725" anchor="ctr"/>
                </a:tc>
              </a:tr>
              <a:tr h="3353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7</a:t>
                      </a:r>
                    </a:p>
                  </a:txBody>
                  <a:tcPr marL="91439" marR="91439" marT="45725" marB="45725" anchor="ctr"/>
                </a:tc>
                <a:tc>
                  <a:txBody>
                    <a:bodyPr/>
                    <a:lstStyle/>
                    <a:p>
                      <a:pPr algn="ctr"/>
                      <a:r>
                        <a:rPr lang="es-MX" sz="1600" baseline="0" dirty="0" smtClean="0">
                          <a:solidFill>
                            <a:srgbClr val="000090"/>
                          </a:solidFill>
                        </a:rPr>
                        <a:t>0.091</a:t>
                      </a:r>
                      <a:endParaRPr lang="es-MX" sz="1600" baseline="0" dirty="0">
                        <a:solidFill>
                          <a:srgbClr val="000090"/>
                        </a:solidFill>
                      </a:endParaRPr>
                    </a:p>
                  </a:txBody>
                  <a:tcPr marL="91439" marR="91439" marT="45725" marB="4572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0</a:t>
                      </a:r>
                    </a:p>
                  </a:txBody>
                  <a:tcPr marL="91439" marR="91439" marT="45725" marB="45725" anchor="ctr"/>
                </a:tc>
              </a:tr>
              <a:tr h="3353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8</a:t>
                      </a:r>
                    </a:p>
                  </a:txBody>
                  <a:tcPr marL="91439" marR="91439" marT="45725" marB="45725" anchor="ctr"/>
                </a:tc>
                <a:tc>
                  <a:txBody>
                    <a:bodyPr/>
                    <a:lstStyle/>
                    <a:p>
                      <a:pPr algn="ctr"/>
                      <a:r>
                        <a:rPr lang="es-MX" sz="1600" baseline="0" dirty="0" smtClean="0">
                          <a:solidFill>
                            <a:srgbClr val="000090"/>
                          </a:solidFill>
                        </a:rPr>
                        <a:t>0.177</a:t>
                      </a:r>
                      <a:endParaRPr lang="es-MX" sz="1600" baseline="0" dirty="0">
                        <a:solidFill>
                          <a:srgbClr val="000090"/>
                        </a:solidFill>
                      </a:endParaRPr>
                    </a:p>
                  </a:txBody>
                  <a:tcPr marL="91439" marR="91439" marT="45725" marB="4572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1600" baseline="0" dirty="0" smtClean="0">
                          <a:solidFill>
                            <a:srgbClr val="000090"/>
                          </a:solidFill>
                        </a:rPr>
                        <a:t>0</a:t>
                      </a:r>
                    </a:p>
                  </a:txBody>
                  <a:tcPr marL="91439" marR="91439" marT="45725" marB="45725" anchor="ct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Region</a:t>
            </a:r>
            <a:r>
              <a:rPr lang="es-MX" dirty="0" smtClean="0"/>
              <a:t> R4 Vertical </a:t>
            </a:r>
            <a:r>
              <a:rPr lang="es-MX" dirty="0" err="1" smtClean="0"/>
              <a:t>Transmit</a:t>
            </a:r>
            <a:r>
              <a:rPr lang="es-MX" dirty="0" smtClean="0"/>
              <a:t> Network</a:t>
            </a:r>
          </a:p>
        </p:txBody>
      </p:sp>
      <p:grpSp>
        <p:nvGrpSpPr>
          <p:cNvPr id="99331" name="311 Grupo"/>
          <p:cNvGrpSpPr>
            <a:grpSpLocks/>
          </p:cNvGrpSpPr>
          <p:nvPr/>
        </p:nvGrpSpPr>
        <p:grpSpPr bwMode="auto">
          <a:xfrm>
            <a:off x="1571625" y="1285875"/>
            <a:ext cx="6459538" cy="5143500"/>
            <a:chOff x="1571604" y="1142984"/>
            <a:chExt cx="6459237" cy="5143536"/>
          </a:xfrm>
        </p:grpSpPr>
        <p:sp>
          <p:nvSpPr>
            <p:cNvPr id="4" name="3 Rectángulo"/>
            <p:cNvSpPr/>
            <p:nvPr/>
          </p:nvSpPr>
          <p:spPr bwMode="auto">
            <a:xfrm>
              <a:off x="2397178" y="1937555"/>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sp>
          <p:nvSpPr>
            <p:cNvPr id="5" name="4 Rectángulo"/>
            <p:cNvSpPr/>
            <p:nvPr/>
          </p:nvSpPr>
          <p:spPr bwMode="auto">
            <a:xfrm>
              <a:off x="3182051" y="1934745"/>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sp>
          <p:nvSpPr>
            <p:cNvPr id="6" name="5 Rectángulo"/>
            <p:cNvSpPr/>
            <p:nvPr/>
          </p:nvSpPr>
          <p:spPr bwMode="auto">
            <a:xfrm>
              <a:off x="1611360" y="1934745"/>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sp>
          <p:nvSpPr>
            <p:cNvPr id="7" name="6 Rectángulo"/>
            <p:cNvSpPr/>
            <p:nvPr/>
          </p:nvSpPr>
          <p:spPr bwMode="auto">
            <a:xfrm>
              <a:off x="4030313" y="1934745"/>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grpSp>
          <p:nvGrpSpPr>
            <p:cNvPr id="99344" name="82 Grupo"/>
            <p:cNvGrpSpPr>
              <a:grpSpLocks noChangeAspect="1"/>
            </p:cNvGrpSpPr>
            <p:nvPr/>
          </p:nvGrpSpPr>
          <p:grpSpPr bwMode="auto">
            <a:xfrm>
              <a:off x="1640794" y="1395869"/>
              <a:ext cx="288000" cy="538876"/>
              <a:chOff x="1504927" y="3073396"/>
              <a:chExt cx="428626" cy="802001"/>
            </a:xfrm>
          </p:grpSpPr>
          <p:cxnSp>
            <p:nvCxnSpPr>
              <p:cNvPr id="9" name="8 Conector recto"/>
              <p:cNvCxnSpPr/>
              <p:nvPr/>
            </p:nvCxnSpPr>
            <p:spPr bwMode="auto">
              <a:xfrm rot="16200000" flipV="1">
                <a:off x="1418474" y="3580671"/>
                <a:ext cx="590667"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560" name="22 Grupo"/>
              <p:cNvGrpSpPr>
                <a:grpSpLocks/>
              </p:cNvGrpSpPr>
              <p:nvPr/>
            </p:nvGrpSpPr>
            <p:grpSpPr bwMode="auto">
              <a:xfrm>
                <a:off x="1504927" y="3073396"/>
                <a:ext cx="428626" cy="214313"/>
                <a:chOff x="2215069" y="1785843"/>
                <a:chExt cx="428604" cy="214285"/>
              </a:xfrm>
            </p:grpSpPr>
            <p:cxnSp>
              <p:nvCxnSpPr>
                <p:cNvPr id="80" name="79 Conector recto"/>
                <p:cNvCxnSpPr/>
                <p:nvPr/>
              </p:nvCxnSpPr>
              <p:spPr bwMode="auto">
                <a:xfrm rot="16200000" flipH="1">
                  <a:off x="2214870" y="1786321"/>
                  <a:ext cx="214974" cy="21261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81" name="80 Conector recto"/>
                <p:cNvCxnSpPr/>
                <p:nvPr/>
              </p:nvCxnSpPr>
              <p:spPr bwMode="auto">
                <a:xfrm rot="5400000" flipH="1" flipV="1">
                  <a:off x="2429851" y="1786321"/>
                  <a:ext cx="214974" cy="21261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grpSp>
          <p:nvGrpSpPr>
            <p:cNvPr id="99345" name="83 Grupo"/>
            <p:cNvGrpSpPr>
              <a:grpSpLocks noChangeAspect="1"/>
            </p:cNvGrpSpPr>
            <p:nvPr/>
          </p:nvGrpSpPr>
          <p:grpSpPr bwMode="auto">
            <a:xfrm>
              <a:off x="2426612" y="1424742"/>
              <a:ext cx="288000" cy="510003"/>
              <a:chOff x="2576490" y="3065457"/>
              <a:chExt cx="428624" cy="759024"/>
            </a:xfrm>
          </p:grpSpPr>
          <p:cxnSp>
            <p:nvCxnSpPr>
              <p:cNvPr id="11" name="10 Conector recto"/>
              <p:cNvCxnSpPr/>
              <p:nvPr/>
            </p:nvCxnSpPr>
            <p:spPr bwMode="auto">
              <a:xfrm rot="16200000" flipV="1">
                <a:off x="2497063" y="3529757"/>
                <a:ext cx="59066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556" name="24 Grupo"/>
              <p:cNvGrpSpPr>
                <a:grpSpLocks/>
              </p:cNvGrpSpPr>
              <p:nvPr/>
            </p:nvGrpSpPr>
            <p:grpSpPr bwMode="auto">
              <a:xfrm>
                <a:off x="2576490" y="3065457"/>
                <a:ext cx="428624" cy="214314"/>
                <a:chOff x="2215008" y="1786283"/>
                <a:chExt cx="428602" cy="214286"/>
              </a:xfrm>
            </p:grpSpPr>
            <p:cxnSp>
              <p:nvCxnSpPr>
                <p:cNvPr id="78" name="77 Conector recto"/>
                <p:cNvCxnSpPr/>
                <p:nvPr/>
              </p:nvCxnSpPr>
              <p:spPr bwMode="auto">
                <a:xfrm rot="16200000" flipH="1">
                  <a:off x="2215927" y="1785137"/>
                  <a:ext cx="214972" cy="214979"/>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9" name="78 Conector recto"/>
                <p:cNvCxnSpPr/>
                <p:nvPr/>
              </p:nvCxnSpPr>
              <p:spPr bwMode="auto">
                <a:xfrm rot="5400000" flipH="1" flipV="1">
                  <a:off x="2429725" y="1786317"/>
                  <a:ext cx="214972" cy="21261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grpSp>
          <p:nvGrpSpPr>
            <p:cNvPr id="99346" name="84 Grupo"/>
            <p:cNvGrpSpPr>
              <a:grpSpLocks noChangeAspect="1"/>
            </p:cNvGrpSpPr>
            <p:nvPr/>
          </p:nvGrpSpPr>
          <p:grpSpPr bwMode="auto">
            <a:xfrm>
              <a:off x="3212430" y="1395867"/>
              <a:ext cx="288000" cy="538878"/>
              <a:chOff x="3627415" y="3073396"/>
              <a:chExt cx="428624" cy="802003"/>
            </a:xfrm>
          </p:grpSpPr>
          <p:cxnSp>
            <p:nvCxnSpPr>
              <p:cNvPr id="13" name="12 Conector recto"/>
              <p:cNvCxnSpPr/>
              <p:nvPr/>
            </p:nvCxnSpPr>
            <p:spPr bwMode="auto">
              <a:xfrm rot="16200000" flipV="1">
                <a:off x="3540837" y="3580674"/>
                <a:ext cx="590667"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552" name="28 Grupo"/>
              <p:cNvGrpSpPr>
                <a:grpSpLocks/>
              </p:cNvGrpSpPr>
              <p:nvPr/>
            </p:nvGrpSpPr>
            <p:grpSpPr bwMode="auto">
              <a:xfrm>
                <a:off x="3627415" y="3073396"/>
                <a:ext cx="428624" cy="214313"/>
                <a:chOff x="2215329" y="1785843"/>
                <a:chExt cx="428602" cy="214285"/>
              </a:xfrm>
            </p:grpSpPr>
            <p:cxnSp>
              <p:nvCxnSpPr>
                <p:cNvPr id="76" name="75 Conector recto"/>
                <p:cNvCxnSpPr/>
                <p:nvPr/>
              </p:nvCxnSpPr>
              <p:spPr bwMode="auto">
                <a:xfrm rot="16200000" flipH="1">
                  <a:off x="2216186" y="1785143"/>
                  <a:ext cx="214974" cy="21498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7" name="76 Conector recto"/>
                <p:cNvCxnSpPr/>
                <p:nvPr/>
              </p:nvCxnSpPr>
              <p:spPr bwMode="auto">
                <a:xfrm rot="5400000" flipH="1" flipV="1">
                  <a:off x="2429984" y="1786324"/>
                  <a:ext cx="214974" cy="21261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grpSp>
          <p:nvGrpSpPr>
            <p:cNvPr id="99347" name="85 Grupo"/>
            <p:cNvGrpSpPr>
              <a:grpSpLocks noChangeAspect="1"/>
            </p:cNvGrpSpPr>
            <p:nvPr/>
          </p:nvGrpSpPr>
          <p:grpSpPr bwMode="auto">
            <a:xfrm>
              <a:off x="4071934" y="1424743"/>
              <a:ext cx="288000" cy="510002"/>
              <a:chOff x="4706915" y="3062283"/>
              <a:chExt cx="428624" cy="759025"/>
            </a:xfrm>
          </p:grpSpPr>
          <p:cxnSp>
            <p:nvCxnSpPr>
              <p:cNvPr id="15" name="14 Conector recto"/>
              <p:cNvCxnSpPr/>
              <p:nvPr/>
            </p:nvCxnSpPr>
            <p:spPr bwMode="auto">
              <a:xfrm rot="16200000" flipV="1">
                <a:off x="4635822" y="3526583"/>
                <a:ext cx="59066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548" name="32 Grupo"/>
              <p:cNvGrpSpPr>
                <a:grpSpLocks/>
              </p:cNvGrpSpPr>
              <p:nvPr/>
            </p:nvGrpSpPr>
            <p:grpSpPr bwMode="auto">
              <a:xfrm>
                <a:off x="4706915" y="3062283"/>
                <a:ext cx="428624" cy="214314"/>
                <a:chOff x="2214826" y="1785241"/>
                <a:chExt cx="428602" cy="214286"/>
              </a:xfrm>
            </p:grpSpPr>
            <p:cxnSp>
              <p:nvCxnSpPr>
                <p:cNvPr id="74" name="73 Conector recto"/>
                <p:cNvCxnSpPr/>
                <p:nvPr/>
              </p:nvCxnSpPr>
              <p:spPr bwMode="auto">
                <a:xfrm rot="16200000" flipH="1">
                  <a:off x="2214629" y="1784094"/>
                  <a:ext cx="214974" cy="214979"/>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75" name="74 Conector recto"/>
                <p:cNvCxnSpPr/>
                <p:nvPr/>
              </p:nvCxnSpPr>
              <p:spPr bwMode="auto">
                <a:xfrm rot="5400000" flipH="1" flipV="1">
                  <a:off x="2429610" y="1784092"/>
                  <a:ext cx="214974" cy="21498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sp>
          <p:nvSpPr>
            <p:cNvPr id="99348" name="39 CuadroTexto"/>
            <p:cNvSpPr txBox="1">
              <a:spLocks noChangeArrowheads="1"/>
            </p:cNvSpPr>
            <p:nvPr/>
          </p:nvSpPr>
          <p:spPr bwMode="auto">
            <a:xfrm>
              <a:off x="3143218" y="1142984"/>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5</a:t>
              </a:r>
            </a:p>
          </p:txBody>
        </p:sp>
        <p:sp>
          <p:nvSpPr>
            <p:cNvPr id="99349" name="40 CuadroTexto"/>
            <p:cNvSpPr txBox="1">
              <a:spLocks noChangeArrowheads="1"/>
            </p:cNvSpPr>
            <p:nvPr/>
          </p:nvSpPr>
          <p:spPr bwMode="auto">
            <a:xfrm>
              <a:off x="4000474" y="1144616"/>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8</a:t>
              </a:r>
            </a:p>
          </p:txBody>
        </p:sp>
        <p:sp>
          <p:nvSpPr>
            <p:cNvPr id="99350" name="41 CuadroTexto"/>
            <p:cNvSpPr txBox="1">
              <a:spLocks noChangeArrowheads="1"/>
            </p:cNvSpPr>
            <p:nvPr/>
          </p:nvSpPr>
          <p:spPr bwMode="auto">
            <a:xfrm>
              <a:off x="1571604" y="1142984"/>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6</a:t>
              </a:r>
            </a:p>
          </p:txBody>
        </p:sp>
        <p:sp>
          <p:nvSpPr>
            <p:cNvPr id="99351" name="42 CuadroTexto"/>
            <p:cNvSpPr txBox="1">
              <a:spLocks noChangeArrowheads="1"/>
            </p:cNvSpPr>
            <p:nvPr/>
          </p:nvSpPr>
          <p:spPr bwMode="auto">
            <a:xfrm>
              <a:off x="2357422" y="1144616"/>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7</a:t>
              </a:r>
            </a:p>
          </p:txBody>
        </p:sp>
        <p:sp>
          <p:nvSpPr>
            <p:cNvPr id="24" name="23 Rectángulo"/>
            <p:cNvSpPr/>
            <p:nvPr/>
          </p:nvSpPr>
          <p:spPr bwMode="auto">
            <a:xfrm>
              <a:off x="2357422" y="3000372"/>
              <a:ext cx="1260000" cy="3572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5.15 dB</a:t>
              </a:r>
            </a:p>
          </p:txBody>
        </p:sp>
        <p:sp>
          <p:nvSpPr>
            <p:cNvPr id="99355" name="110 CuadroTexto"/>
            <p:cNvSpPr txBox="1">
              <a:spLocks noChangeArrowheads="1"/>
            </p:cNvSpPr>
            <p:nvPr/>
          </p:nvSpPr>
          <p:spPr bwMode="auto">
            <a:xfrm>
              <a:off x="3814076" y="6000768"/>
              <a:ext cx="7858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INPUT</a:t>
              </a:r>
            </a:p>
          </p:txBody>
        </p:sp>
        <p:cxnSp>
          <p:nvCxnSpPr>
            <p:cNvPr id="88" name="87 Forma"/>
            <p:cNvCxnSpPr>
              <a:stCxn id="0" idx="3"/>
            </p:cNvCxnSpPr>
            <p:nvPr/>
          </p:nvCxnSpPr>
          <p:spPr bwMode="auto">
            <a:xfrm>
              <a:off x="1971635" y="2114541"/>
              <a:ext cx="179380" cy="431803"/>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92" name="91 Forma"/>
            <p:cNvCxnSpPr>
              <a:stCxn id="0" idx="3"/>
            </p:cNvCxnSpPr>
            <p:nvPr/>
          </p:nvCxnSpPr>
          <p:spPr bwMode="auto">
            <a:xfrm>
              <a:off x="2757412" y="2117716"/>
              <a:ext cx="179379" cy="431803"/>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94" name="93 Forma"/>
            <p:cNvCxnSpPr>
              <a:stCxn id="0" idx="3"/>
            </p:cNvCxnSpPr>
            <p:nvPr/>
          </p:nvCxnSpPr>
          <p:spPr bwMode="auto">
            <a:xfrm>
              <a:off x="3541600" y="2114541"/>
              <a:ext cx="180967" cy="431803"/>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96" name="95 Forma"/>
            <p:cNvCxnSpPr>
              <a:stCxn id="0" idx="3"/>
            </p:cNvCxnSpPr>
            <p:nvPr/>
          </p:nvCxnSpPr>
          <p:spPr bwMode="auto">
            <a:xfrm>
              <a:off x="4390873" y="2114541"/>
              <a:ext cx="179380" cy="431803"/>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05" name="104 Conector recto de flecha"/>
            <p:cNvCxnSpPr/>
            <p:nvPr/>
          </p:nvCxnSpPr>
          <p:spPr bwMode="auto">
            <a:xfrm rot="5400000" flipH="1" flipV="1">
              <a:off x="4035281" y="5822967"/>
              <a:ext cx="360365" cy="1587"/>
            </a:xfrm>
            <a:prstGeom prst="straightConnector1">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99361" name="110 CuadroTexto"/>
            <p:cNvSpPr txBox="1">
              <a:spLocks noChangeArrowheads="1"/>
            </p:cNvSpPr>
            <p:nvPr/>
          </p:nvSpPr>
          <p:spPr bwMode="auto">
            <a:xfrm>
              <a:off x="1897112" y="2506249"/>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9362" name="111 CuadroTexto"/>
            <p:cNvSpPr txBox="1">
              <a:spLocks noChangeArrowheads="1"/>
            </p:cNvSpPr>
            <p:nvPr/>
          </p:nvSpPr>
          <p:spPr bwMode="auto">
            <a:xfrm>
              <a:off x="2694734" y="2506249"/>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9363" name="112 CuadroTexto"/>
            <p:cNvSpPr txBox="1">
              <a:spLocks noChangeArrowheads="1"/>
            </p:cNvSpPr>
            <p:nvPr/>
          </p:nvSpPr>
          <p:spPr bwMode="auto">
            <a:xfrm>
              <a:off x="3468748" y="2515002"/>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9364" name="113 CuadroTexto"/>
            <p:cNvSpPr txBox="1">
              <a:spLocks noChangeArrowheads="1"/>
            </p:cNvSpPr>
            <p:nvPr/>
          </p:nvSpPr>
          <p:spPr bwMode="auto">
            <a:xfrm>
              <a:off x="4316065" y="2506249"/>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3" name="92 Rectángulo"/>
            <p:cNvSpPr/>
            <p:nvPr/>
          </p:nvSpPr>
          <p:spPr bwMode="auto">
            <a:xfrm>
              <a:off x="5611888" y="1944676"/>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sp>
          <p:nvSpPr>
            <p:cNvPr id="95" name="94 Rectángulo"/>
            <p:cNvSpPr/>
            <p:nvPr/>
          </p:nvSpPr>
          <p:spPr bwMode="auto">
            <a:xfrm>
              <a:off x="6396761" y="1941866"/>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sp>
          <p:nvSpPr>
            <p:cNvPr id="97" name="96 Rectángulo"/>
            <p:cNvSpPr/>
            <p:nvPr/>
          </p:nvSpPr>
          <p:spPr bwMode="auto">
            <a:xfrm>
              <a:off x="4826070" y="1941866"/>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sp>
          <p:nvSpPr>
            <p:cNvPr id="98" name="97 Rectángulo"/>
            <p:cNvSpPr/>
            <p:nvPr/>
          </p:nvSpPr>
          <p:spPr bwMode="auto">
            <a:xfrm>
              <a:off x="7245023" y="1941866"/>
              <a:ext cx="360000" cy="3600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D</a:t>
              </a:r>
            </a:p>
          </p:txBody>
        </p:sp>
        <p:grpSp>
          <p:nvGrpSpPr>
            <p:cNvPr id="99377" name="82 Grupo"/>
            <p:cNvGrpSpPr>
              <a:grpSpLocks noChangeAspect="1"/>
            </p:cNvGrpSpPr>
            <p:nvPr/>
          </p:nvGrpSpPr>
          <p:grpSpPr bwMode="auto">
            <a:xfrm>
              <a:off x="4855504" y="1402990"/>
              <a:ext cx="288000" cy="538876"/>
              <a:chOff x="1504927" y="3073396"/>
              <a:chExt cx="428626" cy="802001"/>
            </a:xfrm>
          </p:grpSpPr>
          <p:cxnSp>
            <p:nvCxnSpPr>
              <p:cNvPr id="101" name="100 Conector recto"/>
              <p:cNvCxnSpPr/>
              <p:nvPr/>
            </p:nvCxnSpPr>
            <p:spPr bwMode="auto">
              <a:xfrm rot="16200000" flipV="1">
                <a:off x="1419400" y="3580704"/>
                <a:ext cx="588306"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544" name="22 Grupo"/>
              <p:cNvGrpSpPr>
                <a:grpSpLocks/>
              </p:cNvGrpSpPr>
              <p:nvPr/>
            </p:nvGrpSpPr>
            <p:grpSpPr bwMode="auto">
              <a:xfrm>
                <a:off x="1504927" y="3073396"/>
                <a:ext cx="428626" cy="214313"/>
                <a:chOff x="2215069" y="1785843"/>
                <a:chExt cx="428604" cy="214285"/>
              </a:xfrm>
            </p:grpSpPr>
            <p:cxnSp>
              <p:nvCxnSpPr>
                <p:cNvPr id="107" name="106 Conector recto"/>
                <p:cNvCxnSpPr/>
                <p:nvPr/>
              </p:nvCxnSpPr>
              <p:spPr bwMode="auto">
                <a:xfrm rot="16200000" flipH="1">
                  <a:off x="2188627" y="1813522"/>
                  <a:ext cx="266947" cy="21261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09" name="108 Conector recto"/>
                <p:cNvCxnSpPr/>
                <p:nvPr/>
              </p:nvCxnSpPr>
              <p:spPr bwMode="auto">
                <a:xfrm rot="5400000" flipH="1" flipV="1">
                  <a:off x="2403607" y="1813522"/>
                  <a:ext cx="266947" cy="21261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grpSp>
          <p:nvGrpSpPr>
            <p:cNvPr id="99378" name="83 Grupo"/>
            <p:cNvGrpSpPr>
              <a:grpSpLocks noChangeAspect="1"/>
            </p:cNvGrpSpPr>
            <p:nvPr/>
          </p:nvGrpSpPr>
          <p:grpSpPr bwMode="auto">
            <a:xfrm>
              <a:off x="5641322" y="1431863"/>
              <a:ext cx="288000" cy="510003"/>
              <a:chOff x="2576490" y="3065457"/>
              <a:chExt cx="428624" cy="759024"/>
            </a:xfrm>
          </p:grpSpPr>
          <p:cxnSp>
            <p:nvCxnSpPr>
              <p:cNvPr id="118" name="117 Conector recto"/>
              <p:cNvCxnSpPr/>
              <p:nvPr/>
            </p:nvCxnSpPr>
            <p:spPr bwMode="auto">
              <a:xfrm rot="16200000" flipV="1">
                <a:off x="2497989" y="3529790"/>
                <a:ext cx="58830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540" name="24 Grupo"/>
              <p:cNvGrpSpPr>
                <a:grpSpLocks/>
              </p:cNvGrpSpPr>
              <p:nvPr/>
            </p:nvGrpSpPr>
            <p:grpSpPr bwMode="auto">
              <a:xfrm>
                <a:off x="2576490" y="3065457"/>
                <a:ext cx="428624" cy="214314"/>
                <a:chOff x="2215008" y="1786283"/>
                <a:chExt cx="428602" cy="214286"/>
              </a:xfrm>
            </p:grpSpPr>
            <p:cxnSp>
              <p:nvCxnSpPr>
                <p:cNvPr id="123" name="122 Conector recto"/>
                <p:cNvCxnSpPr/>
                <p:nvPr/>
              </p:nvCxnSpPr>
              <p:spPr bwMode="auto">
                <a:xfrm rot="16200000" flipH="1">
                  <a:off x="2215669" y="1786351"/>
                  <a:ext cx="214973" cy="21498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26" name="125 Conector recto"/>
                <p:cNvCxnSpPr/>
                <p:nvPr/>
              </p:nvCxnSpPr>
              <p:spPr bwMode="auto">
                <a:xfrm rot="5400000" flipH="1" flipV="1">
                  <a:off x="2429468" y="1787533"/>
                  <a:ext cx="214973" cy="21261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grpSp>
          <p:nvGrpSpPr>
            <p:cNvPr id="99379" name="84 Grupo"/>
            <p:cNvGrpSpPr>
              <a:grpSpLocks noChangeAspect="1"/>
            </p:cNvGrpSpPr>
            <p:nvPr/>
          </p:nvGrpSpPr>
          <p:grpSpPr bwMode="auto">
            <a:xfrm>
              <a:off x="6427140" y="1402988"/>
              <a:ext cx="288000" cy="538878"/>
              <a:chOff x="3627415" y="3073396"/>
              <a:chExt cx="428624" cy="802003"/>
            </a:xfrm>
          </p:grpSpPr>
          <p:cxnSp>
            <p:nvCxnSpPr>
              <p:cNvPr id="134" name="12 Conector recto"/>
              <p:cNvCxnSpPr/>
              <p:nvPr/>
            </p:nvCxnSpPr>
            <p:spPr bwMode="auto">
              <a:xfrm rot="16200000" flipV="1">
                <a:off x="3541762" y="3580706"/>
                <a:ext cx="588305"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536" name="28 Grupo"/>
              <p:cNvGrpSpPr>
                <a:grpSpLocks/>
              </p:cNvGrpSpPr>
              <p:nvPr/>
            </p:nvGrpSpPr>
            <p:grpSpPr bwMode="auto">
              <a:xfrm>
                <a:off x="3627415" y="3073396"/>
                <a:ext cx="428624" cy="214313"/>
                <a:chOff x="2215329" y="1785843"/>
                <a:chExt cx="428602" cy="214285"/>
              </a:xfrm>
            </p:grpSpPr>
            <p:cxnSp>
              <p:nvCxnSpPr>
                <p:cNvPr id="145" name="144 Conector recto"/>
                <p:cNvCxnSpPr/>
                <p:nvPr/>
              </p:nvCxnSpPr>
              <p:spPr bwMode="auto">
                <a:xfrm rot="16200000" flipH="1">
                  <a:off x="2189941" y="1812345"/>
                  <a:ext cx="266947" cy="214979"/>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47" name="146 Conector recto"/>
                <p:cNvCxnSpPr/>
                <p:nvPr/>
              </p:nvCxnSpPr>
              <p:spPr bwMode="auto">
                <a:xfrm rot="5400000" flipH="1" flipV="1">
                  <a:off x="2403740" y="1813525"/>
                  <a:ext cx="266947" cy="21261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grpSp>
          <p:nvGrpSpPr>
            <p:cNvPr id="99380" name="85 Grupo"/>
            <p:cNvGrpSpPr>
              <a:grpSpLocks noChangeAspect="1"/>
            </p:cNvGrpSpPr>
            <p:nvPr/>
          </p:nvGrpSpPr>
          <p:grpSpPr bwMode="auto">
            <a:xfrm>
              <a:off x="7286644" y="1431864"/>
              <a:ext cx="288000" cy="510002"/>
              <a:chOff x="4706915" y="3062283"/>
              <a:chExt cx="428624" cy="759025"/>
            </a:xfrm>
          </p:grpSpPr>
          <p:cxnSp>
            <p:nvCxnSpPr>
              <p:cNvPr id="150" name="149 Conector recto"/>
              <p:cNvCxnSpPr/>
              <p:nvPr/>
            </p:nvCxnSpPr>
            <p:spPr bwMode="auto">
              <a:xfrm rot="16200000" flipV="1">
                <a:off x="4636749" y="3526616"/>
                <a:ext cx="58830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532" name="32 Grupo"/>
              <p:cNvGrpSpPr>
                <a:grpSpLocks/>
              </p:cNvGrpSpPr>
              <p:nvPr/>
            </p:nvGrpSpPr>
            <p:grpSpPr bwMode="auto">
              <a:xfrm>
                <a:off x="4706915" y="3062283"/>
                <a:ext cx="428624" cy="214314"/>
                <a:chOff x="2214826" y="1785241"/>
                <a:chExt cx="428602" cy="214286"/>
              </a:xfrm>
            </p:grpSpPr>
            <p:cxnSp>
              <p:nvCxnSpPr>
                <p:cNvPr id="155" name="154 Conector recto"/>
                <p:cNvCxnSpPr/>
                <p:nvPr/>
              </p:nvCxnSpPr>
              <p:spPr bwMode="auto">
                <a:xfrm rot="16200000" flipH="1">
                  <a:off x="2214373" y="1785308"/>
                  <a:ext cx="214975" cy="21498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56" name="155 Conector recto"/>
                <p:cNvCxnSpPr/>
                <p:nvPr/>
              </p:nvCxnSpPr>
              <p:spPr bwMode="auto">
                <a:xfrm rot="5400000" flipH="1" flipV="1">
                  <a:off x="2429352" y="1785310"/>
                  <a:ext cx="214975" cy="214979"/>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sp>
          <p:nvSpPr>
            <p:cNvPr id="99381" name="39 CuadroTexto"/>
            <p:cNvSpPr txBox="1">
              <a:spLocks noChangeArrowheads="1"/>
            </p:cNvSpPr>
            <p:nvPr/>
          </p:nvSpPr>
          <p:spPr bwMode="auto">
            <a:xfrm>
              <a:off x="6357928" y="1150105"/>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2</a:t>
              </a:r>
            </a:p>
          </p:txBody>
        </p:sp>
        <p:sp>
          <p:nvSpPr>
            <p:cNvPr id="99382" name="40 CuadroTexto"/>
            <p:cNvSpPr txBox="1">
              <a:spLocks noChangeArrowheads="1"/>
            </p:cNvSpPr>
            <p:nvPr/>
          </p:nvSpPr>
          <p:spPr bwMode="auto">
            <a:xfrm>
              <a:off x="7215184" y="1151737"/>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1</a:t>
              </a:r>
            </a:p>
          </p:txBody>
        </p:sp>
        <p:sp>
          <p:nvSpPr>
            <p:cNvPr id="99383" name="41 CuadroTexto"/>
            <p:cNvSpPr txBox="1">
              <a:spLocks noChangeArrowheads="1"/>
            </p:cNvSpPr>
            <p:nvPr/>
          </p:nvSpPr>
          <p:spPr bwMode="auto">
            <a:xfrm>
              <a:off x="4786314" y="1150105"/>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4</a:t>
              </a:r>
            </a:p>
          </p:txBody>
        </p:sp>
        <p:sp>
          <p:nvSpPr>
            <p:cNvPr id="99384" name="42 CuadroTexto"/>
            <p:cNvSpPr txBox="1">
              <a:spLocks noChangeArrowheads="1"/>
            </p:cNvSpPr>
            <p:nvPr/>
          </p:nvSpPr>
          <p:spPr bwMode="auto">
            <a:xfrm>
              <a:off x="5572132" y="1151737"/>
              <a:ext cx="428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3</a:t>
              </a:r>
            </a:p>
          </p:txBody>
        </p:sp>
        <p:cxnSp>
          <p:nvCxnSpPr>
            <p:cNvPr id="163" name="162 Forma"/>
            <p:cNvCxnSpPr>
              <a:stCxn id="0" idx="3"/>
            </p:cNvCxnSpPr>
            <p:nvPr/>
          </p:nvCxnSpPr>
          <p:spPr bwMode="auto">
            <a:xfrm>
              <a:off x="5186174" y="2122479"/>
              <a:ext cx="179379" cy="431803"/>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64" name="163 Forma"/>
            <p:cNvCxnSpPr>
              <a:stCxn id="0" idx="3"/>
            </p:cNvCxnSpPr>
            <p:nvPr/>
          </p:nvCxnSpPr>
          <p:spPr bwMode="auto">
            <a:xfrm>
              <a:off x="5971949" y="2124066"/>
              <a:ext cx="179380" cy="433391"/>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65" name="164 Forma"/>
            <p:cNvCxnSpPr>
              <a:stCxn id="0" idx="3"/>
            </p:cNvCxnSpPr>
            <p:nvPr/>
          </p:nvCxnSpPr>
          <p:spPr bwMode="auto">
            <a:xfrm>
              <a:off x="6756137" y="2122479"/>
              <a:ext cx="180967" cy="431803"/>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66" name="165 Forma"/>
            <p:cNvCxnSpPr>
              <a:stCxn id="0" idx="3"/>
            </p:cNvCxnSpPr>
            <p:nvPr/>
          </p:nvCxnSpPr>
          <p:spPr bwMode="auto">
            <a:xfrm>
              <a:off x="7605411" y="2122479"/>
              <a:ext cx="179379" cy="431803"/>
            </a:xfrm>
            <a:prstGeom prst="bentConnector2">
              <a:avLst/>
            </a:prstGeom>
            <a:ln w="19050">
              <a:solidFill>
                <a:srgbClr val="000000"/>
              </a:solidFill>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99389" name="166 CuadroTexto"/>
            <p:cNvSpPr txBox="1">
              <a:spLocks noChangeArrowheads="1"/>
            </p:cNvSpPr>
            <p:nvPr/>
          </p:nvSpPr>
          <p:spPr bwMode="auto">
            <a:xfrm>
              <a:off x="5111822" y="2513370"/>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9390" name="167 CuadroTexto"/>
            <p:cNvSpPr txBox="1">
              <a:spLocks noChangeArrowheads="1"/>
            </p:cNvSpPr>
            <p:nvPr/>
          </p:nvSpPr>
          <p:spPr bwMode="auto">
            <a:xfrm>
              <a:off x="5909444" y="2513370"/>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9391" name="168 CuadroTexto"/>
            <p:cNvSpPr txBox="1">
              <a:spLocks noChangeArrowheads="1"/>
            </p:cNvSpPr>
            <p:nvPr/>
          </p:nvSpPr>
          <p:spPr bwMode="auto">
            <a:xfrm>
              <a:off x="6683458" y="2522123"/>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sp>
          <p:nvSpPr>
            <p:cNvPr id="99392" name="169 CuadroTexto"/>
            <p:cNvSpPr txBox="1">
              <a:spLocks noChangeArrowheads="1"/>
            </p:cNvSpPr>
            <p:nvPr/>
          </p:nvSpPr>
          <p:spPr bwMode="auto">
            <a:xfrm>
              <a:off x="7530775" y="2513370"/>
              <a:ext cx="500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sz="1200" b="0">
                  <a:solidFill>
                    <a:srgbClr val="000000"/>
                  </a:solidFill>
                </a:rPr>
                <a:t>Rx</a:t>
              </a:r>
            </a:p>
          </p:txBody>
        </p:sp>
        <p:grpSp>
          <p:nvGrpSpPr>
            <p:cNvPr id="99393" name="180 Grupo"/>
            <p:cNvGrpSpPr>
              <a:grpSpLocks/>
            </p:cNvGrpSpPr>
            <p:nvPr/>
          </p:nvGrpSpPr>
          <p:grpSpPr bwMode="auto">
            <a:xfrm>
              <a:off x="1785918" y="4214819"/>
              <a:ext cx="142876" cy="642942"/>
              <a:chOff x="7263198" y="3357563"/>
              <a:chExt cx="237740" cy="676393"/>
            </a:xfrm>
          </p:grpSpPr>
          <p:cxnSp>
            <p:nvCxnSpPr>
              <p:cNvPr id="171" name="170 Conector recto"/>
              <p:cNvCxnSpPr/>
              <p:nvPr/>
            </p:nvCxnSpPr>
            <p:spPr bwMode="auto">
              <a:xfrm rot="5400000">
                <a:off x="7213817" y="3428057"/>
                <a:ext cx="143629" cy="2641"/>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522" name="85 Grupo"/>
              <p:cNvGrpSpPr>
                <a:grpSpLocks/>
              </p:cNvGrpSpPr>
              <p:nvPr/>
            </p:nvGrpSpPr>
            <p:grpSpPr bwMode="auto">
              <a:xfrm>
                <a:off x="7263198" y="3428498"/>
                <a:ext cx="237740" cy="605458"/>
                <a:chOff x="3912500" y="3930052"/>
                <a:chExt cx="237728" cy="605380"/>
              </a:xfrm>
            </p:grpSpPr>
            <p:cxnSp>
              <p:nvCxnSpPr>
                <p:cNvPr id="173" name="172 Conector recto"/>
                <p:cNvCxnSpPr/>
                <p:nvPr/>
              </p:nvCxnSpPr>
              <p:spPr bwMode="auto">
                <a:xfrm rot="16200000" flipH="1">
                  <a:off x="3989942" y="3928464"/>
                  <a:ext cx="80155" cy="208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4" name="173 Conector recto"/>
                <p:cNvCxnSpPr/>
                <p:nvPr/>
              </p:nvCxnSpPr>
              <p:spPr bwMode="auto">
                <a:xfrm rot="10800000" flipH="1">
                  <a:off x="3912482" y="4074542"/>
                  <a:ext cx="206019" cy="818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5" name="174 Conector recto"/>
                <p:cNvCxnSpPr/>
                <p:nvPr/>
              </p:nvCxnSpPr>
              <p:spPr bwMode="auto">
                <a:xfrm rot="16200000" flipH="1">
                  <a:off x="3988271" y="4093783"/>
                  <a:ext cx="83494" cy="208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175 Conector recto"/>
                <p:cNvCxnSpPr/>
                <p:nvPr/>
              </p:nvCxnSpPr>
              <p:spPr bwMode="auto">
                <a:xfrm rot="10800000" flipH="1">
                  <a:off x="3925687" y="4238191"/>
                  <a:ext cx="208662" cy="8015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7" name="176 Conector recto"/>
                <p:cNvCxnSpPr/>
                <p:nvPr/>
              </p:nvCxnSpPr>
              <p:spPr bwMode="auto">
                <a:xfrm rot="5400000">
                  <a:off x="3891864" y="3971010"/>
                  <a:ext cx="8349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177 Conector recto"/>
                <p:cNvCxnSpPr/>
                <p:nvPr/>
              </p:nvCxnSpPr>
              <p:spPr bwMode="auto">
                <a:xfrm rot="16200000" flipH="1">
                  <a:off x="4006275" y="4242889"/>
                  <a:ext cx="81825" cy="2060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178 Conector recto"/>
                <p:cNvCxnSpPr/>
                <p:nvPr/>
              </p:nvCxnSpPr>
              <p:spPr bwMode="auto">
                <a:xfrm rot="10800000" flipH="1">
                  <a:off x="3944177" y="4385141"/>
                  <a:ext cx="206019" cy="7681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80" name="179 Conector recto"/>
                <p:cNvCxnSpPr/>
                <p:nvPr/>
              </p:nvCxnSpPr>
              <p:spPr bwMode="auto">
                <a:xfrm rot="5400000">
                  <a:off x="3915634" y="4493684"/>
                  <a:ext cx="83494"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182" name="181 Rectángulo"/>
            <p:cNvSpPr/>
            <p:nvPr/>
          </p:nvSpPr>
          <p:spPr bwMode="auto">
            <a:xfrm>
              <a:off x="4000496" y="3000372"/>
              <a:ext cx="1260000" cy="3572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-3.17 dB</a:t>
              </a:r>
            </a:p>
          </p:txBody>
        </p:sp>
        <p:sp>
          <p:nvSpPr>
            <p:cNvPr id="183" name="182 Rectángulo"/>
            <p:cNvSpPr/>
            <p:nvPr/>
          </p:nvSpPr>
          <p:spPr bwMode="auto">
            <a:xfrm>
              <a:off x="6383834" y="3000372"/>
              <a:ext cx="1260000" cy="3572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-3.92 dB</a:t>
              </a:r>
            </a:p>
          </p:txBody>
        </p:sp>
        <p:sp>
          <p:nvSpPr>
            <p:cNvPr id="184" name="183 Rectángulo"/>
            <p:cNvSpPr/>
            <p:nvPr/>
          </p:nvSpPr>
          <p:spPr bwMode="auto">
            <a:xfrm>
              <a:off x="1571604" y="3879400"/>
              <a:ext cx="1260000" cy="3572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-4.02 dB</a:t>
              </a:r>
            </a:p>
          </p:txBody>
        </p:sp>
        <p:sp>
          <p:nvSpPr>
            <p:cNvPr id="185" name="184 Rectángulo"/>
            <p:cNvSpPr/>
            <p:nvPr/>
          </p:nvSpPr>
          <p:spPr bwMode="auto">
            <a:xfrm>
              <a:off x="5572132" y="3879400"/>
              <a:ext cx="1260000" cy="3572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-3.84 dB</a:t>
              </a:r>
            </a:p>
          </p:txBody>
        </p:sp>
        <p:sp>
          <p:nvSpPr>
            <p:cNvPr id="186" name="185 Rectángulo"/>
            <p:cNvSpPr/>
            <p:nvPr/>
          </p:nvSpPr>
          <p:spPr bwMode="auto">
            <a:xfrm>
              <a:off x="3071802" y="4643400"/>
              <a:ext cx="1260000" cy="3572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-4.11 dB</a:t>
              </a:r>
            </a:p>
          </p:txBody>
        </p:sp>
        <p:sp>
          <p:nvSpPr>
            <p:cNvPr id="187" name="186 Rectángulo"/>
            <p:cNvSpPr/>
            <p:nvPr/>
          </p:nvSpPr>
          <p:spPr bwMode="auto">
            <a:xfrm>
              <a:off x="4026380" y="5286388"/>
              <a:ext cx="1260000" cy="35723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1200" b="0" dirty="0">
                  <a:solidFill>
                    <a:schemeClr val="tx1"/>
                  </a:solidFill>
                  <a:effectLst>
                    <a:outerShdw blurRad="38100" dist="38100" dir="2700000" algn="tl">
                      <a:srgbClr val="000000">
                        <a:alpha val="43137"/>
                      </a:srgbClr>
                    </a:outerShdw>
                  </a:effectLst>
                </a:rPr>
                <a:t>-3.56 dB</a:t>
              </a:r>
            </a:p>
          </p:txBody>
        </p:sp>
        <p:grpSp>
          <p:nvGrpSpPr>
            <p:cNvPr id="99412" name="196 Grupo"/>
            <p:cNvGrpSpPr>
              <a:grpSpLocks/>
            </p:cNvGrpSpPr>
            <p:nvPr/>
          </p:nvGrpSpPr>
          <p:grpSpPr bwMode="auto">
            <a:xfrm>
              <a:off x="3350574" y="2294744"/>
              <a:ext cx="186980" cy="705628"/>
              <a:chOff x="3350574" y="2294744"/>
              <a:chExt cx="186980" cy="705628"/>
            </a:xfrm>
          </p:grpSpPr>
          <p:cxnSp>
            <p:nvCxnSpPr>
              <p:cNvPr id="108" name="107 Conector recto"/>
              <p:cNvCxnSpPr>
                <a:stCxn id="0" idx="2"/>
              </p:cNvCxnSpPr>
              <p:nvPr/>
            </p:nvCxnSpPr>
            <p:spPr bwMode="auto">
              <a:xfrm rot="5400000">
                <a:off x="3146319" y="2511419"/>
                <a:ext cx="43180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0" name="189 Conector recto"/>
              <p:cNvCxnSpPr/>
              <p:nvPr/>
            </p:nvCxnSpPr>
            <p:spPr bwMode="auto">
              <a:xfrm>
                <a:off x="3351109" y="2740020"/>
                <a:ext cx="179378"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1" name="190 Conector recto"/>
              <p:cNvCxnSpPr/>
              <p:nvPr/>
            </p:nvCxnSpPr>
            <p:spPr bwMode="auto">
              <a:xfrm>
                <a:off x="3357459" y="2832096"/>
                <a:ext cx="179378"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3" name="192 Conector recto"/>
              <p:cNvCxnSpPr/>
              <p:nvPr/>
            </p:nvCxnSpPr>
            <p:spPr bwMode="auto">
              <a:xfrm rot="5400000" flipH="1" flipV="1">
                <a:off x="3476512" y="2789234"/>
                <a:ext cx="10795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196" name="195 Conector recto"/>
              <p:cNvCxnSpPr/>
              <p:nvPr/>
            </p:nvCxnSpPr>
            <p:spPr bwMode="auto">
              <a:xfrm rot="5400000">
                <a:off x="3268558" y="2909884"/>
                <a:ext cx="179388"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99413" name="197 Grupo"/>
            <p:cNvGrpSpPr>
              <a:grpSpLocks/>
            </p:cNvGrpSpPr>
            <p:nvPr/>
          </p:nvGrpSpPr>
          <p:grpSpPr bwMode="auto">
            <a:xfrm>
              <a:off x="1775032" y="2285992"/>
              <a:ext cx="186980" cy="1605628"/>
              <a:chOff x="3350574" y="2294744"/>
              <a:chExt cx="186980" cy="1605628"/>
            </a:xfrm>
          </p:grpSpPr>
          <p:cxnSp>
            <p:nvCxnSpPr>
              <p:cNvPr id="199" name="198 Conector recto"/>
              <p:cNvCxnSpPr/>
              <p:nvPr/>
            </p:nvCxnSpPr>
            <p:spPr bwMode="auto">
              <a:xfrm rot="5400000">
                <a:off x="3145548" y="2510645"/>
                <a:ext cx="43180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0" name="199 Conector recto"/>
              <p:cNvCxnSpPr/>
              <p:nvPr/>
            </p:nvCxnSpPr>
            <p:spPr bwMode="auto">
              <a:xfrm>
                <a:off x="3350337" y="2739247"/>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1" name="200 Conector recto"/>
              <p:cNvCxnSpPr/>
              <p:nvPr/>
            </p:nvCxnSpPr>
            <p:spPr bwMode="auto">
              <a:xfrm>
                <a:off x="3356687" y="2831323"/>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2" name="201 Conector recto"/>
              <p:cNvCxnSpPr/>
              <p:nvPr/>
            </p:nvCxnSpPr>
            <p:spPr bwMode="auto">
              <a:xfrm rot="5400000" flipH="1" flipV="1">
                <a:off x="3477328" y="2790047"/>
                <a:ext cx="10795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3" name="202 Conector recto"/>
              <p:cNvCxnSpPr/>
              <p:nvPr/>
            </p:nvCxnSpPr>
            <p:spPr bwMode="auto">
              <a:xfrm rot="5400000">
                <a:off x="2817727" y="3359170"/>
                <a:ext cx="1079507"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99414" name="203 Grupo"/>
            <p:cNvGrpSpPr>
              <a:grpSpLocks/>
            </p:cNvGrpSpPr>
            <p:nvPr/>
          </p:nvGrpSpPr>
          <p:grpSpPr bwMode="auto">
            <a:xfrm>
              <a:off x="2549964" y="2285992"/>
              <a:ext cx="186980" cy="705628"/>
              <a:chOff x="3350574" y="2294744"/>
              <a:chExt cx="186980" cy="705628"/>
            </a:xfrm>
          </p:grpSpPr>
          <p:cxnSp>
            <p:nvCxnSpPr>
              <p:cNvPr id="205" name="204 Conector recto"/>
              <p:cNvCxnSpPr/>
              <p:nvPr/>
            </p:nvCxnSpPr>
            <p:spPr bwMode="auto">
              <a:xfrm rot="5400000">
                <a:off x="3145279" y="2510646"/>
                <a:ext cx="43180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6" name="205 Conector recto"/>
              <p:cNvCxnSpPr/>
              <p:nvPr/>
            </p:nvCxnSpPr>
            <p:spPr bwMode="auto">
              <a:xfrm>
                <a:off x="3350068" y="2739247"/>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7" name="206 Conector recto"/>
              <p:cNvCxnSpPr/>
              <p:nvPr/>
            </p:nvCxnSpPr>
            <p:spPr bwMode="auto">
              <a:xfrm>
                <a:off x="3356418" y="2831323"/>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8" name="207 Conector recto"/>
              <p:cNvCxnSpPr/>
              <p:nvPr/>
            </p:nvCxnSpPr>
            <p:spPr bwMode="auto">
              <a:xfrm rot="5400000" flipH="1" flipV="1">
                <a:off x="3477059" y="2788460"/>
                <a:ext cx="10795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09" name="208 Conector recto"/>
              <p:cNvCxnSpPr/>
              <p:nvPr/>
            </p:nvCxnSpPr>
            <p:spPr bwMode="auto">
              <a:xfrm rot="5400000">
                <a:off x="3267517" y="2909111"/>
                <a:ext cx="179388"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99415" name="209 Grupo"/>
            <p:cNvGrpSpPr>
              <a:grpSpLocks/>
            </p:cNvGrpSpPr>
            <p:nvPr/>
          </p:nvGrpSpPr>
          <p:grpSpPr bwMode="auto">
            <a:xfrm>
              <a:off x="4176030" y="2285992"/>
              <a:ext cx="186980" cy="705628"/>
              <a:chOff x="3350574" y="2294744"/>
              <a:chExt cx="186980" cy="705628"/>
            </a:xfrm>
          </p:grpSpPr>
          <p:cxnSp>
            <p:nvCxnSpPr>
              <p:cNvPr id="211" name="210 Conector recto"/>
              <p:cNvCxnSpPr/>
              <p:nvPr/>
            </p:nvCxnSpPr>
            <p:spPr bwMode="auto">
              <a:xfrm rot="5400000">
                <a:off x="3146325" y="2510646"/>
                <a:ext cx="43180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2" name="211 Conector recto"/>
              <p:cNvCxnSpPr/>
              <p:nvPr/>
            </p:nvCxnSpPr>
            <p:spPr bwMode="auto">
              <a:xfrm>
                <a:off x="3351115" y="2739247"/>
                <a:ext cx="179378"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3" name="212 Conector recto"/>
              <p:cNvCxnSpPr/>
              <p:nvPr/>
            </p:nvCxnSpPr>
            <p:spPr bwMode="auto">
              <a:xfrm>
                <a:off x="3357465" y="2831323"/>
                <a:ext cx="179378"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4" name="213 Conector recto"/>
              <p:cNvCxnSpPr/>
              <p:nvPr/>
            </p:nvCxnSpPr>
            <p:spPr bwMode="auto">
              <a:xfrm rot="5400000" flipH="1" flipV="1">
                <a:off x="3476518" y="2788460"/>
                <a:ext cx="10795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5" name="214 Conector recto"/>
              <p:cNvCxnSpPr/>
              <p:nvPr/>
            </p:nvCxnSpPr>
            <p:spPr bwMode="auto">
              <a:xfrm rot="5400000">
                <a:off x="3268564" y="2909111"/>
                <a:ext cx="179388"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99416" name="215 Grupo"/>
            <p:cNvGrpSpPr>
              <a:grpSpLocks/>
            </p:cNvGrpSpPr>
            <p:nvPr/>
          </p:nvGrpSpPr>
          <p:grpSpPr bwMode="auto">
            <a:xfrm>
              <a:off x="4989742" y="2285992"/>
              <a:ext cx="186980" cy="705628"/>
              <a:chOff x="3350574" y="2294744"/>
              <a:chExt cx="186980" cy="705628"/>
            </a:xfrm>
          </p:grpSpPr>
          <p:cxnSp>
            <p:nvCxnSpPr>
              <p:cNvPr id="217" name="216 Conector recto"/>
              <p:cNvCxnSpPr/>
              <p:nvPr/>
            </p:nvCxnSpPr>
            <p:spPr bwMode="auto">
              <a:xfrm rot="5400000">
                <a:off x="3145375" y="2510646"/>
                <a:ext cx="43180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8" name="217 Conector recto"/>
              <p:cNvCxnSpPr/>
              <p:nvPr/>
            </p:nvCxnSpPr>
            <p:spPr bwMode="auto">
              <a:xfrm>
                <a:off x="3350165" y="2739247"/>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19" name="218 Conector recto"/>
              <p:cNvCxnSpPr/>
              <p:nvPr/>
            </p:nvCxnSpPr>
            <p:spPr bwMode="auto">
              <a:xfrm>
                <a:off x="3356515" y="2831323"/>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0" name="219 Conector recto"/>
              <p:cNvCxnSpPr/>
              <p:nvPr/>
            </p:nvCxnSpPr>
            <p:spPr bwMode="auto">
              <a:xfrm rot="5400000" flipH="1" flipV="1">
                <a:off x="3477156" y="2788460"/>
                <a:ext cx="10795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1" name="220 Conector recto"/>
              <p:cNvCxnSpPr/>
              <p:nvPr/>
            </p:nvCxnSpPr>
            <p:spPr bwMode="auto">
              <a:xfrm rot="5400000">
                <a:off x="3267614" y="2909111"/>
                <a:ext cx="179388"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99417" name="221 Grupo"/>
            <p:cNvGrpSpPr>
              <a:grpSpLocks/>
            </p:cNvGrpSpPr>
            <p:nvPr/>
          </p:nvGrpSpPr>
          <p:grpSpPr bwMode="auto">
            <a:xfrm>
              <a:off x="5764114" y="2285992"/>
              <a:ext cx="186980" cy="1605628"/>
              <a:chOff x="3350574" y="2294744"/>
              <a:chExt cx="186980" cy="1605628"/>
            </a:xfrm>
          </p:grpSpPr>
          <p:cxnSp>
            <p:nvCxnSpPr>
              <p:cNvPr id="223" name="222 Conector recto"/>
              <p:cNvCxnSpPr/>
              <p:nvPr/>
            </p:nvCxnSpPr>
            <p:spPr bwMode="auto">
              <a:xfrm rot="5400000">
                <a:off x="3145667" y="2510645"/>
                <a:ext cx="43180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4" name="223 Conector recto"/>
              <p:cNvCxnSpPr/>
              <p:nvPr/>
            </p:nvCxnSpPr>
            <p:spPr bwMode="auto">
              <a:xfrm>
                <a:off x="3350457" y="2739247"/>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5" name="224 Conector recto"/>
              <p:cNvCxnSpPr/>
              <p:nvPr/>
            </p:nvCxnSpPr>
            <p:spPr bwMode="auto">
              <a:xfrm>
                <a:off x="3356807" y="2831323"/>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6" name="225 Conector recto"/>
              <p:cNvCxnSpPr/>
              <p:nvPr/>
            </p:nvCxnSpPr>
            <p:spPr bwMode="auto">
              <a:xfrm rot="5400000" flipH="1" flipV="1">
                <a:off x="3477448" y="2790047"/>
                <a:ext cx="10795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27" name="226 Conector recto"/>
              <p:cNvCxnSpPr/>
              <p:nvPr/>
            </p:nvCxnSpPr>
            <p:spPr bwMode="auto">
              <a:xfrm rot="5400000">
                <a:off x="2817847" y="3359170"/>
                <a:ext cx="1079507"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99418" name="227 Grupo"/>
            <p:cNvGrpSpPr>
              <a:grpSpLocks/>
            </p:cNvGrpSpPr>
            <p:nvPr/>
          </p:nvGrpSpPr>
          <p:grpSpPr bwMode="auto">
            <a:xfrm>
              <a:off x="6550492" y="2285992"/>
              <a:ext cx="186980" cy="705628"/>
              <a:chOff x="3350574" y="2294744"/>
              <a:chExt cx="186980" cy="705628"/>
            </a:xfrm>
          </p:grpSpPr>
          <p:cxnSp>
            <p:nvCxnSpPr>
              <p:cNvPr id="229" name="228 Conector recto"/>
              <p:cNvCxnSpPr/>
              <p:nvPr/>
            </p:nvCxnSpPr>
            <p:spPr bwMode="auto">
              <a:xfrm rot="5400000">
                <a:off x="3145065" y="2510646"/>
                <a:ext cx="43180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0" name="229 Conector recto"/>
              <p:cNvCxnSpPr/>
              <p:nvPr/>
            </p:nvCxnSpPr>
            <p:spPr bwMode="auto">
              <a:xfrm>
                <a:off x="3349854" y="2739247"/>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1" name="230 Conector recto"/>
              <p:cNvCxnSpPr/>
              <p:nvPr/>
            </p:nvCxnSpPr>
            <p:spPr bwMode="auto">
              <a:xfrm>
                <a:off x="3356204" y="2831323"/>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2" name="231 Conector recto"/>
              <p:cNvCxnSpPr/>
              <p:nvPr/>
            </p:nvCxnSpPr>
            <p:spPr bwMode="auto">
              <a:xfrm rot="5400000" flipH="1" flipV="1">
                <a:off x="3476845" y="2788460"/>
                <a:ext cx="10795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3" name="232 Conector recto"/>
              <p:cNvCxnSpPr/>
              <p:nvPr/>
            </p:nvCxnSpPr>
            <p:spPr bwMode="auto">
              <a:xfrm rot="5400000">
                <a:off x="3267303" y="2909111"/>
                <a:ext cx="179388"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grpSp>
          <p:nvGrpSpPr>
            <p:cNvPr id="99419" name="233 Grupo"/>
            <p:cNvGrpSpPr>
              <a:grpSpLocks/>
            </p:cNvGrpSpPr>
            <p:nvPr/>
          </p:nvGrpSpPr>
          <p:grpSpPr bwMode="auto">
            <a:xfrm>
              <a:off x="7407748" y="2285992"/>
              <a:ext cx="186980" cy="705628"/>
              <a:chOff x="3350574" y="2294744"/>
              <a:chExt cx="186980" cy="705628"/>
            </a:xfrm>
          </p:grpSpPr>
          <p:cxnSp>
            <p:nvCxnSpPr>
              <p:cNvPr id="235" name="234 Conector recto"/>
              <p:cNvCxnSpPr/>
              <p:nvPr/>
            </p:nvCxnSpPr>
            <p:spPr bwMode="auto">
              <a:xfrm rot="5400000">
                <a:off x="3145019" y="2510646"/>
                <a:ext cx="431803"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6" name="235 Conector recto"/>
              <p:cNvCxnSpPr/>
              <p:nvPr/>
            </p:nvCxnSpPr>
            <p:spPr bwMode="auto">
              <a:xfrm>
                <a:off x="3349808" y="2739247"/>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7" name="236 Conector recto"/>
              <p:cNvCxnSpPr/>
              <p:nvPr/>
            </p:nvCxnSpPr>
            <p:spPr bwMode="auto">
              <a:xfrm>
                <a:off x="3356158" y="2831323"/>
                <a:ext cx="180966"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8" name="237 Conector recto"/>
              <p:cNvCxnSpPr/>
              <p:nvPr/>
            </p:nvCxnSpPr>
            <p:spPr bwMode="auto">
              <a:xfrm rot="5400000" flipH="1" flipV="1">
                <a:off x="3476799" y="2788460"/>
                <a:ext cx="107951"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39" name="238 Conector recto"/>
              <p:cNvCxnSpPr/>
              <p:nvPr/>
            </p:nvCxnSpPr>
            <p:spPr bwMode="auto">
              <a:xfrm rot="5400000">
                <a:off x="3267257" y="2909111"/>
                <a:ext cx="179388"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cxnSp>
          <p:nvCxnSpPr>
            <p:cNvPr id="241" name="240 Conector recto"/>
            <p:cNvCxnSpPr/>
            <p:nvPr/>
          </p:nvCxnSpPr>
          <p:spPr bwMode="auto">
            <a:xfrm rot="5400000">
              <a:off x="2309744" y="3606801"/>
              <a:ext cx="500065"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421" name="241 Grupo"/>
            <p:cNvGrpSpPr>
              <a:grpSpLocks/>
            </p:cNvGrpSpPr>
            <p:nvPr/>
          </p:nvGrpSpPr>
          <p:grpSpPr bwMode="auto">
            <a:xfrm>
              <a:off x="3335782" y="3357563"/>
              <a:ext cx="164648" cy="642942"/>
              <a:chOff x="7263198" y="3357563"/>
              <a:chExt cx="237740" cy="676393"/>
            </a:xfrm>
          </p:grpSpPr>
          <p:cxnSp>
            <p:nvCxnSpPr>
              <p:cNvPr id="243" name="242 Conector recto"/>
              <p:cNvCxnSpPr/>
              <p:nvPr/>
            </p:nvCxnSpPr>
            <p:spPr bwMode="auto">
              <a:xfrm rot="5400000">
                <a:off x="7213514" y="3429378"/>
                <a:ext cx="143629"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472" name="85 Grupo"/>
              <p:cNvGrpSpPr>
                <a:grpSpLocks/>
              </p:cNvGrpSpPr>
              <p:nvPr/>
            </p:nvGrpSpPr>
            <p:grpSpPr bwMode="auto">
              <a:xfrm>
                <a:off x="7262814" y="3429001"/>
                <a:ext cx="238126" cy="604837"/>
                <a:chOff x="3912115" y="3930554"/>
                <a:chExt cx="238114" cy="604759"/>
              </a:xfrm>
            </p:grpSpPr>
            <p:cxnSp>
              <p:nvCxnSpPr>
                <p:cNvPr id="245" name="244 Conector recto"/>
                <p:cNvCxnSpPr/>
                <p:nvPr/>
              </p:nvCxnSpPr>
              <p:spPr bwMode="auto">
                <a:xfrm rot="16200000" flipH="1">
                  <a:off x="3989670" y="3930176"/>
                  <a:ext cx="80155" cy="20857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6" name="245 Conector recto"/>
                <p:cNvCxnSpPr/>
                <p:nvPr/>
              </p:nvCxnSpPr>
              <p:spPr bwMode="auto">
                <a:xfrm rot="10800000" flipH="1">
                  <a:off x="3911709" y="4074540"/>
                  <a:ext cx="206281" cy="834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7" name="246 Conector recto"/>
                <p:cNvCxnSpPr/>
                <p:nvPr/>
              </p:nvCxnSpPr>
              <p:spPr bwMode="auto">
                <a:xfrm rot="16200000" flipH="1">
                  <a:off x="3988835" y="4094661"/>
                  <a:ext cx="81825" cy="20857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8" name="247 Conector recto"/>
                <p:cNvCxnSpPr/>
                <p:nvPr/>
              </p:nvCxnSpPr>
              <p:spPr bwMode="auto">
                <a:xfrm rot="10800000" flipH="1">
                  <a:off x="3925461" y="4238189"/>
                  <a:ext cx="208573" cy="8015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49" name="248 Conector recto"/>
                <p:cNvCxnSpPr/>
                <p:nvPr/>
              </p:nvCxnSpPr>
              <p:spPr bwMode="auto">
                <a:xfrm rot="5400000">
                  <a:off x="3893717" y="3971842"/>
                  <a:ext cx="818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0" name="249 Conector recto"/>
                <p:cNvCxnSpPr/>
                <p:nvPr/>
              </p:nvCxnSpPr>
              <p:spPr bwMode="auto">
                <a:xfrm rot="16200000" flipH="1">
                  <a:off x="4005191" y="4243592"/>
                  <a:ext cx="83495" cy="206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1" name="250 Conector recto"/>
                <p:cNvCxnSpPr/>
                <p:nvPr/>
              </p:nvCxnSpPr>
              <p:spPr bwMode="auto">
                <a:xfrm rot="10800000" flipH="1">
                  <a:off x="3943798" y="4386810"/>
                  <a:ext cx="206281" cy="7514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52" name="251 Conector recto"/>
                <p:cNvCxnSpPr/>
                <p:nvPr/>
              </p:nvCxnSpPr>
              <p:spPr bwMode="auto">
                <a:xfrm rot="5400000">
                  <a:off x="3916637" y="4494518"/>
                  <a:ext cx="81824" cy="0"/>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254" name="253 Conector recto"/>
            <p:cNvCxnSpPr/>
            <p:nvPr/>
          </p:nvCxnSpPr>
          <p:spPr bwMode="auto">
            <a:xfrm rot="5400000">
              <a:off x="3534422" y="4004473"/>
              <a:ext cx="1295409" cy="1588"/>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56" name="255 Forma"/>
            <p:cNvCxnSpPr/>
            <p:nvPr/>
          </p:nvCxnSpPr>
          <p:spPr bwMode="auto">
            <a:xfrm rot="16200000" flipH="1">
              <a:off x="2756607" y="4044183"/>
              <a:ext cx="406403" cy="792125"/>
            </a:xfrm>
            <a:prstGeom prst="bentConnector3">
              <a:avLst>
                <a:gd name="adj1" fmla="val 50000"/>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424" name="257 Grupo"/>
            <p:cNvGrpSpPr>
              <a:grpSpLocks/>
            </p:cNvGrpSpPr>
            <p:nvPr/>
          </p:nvGrpSpPr>
          <p:grpSpPr bwMode="auto">
            <a:xfrm>
              <a:off x="4978856" y="3357562"/>
              <a:ext cx="164648" cy="642942"/>
              <a:chOff x="7263198" y="3357563"/>
              <a:chExt cx="237740" cy="676393"/>
            </a:xfrm>
          </p:grpSpPr>
          <p:cxnSp>
            <p:nvCxnSpPr>
              <p:cNvPr id="259" name="258 Conector recto"/>
              <p:cNvCxnSpPr/>
              <p:nvPr/>
            </p:nvCxnSpPr>
            <p:spPr bwMode="auto">
              <a:xfrm rot="5400000">
                <a:off x="7213386" y="3429379"/>
                <a:ext cx="143629"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462" name="85 Grupo"/>
              <p:cNvGrpSpPr>
                <a:grpSpLocks/>
              </p:cNvGrpSpPr>
              <p:nvPr/>
            </p:nvGrpSpPr>
            <p:grpSpPr bwMode="auto">
              <a:xfrm>
                <a:off x="7262816" y="3429001"/>
                <a:ext cx="238126" cy="604837"/>
                <a:chOff x="3912115" y="3930554"/>
                <a:chExt cx="238114" cy="604759"/>
              </a:xfrm>
            </p:grpSpPr>
            <p:cxnSp>
              <p:nvCxnSpPr>
                <p:cNvPr id="261" name="260 Conector recto"/>
                <p:cNvCxnSpPr/>
                <p:nvPr/>
              </p:nvCxnSpPr>
              <p:spPr bwMode="auto">
                <a:xfrm rot="16200000" flipH="1">
                  <a:off x="3989542" y="3930176"/>
                  <a:ext cx="80155" cy="208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62" name="261 Conector recto"/>
                <p:cNvCxnSpPr/>
                <p:nvPr/>
              </p:nvCxnSpPr>
              <p:spPr bwMode="auto">
                <a:xfrm rot="10800000" flipH="1">
                  <a:off x="3911579" y="4074541"/>
                  <a:ext cx="206281" cy="834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63" name="262 Conector recto"/>
                <p:cNvCxnSpPr/>
                <p:nvPr/>
              </p:nvCxnSpPr>
              <p:spPr bwMode="auto">
                <a:xfrm rot="16200000" flipH="1">
                  <a:off x="3988707" y="4094661"/>
                  <a:ext cx="81825" cy="208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64" name="263 Conector recto"/>
                <p:cNvCxnSpPr/>
                <p:nvPr/>
              </p:nvCxnSpPr>
              <p:spPr bwMode="auto">
                <a:xfrm rot="10800000" flipH="1">
                  <a:off x="3925331" y="4238190"/>
                  <a:ext cx="208574" cy="8015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65" name="264 Conector recto"/>
                <p:cNvCxnSpPr/>
                <p:nvPr/>
              </p:nvCxnSpPr>
              <p:spPr bwMode="auto">
                <a:xfrm rot="5400000">
                  <a:off x="3893587" y="3971843"/>
                  <a:ext cx="818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6" name="265 Conector recto"/>
                <p:cNvCxnSpPr/>
                <p:nvPr/>
              </p:nvCxnSpPr>
              <p:spPr bwMode="auto">
                <a:xfrm rot="16200000" flipH="1">
                  <a:off x="4005061" y="4243593"/>
                  <a:ext cx="83495" cy="206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7" name="266 Conector recto"/>
                <p:cNvCxnSpPr/>
                <p:nvPr/>
              </p:nvCxnSpPr>
              <p:spPr bwMode="auto">
                <a:xfrm rot="10800000" flipH="1">
                  <a:off x="3943668" y="4386811"/>
                  <a:ext cx="206281" cy="7514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68" name="267 Conector recto"/>
                <p:cNvCxnSpPr/>
                <p:nvPr/>
              </p:nvCxnSpPr>
              <p:spPr bwMode="auto">
                <a:xfrm rot="5400000">
                  <a:off x="3916507" y="4494519"/>
                  <a:ext cx="81824"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99425" name="268 Grupo"/>
            <p:cNvGrpSpPr>
              <a:grpSpLocks/>
            </p:cNvGrpSpPr>
            <p:nvPr/>
          </p:nvGrpSpPr>
          <p:grpSpPr bwMode="auto">
            <a:xfrm>
              <a:off x="7396862" y="3357562"/>
              <a:ext cx="164648" cy="642942"/>
              <a:chOff x="7263198" y="3357563"/>
              <a:chExt cx="237740" cy="676393"/>
            </a:xfrm>
          </p:grpSpPr>
          <p:cxnSp>
            <p:nvCxnSpPr>
              <p:cNvPr id="270" name="269 Conector recto"/>
              <p:cNvCxnSpPr/>
              <p:nvPr/>
            </p:nvCxnSpPr>
            <p:spPr bwMode="auto">
              <a:xfrm rot="5400000">
                <a:off x="7214020" y="3428233"/>
                <a:ext cx="143629" cy="2291"/>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452" name="85 Grupo"/>
              <p:cNvGrpSpPr>
                <a:grpSpLocks/>
              </p:cNvGrpSpPr>
              <p:nvPr/>
            </p:nvGrpSpPr>
            <p:grpSpPr bwMode="auto">
              <a:xfrm>
                <a:off x="7262816" y="3429001"/>
                <a:ext cx="238126" cy="604837"/>
                <a:chOff x="3912115" y="3930554"/>
                <a:chExt cx="238114" cy="604759"/>
              </a:xfrm>
            </p:grpSpPr>
            <p:cxnSp>
              <p:nvCxnSpPr>
                <p:cNvPr id="272" name="271 Conector recto"/>
                <p:cNvCxnSpPr/>
                <p:nvPr/>
              </p:nvCxnSpPr>
              <p:spPr bwMode="auto">
                <a:xfrm rot="16200000" flipH="1">
                  <a:off x="3990174" y="3931323"/>
                  <a:ext cx="80155" cy="206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3" name="272 Conector recto"/>
                <p:cNvCxnSpPr/>
                <p:nvPr/>
              </p:nvCxnSpPr>
              <p:spPr bwMode="auto">
                <a:xfrm rot="10800000" flipH="1">
                  <a:off x="3924819" y="4074541"/>
                  <a:ext cx="192529" cy="834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4" name="273 Conector recto"/>
                <p:cNvCxnSpPr/>
                <p:nvPr/>
              </p:nvCxnSpPr>
              <p:spPr bwMode="auto">
                <a:xfrm rot="16200000" flipH="1">
                  <a:off x="3989339" y="4095807"/>
                  <a:ext cx="81825" cy="206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274 Conector recto"/>
                <p:cNvCxnSpPr/>
                <p:nvPr/>
              </p:nvCxnSpPr>
              <p:spPr bwMode="auto">
                <a:xfrm rot="10800000" flipH="1">
                  <a:off x="3927110" y="4238190"/>
                  <a:ext cx="206281" cy="8015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76" name="275 Conector recto"/>
                <p:cNvCxnSpPr/>
                <p:nvPr/>
              </p:nvCxnSpPr>
              <p:spPr bwMode="auto">
                <a:xfrm rot="5400000">
                  <a:off x="3895366" y="3971843"/>
                  <a:ext cx="818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7" name="276 Conector recto"/>
                <p:cNvCxnSpPr/>
                <p:nvPr/>
              </p:nvCxnSpPr>
              <p:spPr bwMode="auto">
                <a:xfrm rot="16200000" flipH="1">
                  <a:off x="4005693" y="4244739"/>
                  <a:ext cx="83495" cy="20399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8" name="277 Conector recto"/>
                <p:cNvCxnSpPr/>
                <p:nvPr/>
              </p:nvCxnSpPr>
              <p:spPr bwMode="auto">
                <a:xfrm rot="10800000" flipH="1">
                  <a:off x="3945446" y="4386811"/>
                  <a:ext cx="203990" cy="7514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79" name="278 Conector recto"/>
                <p:cNvCxnSpPr/>
                <p:nvPr/>
              </p:nvCxnSpPr>
              <p:spPr bwMode="auto">
                <a:xfrm rot="5400000">
                  <a:off x="3918286" y="4494519"/>
                  <a:ext cx="81824" cy="0"/>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281" name="280 Conector recto"/>
            <p:cNvCxnSpPr/>
            <p:nvPr/>
          </p:nvCxnSpPr>
          <p:spPr bwMode="auto">
            <a:xfrm rot="5400000">
              <a:off x="6298945" y="3617914"/>
              <a:ext cx="500067"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427" name="281 Grupo"/>
            <p:cNvGrpSpPr>
              <a:grpSpLocks/>
            </p:cNvGrpSpPr>
            <p:nvPr/>
          </p:nvGrpSpPr>
          <p:grpSpPr bwMode="auto">
            <a:xfrm>
              <a:off x="5753788" y="4214818"/>
              <a:ext cx="164648" cy="642942"/>
              <a:chOff x="7263198" y="3357563"/>
              <a:chExt cx="237740" cy="676393"/>
            </a:xfrm>
          </p:grpSpPr>
          <p:cxnSp>
            <p:nvCxnSpPr>
              <p:cNvPr id="283" name="282 Conector recto"/>
              <p:cNvCxnSpPr/>
              <p:nvPr/>
            </p:nvCxnSpPr>
            <p:spPr bwMode="auto">
              <a:xfrm rot="5400000">
                <a:off x="7214145" y="3428232"/>
                <a:ext cx="143629" cy="2293"/>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442" name="85 Grupo"/>
              <p:cNvGrpSpPr>
                <a:grpSpLocks/>
              </p:cNvGrpSpPr>
              <p:nvPr/>
            </p:nvGrpSpPr>
            <p:grpSpPr bwMode="auto">
              <a:xfrm>
                <a:off x="7262816" y="3429001"/>
                <a:ext cx="238126" cy="604837"/>
                <a:chOff x="3912115" y="3930554"/>
                <a:chExt cx="238114" cy="604759"/>
              </a:xfrm>
            </p:grpSpPr>
            <p:cxnSp>
              <p:nvCxnSpPr>
                <p:cNvPr id="285" name="284 Conector recto"/>
                <p:cNvCxnSpPr/>
                <p:nvPr/>
              </p:nvCxnSpPr>
              <p:spPr bwMode="auto">
                <a:xfrm rot="16200000" flipH="1">
                  <a:off x="3996030" y="3937052"/>
                  <a:ext cx="80155" cy="194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6" name="285 Conector recto"/>
                <p:cNvCxnSpPr/>
                <p:nvPr/>
              </p:nvCxnSpPr>
              <p:spPr bwMode="auto">
                <a:xfrm rot="10800000" flipH="1">
                  <a:off x="3938697" y="4074540"/>
                  <a:ext cx="178777" cy="834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7" name="286 Conector recto"/>
                <p:cNvCxnSpPr/>
                <p:nvPr/>
              </p:nvCxnSpPr>
              <p:spPr bwMode="auto">
                <a:xfrm rot="16200000" flipH="1">
                  <a:off x="3995195" y="4101536"/>
                  <a:ext cx="81825" cy="194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8" name="287 Conector recto"/>
                <p:cNvCxnSpPr/>
                <p:nvPr/>
              </p:nvCxnSpPr>
              <p:spPr bwMode="auto">
                <a:xfrm rot="10800000" flipH="1">
                  <a:off x="3938697" y="4238189"/>
                  <a:ext cx="194822" cy="8015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89" name="288 Conector recto"/>
                <p:cNvCxnSpPr/>
                <p:nvPr/>
              </p:nvCxnSpPr>
              <p:spPr bwMode="auto">
                <a:xfrm rot="5400000">
                  <a:off x="3897784" y="3971842"/>
                  <a:ext cx="818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0" name="289 Conector recto"/>
                <p:cNvCxnSpPr/>
                <p:nvPr/>
              </p:nvCxnSpPr>
              <p:spPr bwMode="auto">
                <a:xfrm rot="16200000" flipH="1">
                  <a:off x="4005820" y="4244738"/>
                  <a:ext cx="83495" cy="203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1" name="290 Conector recto"/>
                <p:cNvCxnSpPr/>
                <p:nvPr/>
              </p:nvCxnSpPr>
              <p:spPr bwMode="auto">
                <a:xfrm rot="10800000" flipH="1">
                  <a:off x="3945573" y="4386810"/>
                  <a:ext cx="203989" cy="7514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92" name="291 Conector recto"/>
                <p:cNvCxnSpPr/>
                <p:nvPr/>
              </p:nvCxnSpPr>
              <p:spPr bwMode="auto">
                <a:xfrm rot="5400000">
                  <a:off x="3918413" y="4494518"/>
                  <a:ext cx="81824" cy="0"/>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294" name="293 Conector angular"/>
            <p:cNvCxnSpPr/>
            <p:nvPr/>
          </p:nvCxnSpPr>
          <p:spPr bwMode="auto">
            <a:xfrm rot="5400000">
              <a:off x="5291709" y="4006102"/>
              <a:ext cx="1049344" cy="1511230"/>
            </a:xfrm>
            <a:prstGeom prst="bentConnector3">
              <a:avLst>
                <a:gd name="adj1" fmla="val 82147"/>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cxnSp>
          <p:nvCxnSpPr>
            <p:cNvPr id="299" name="298 Conector recto"/>
            <p:cNvCxnSpPr/>
            <p:nvPr/>
          </p:nvCxnSpPr>
          <p:spPr bwMode="auto">
            <a:xfrm rot="5400000">
              <a:off x="4072587" y="5144306"/>
              <a:ext cx="285752" cy="1587"/>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430" name="300 Grupo"/>
            <p:cNvGrpSpPr>
              <a:grpSpLocks/>
            </p:cNvGrpSpPr>
            <p:nvPr/>
          </p:nvGrpSpPr>
          <p:grpSpPr bwMode="auto">
            <a:xfrm>
              <a:off x="5050294" y="5643578"/>
              <a:ext cx="164648" cy="642942"/>
              <a:chOff x="7263198" y="3357563"/>
              <a:chExt cx="237740" cy="676393"/>
            </a:xfrm>
          </p:grpSpPr>
          <p:cxnSp>
            <p:nvCxnSpPr>
              <p:cNvPr id="302" name="301 Conector recto"/>
              <p:cNvCxnSpPr/>
              <p:nvPr/>
            </p:nvCxnSpPr>
            <p:spPr bwMode="auto">
              <a:xfrm rot="5400000">
                <a:off x="7213381" y="3429379"/>
                <a:ext cx="143629" cy="0"/>
              </a:xfrm>
              <a:prstGeom prst="line">
                <a:avLst/>
              </a:prstGeom>
              <a:ln w="19050">
                <a:solidFill>
                  <a:srgbClr val="000000"/>
                </a:solidFill>
                <a:headEnd type="none" w="med" len="med"/>
                <a:tailEnd type="none" w="med" len="lg"/>
              </a:ln>
            </p:spPr>
            <p:style>
              <a:lnRef idx="1">
                <a:schemeClr val="accent6"/>
              </a:lnRef>
              <a:fillRef idx="0">
                <a:schemeClr val="accent6"/>
              </a:fillRef>
              <a:effectRef idx="0">
                <a:schemeClr val="accent6"/>
              </a:effectRef>
              <a:fontRef idx="minor">
                <a:schemeClr val="tx1"/>
              </a:fontRef>
            </p:style>
          </p:cxnSp>
          <p:grpSp>
            <p:nvGrpSpPr>
              <p:cNvPr id="99432" name="85 Grupo"/>
              <p:cNvGrpSpPr>
                <a:grpSpLocks/>
              </p:cNvGrpSpPr>
              <p:nvPr/>
            </p:nvGrpSpPr>
            <p:grpSpPr bwMode="auto">
              <a:xfrm>
                <a:off x="7262818" y="3429001"/>
                <a:ext cx="238126" cy="604837"/>
                <a:chOff x="3912115" y="3930554"/>
                <a:chExt cx="238114" cy="604759"/>
              </a:xfrm>
            </p:grpSpPr>
            <p:cxnSp>
              <p:nvCxnSpPr>
                <p:cNvPr id="304" name="303 Conector recto"/>
                <p:cNvCxnSpPr/>
                <p:nvPr/>
              </p:nvCxnSpPr>
              <p:spPr bwMode="auto">
                <a:xfrm rot="16200000" flipH="1">
                  <a:off x="3989533" y="3930177"/>
                  <a:ext cx="80155" cy="2085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5" name="304 Conector recto"/>
                <p:cNvCxnSpPr/>
                <p:nvPr/>
              </p:nvCxnSpPr>
              <p:spPr bwMode="auto">
                <a:xfrm rot="10800000" flipH="1">
                  <a:off x="3911572" y="4074541"/>
                  <a:ext cx="206281" cy="8349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6" name="305 Conector recto"/>
                <p:cNvCxnSpPr/>
                <p:nvPr/>
              </p:nvCxnSpPr>
              <p:spPr bwMode="auto">
                <a:xfrm rot="16200000" flipH="1">
                  <a:off x="3988698" y="4094662"/>
                  <a:ext cx="81825" cy="2085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 name="306 Conector recto"/>
                <p:cNvCxnSpPr/>
                <p:nvPr/>
              </p:nvCxnSpPr>
              <p:spPr bwMode="auto">
                <a:xfrm rot="10800000" flipH="1">
                  <a:off x="3925324" y="4238190"/>
                  <a:ext cx="208573" cy="8015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08" name="307 Conector recto"/>
                <p:cNvCxnSpPr/>
                <p:nvPr/>
              </p:nvCxnSpPr>
              <p:spPr bwMode="auto">
                <a:xfrm rot="5400000">
                  <a:off x="3893580" y="3971843"/>
                  <a:ext cx="818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9" name="308 Conector recto"/>
                <p:cNvCxnSpPr/>
                <p:nvPr/>
              </p:nvCxnSpPr>
              <p:spPr bwMode="auto">
                <a:xfrm rot="16200000" flipH="1">
                  <a:off x="4005054" y="4243593"/>
                  <a:ext cx="83495" cy="206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0" name="309 Conector recto"/>
                <p:cNvCxnSpPr/>
                <p:nvPr/>
              </p:nvCxnSpPr>
              <p:spPr bwMode="auto">
                <a:xfrm rot="10800000" flipH="1">
                  <a:off x="3943660" y="4386811"/>
                  <a:ext cx="206281" cy="7514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11" name="310 Conector recto"/>
                <p:cNvCxnSpPr/>
                <p:nvPr/>
              </p:nvCxnSpPr>
              <p:spPr bwMode="auto">
                <a:xfrm rot="5400000">
                  <a:off x="3916500" y="4494519"/>
                  <a:ext cx="81824" cy="0"/>
                </a:xfrm>
                <a:prstGeom prst="line">
                  <a:avLst/>
                </a:prstGeom>
              </p:spPr>
              <p:style>
                <a:lnRef idx="2">
                  <a:schemeClr val="accent1"/>
                </a:lnRef>
                <a:fillRef idx="0">
                  <a:schemeClr val="accent1"/>
                </a:fillRef>
                <a:effectRef idx="1">
                  <a:schemeClr val="accent1"/>
                </a:effectRef>
                <a:fontRef idx="minor">
                  <a:schemeClr val="tx1"/>
                </a:fontRef>
              </p:style>
            </p:cxnSp>
          </p:grpSp>
        </p:gr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835150" y="188913"/>
            <a:ext cx="6985000" cy="865187"/>
          </a:xfrm>
        </p:spPr>
        <p:txBody>
          <a:bodyPr/>
          <a:lstStyle/>
          <a:p>
            <a:pPr eaLnBrk="1" hangingPunct="1">
              <a:defRPr/>
            </a:pPr>
            <a:r>
              <a:rPr lang="es-MX" dirty="0" err="1" smtClean="0"/>
              <a:t>Region</a:t>
            </a:r>
            <a:r>
              <a:rPr lang="es-MX" dirty="0" smtClean="0"/>
              <a:t> R1 Vertical </a:t>
            </a:r>
            <a:r>
              <a:rPr lang="es-MX" dirty="0" err="1" smtClean="0"/>
              <a:t>Transmit</a:t>
            </a:r>
            <a:r>
              <a:rPr lang="es-MX" dirty="0" smtClean="0"/>
              <a:t> </a:t>
            </a:r>
            <a:r>
              <a:rPr lang="es-MX" dirty="0" err="1" smtClean="0"/>
              <a:t>Contours</a:t>
            </a:r>
            <a:endParaRPr lang="es-MX" dirty="0" smtClean="0"/>
          </a:p>
        </p:txBody>
      </p:sp>
      <p:pic>
        <p:nvPicPr>
          <p:cNvPr id="100355" name="6 Marcador de contenido" descr="Huella139.jpg"/>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547813" y="1268413"/>
            <a:ext cx="6284912" cy="5219700"/>
          </a:xfrm>
        </p:spPr>
      </p:pic>
      <p:sp>
        <p:nvSpPr>
          <p:cNvPr id="5" name="4 Rectángulo redondeado"/>
          <p:cNvSpPr/>
          <p:nvPr/>
        </p:nvSpPr>
        <p:spPr bwMode="auto">
          <a:xfrm>
            <a:off x="1455738" y="1214438"/>
            <a:ext cx="6330950"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1 Título"/>
          <p:cNvSpPr>
            <a:spLocks noGrp="1"/>
          </p:cNvSpPr>
          <p:nvPr>
            <p:ph type="title" idx="4294967295"/>
          </p:nvPr>
        </p:nvSpPr>
        <p:spPr>
          <a:xfrm>
            <a:off x="1403350" y="260350"/>
            <a:ext cx="6985000" cy="865188"/>
          </a:xfrm>
        </p:spPr>
        <p:txBody>
          <a:bodyPr wrap="square" lIns="91440" tIns="45720" rIns="91440" bIns="45720"/>
          <a:lstStyle/>
          <a:p>
            <a:pPr eaLnBrk="1" hangingPunct="1">
              <a:defRPr/>
            </a:pPr>
            <a:r>
              <a:rPr lang="es-MX" sz="2800" dirty="0" err="1" smtClean="0"/>
              <a:t>Space</a:t>
            </a:r>
            <a:r>
              <a:rPr lang="es-MX" sz="2800" dirty="0" smtClean="0"/>
              <a:t> </a:t>
            </a:r>
            <a:r>
              <a:rPr lang="es-MX" sz="2800" dirty="0" err="1" smtClean="0"/>
              <a:t>Mission</a:t>
            </a:r>
            <a:r>
              <a:rPr lang="es-MX" sz="2800" dirty="0" smtClean="0"/>
              <a:t> </a:t>
            </a:r>
            <a:r>
              <a:rPr lang="es-MX" sz="2800" dirty="0" err="1" smtClean="0"/>
              <a:t>Architecture</a:t>
            </a:r>
            <a:endParaRPr lang="es-MX" sz="2800" dirty="0" smtClean="0"/>
          </a:p>
        </p:txBody>
      </p:sp>
      <p:sp>
        <p:nvSpPr>
          <p:cNvPr id="4" name="3 Elipse"/>
          <p:cNvSpPr/>
          <p:nvPr/>
        </p:nvSpPr>
        <p:spPr>
          <a:xfrm>
            <a:off x="3508742" y="2822271"/>
            <a:ext cx="2159759" cy="2161026"/>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s-MX" sz="2800" b="0" dirty="0" err="1"/>
              <a:t>Mission</a:t>
            </a:r>
            <a:endParaRPr lang="es-MX" sz="2800" b="0" dirty="0"/>
          </a:p>
          <a:p>
            <a:pPr algn="ctr">
              <a:defRPr/>
            </a:pPr>
            <a:r>
              <a:rPr lang="es-MX" sz="2800" b="0" dirty="0"/>
              <a:t>Concept</a:t>
            </a:r>
          </a:p>
        </p:txBody>
      </p:sp>
      <p:cxnSp>
        <p:nvCxnSpPr>
          <p:cNvPr id="6" name="5 Conector recto de flecha"/>
          <p:cNvCxnSpPr/>
          <p:nvPr/>
        </p:nvCxnSpPr>
        <p:spPr>
          <a:xfrm rot="16200000" flipV="1">
            <a:off x="4032250" y="2239963"/>
            <a:ext cx="1079500" cy="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8" name="17 Conector recto de flecha"/>
          <p:cNvCxnSpPr/>
          <p:nvPr/>
        </p:nvCxnSpPr>
        <p:spPr>
          <a:xfrm flipV="1">
            <a:off x="5599113" y="2901950"/>
            <a:ext cx="928687" cy="642938"/>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20" name="19 Conector recto de flecha"/>
          <p:cNvCxnSpPr/>
          <p:nvPr/>
        </p:nvCxnSpPr>
        <p:spPr>
          <a:xfrm rot="10800000">
            <a:off x="2622550" y="2940050"/>
            <a:ext cx="928688" cy="642938"/>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8441" name="29 Conector recto de flecha"/>
          <p:cNvCxnSpPr>
            <a:cxnSpLocks noChangeShapeType="1"/>
          </p:cNvCxnSpPr>
          <p:nvPr/>
        </p:nvCxnSpPr>
        <p:spPr bwMode="auto">
          <a:xfrm flipH="1">
            <a:off x="2771775" y="4652963"/>
            <a:ext cx="1001713" cy="720725"/>
          </a:xfrm>
          <a:prstGeom prst="straightConnector1">
            <a:avLst/>
          </a:prstGeom>
          <a:noFill/>
          <a:ln w="38100" algn="ctr">
            <a:solidFill>
              <a:srgbClr val="002060"/>
            </a:solidFill>
            <a:round/>
            <a:headEnd/>
            <a:tailEnd type="arrow" w="med" len="med"/>
          </a:ln>
          <a:extLst>
            <a:ext uri="{909E8E84-426E-40DD-AFC4-6F175D3DCCD1}">
              <a14:hiddenFill xmlns:a14="http://schemas.microsoft.com/office/drawing/2010/main">
                <a:noFill/>
              </a14:hiddenFill>
            </a:ext>
          </a:extLst>
        </p:spPr>
      </p:cxnSp>
      <p:cxnSp>
        <p:nvCxnSpPr>
          <p:cNvPr id="18442" name="31 Conector recto de flecha"/>
          <p:cNvCxnSpPr>
            <a:cxnSpLocks noChangeShapeType="1"/>
          </p:cNvCxnSpPr>
          <p:nvPr/>
        </p:nvCxnSpPr>
        <p:spPr bwMode="auto">
          <a:xfrm>
            <a:off x="5170488" y="4797425"/>
            <a:ext cx="841375" cy="719138"/>
          </a:xfrm>
          <a:prstGeom prst="straightConnector1">
            <a:avLst/>
          </a:prstGeom>
          <a:noFill/>
          <a:ln w="38100" algn="ctr">
            <a:solidFill>
              <a:srgbClr val="002060"/>
            </a:solidFill>
            <a:round/>
            <a:headEnd/>
            <a:tailEnd type="arrow" w="med" len="med"/>
          </a:ln>
          <a:extLst>
            <a:ext uri="{909E8E84-426E-40DD-AFC4-6F175D3DCCD1}">
              <a14:hiddenFill xmlns:a14="http://schemas.microsoft.com/office/drawing/2010/main">
                <a:noFill/>
              </a14:hiddenFill>
            </a:ext>
          </a:extLst>
        </p:spPr>
      </p:cxnSp>
      <p:sp>
        <p:nvSpPr>
          <p:cNvPr id="18443" name="32 CuadroTexto"/>
          <p:cNvSpPr txBox="1">
            <a:spLocks noChangeArrowheads="1"/>
          </p:cNvSpPr>
          <p:nvPr/>
        </p:nvSpPr>
        <p:spPr bwMode="auto">
          <a:xfrm>
            <a:off x="6580188" y="2654300"/>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b="0">
                <a:solidFill>
                  <a:srgbClr val="000000"/>
                </a:solidFill>
              </a:rPr>
              <a:t>Orbit</a:t>
            </a:r>
          </a:p>
        </p:txBody>
      </p:sp>
      <p:sp>
        <p:nvSpPr>
          <p:cNvPr id="18444" name="33 CuadroTexto"/>
          <p:cNvSpPr txBox="1">
            <a:spLocks noChangeArrowheads="1"/>
          </p:cNvSpPr>
          <p:nvPr/>
        </p:nvSpPr>
        <p:spPr bwMode="auto">
          <a:xfrm>
            <a:off x="6156325" y="5300663"/>
            <a:ext cx="20716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b="0">
                <a:solidFill>
                  <a:srgbClr val="000000"/>
                </a:solidFill>
              </a:rPr>
              <a:t>Space Element</a:t>
            </a:r>
          </a:p>
          <a:p>
            <a:pPr lvl="1" eaLnBrk="1" hangingPunct="1">
              <a:buFontTx/>
              <a:buChar char="•"/>
            </a:pPr>
            <a:r>
              <a:rPr lang="es-MX" b="0">
                <a:solidFill>
                  <a:srgbClr val="000000"/>
                </a:solidFill>
              </a:rPr>
              <a:t>Payload</a:t>
            </a:r>
          </a:p>
          <a:p>
            <a:pPr lvl="1" eaLnBrk="1" hangingPunct="1">
              <a:buFontTx/>
              <a:buChar char="•"/>
            </a:pPr>
            <a:r>
              <a:rPr lang="es-MX" b="0">
                <a:solidFill>
                  <a:srgbClr val="000000"/>
                </a:solidFill>
              </a:rPr>
              <a:t>Bus</a:t>
            </a:r>
          </a:p>
        </p:txBody>
      </p:sp>
      <p:sp>
        <p:nvSpPr>
          <p:cNvPr id="18445" name="34 CuadroTexto"/>
          <p:cNvSpPr txBox="1">
            <a:spLocks noChangeArrowheads="1"/>
          </p:cNvSpPr>
          <p:nvPr/>
        </p:nvSpPr>
        <p:spPr bwMode="auto">
          <a:xfrm>
            <a:off x="1692275" y="5445125"/>
            <a:ext cx="1857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s-MX" b="0">
                <a:solidFill>
                  <a:srgbClr val="000000"/>
                </a:solidFill>
              </a:rPr>
              <a:t>Launch Element</a:t>
            </a:r>
          </a:p>
        </p:txBody>
      </p:sp>
      <p:sp>
        <p:nvSpPr>
          <p:cNvPr id="18446" name="35 CuadroTexto"/>
          <p:cNvSpPr txBox="1">
            <a:spLocks noChangeArrowheads="1"/>
          </p:cNvSpPr>
          <p:nvPr/>
        </p:nvSpPr>
        <p:spPr bwMode="auto">
          <a:xfrm>
            <a:off x="722313" y="2651125"/>
            <a:ext cx="2000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b="0">
                <a:solidFill>
                  <a:srgbClr val="000000"/>
                </a:solidFill>
              </a:rPr>
              <a:t>Mission and Ground Element</a:t>
            </a:r>
          </a:p>
        </p:txBody>
      </p:sp>
      <p:sp>
        <p:nvSpPr>
          <p:cNvPr id="18447" name="36 CuadroTexto"/>
          <p:cNvSpPr txBox="1">
            <a:spLocks noChangeArrowheads="1"/>
          </p:cNvSpPr>
          <p:nvPr/>
        </p:nvSpPr>
        <p:spPr bwMode="auto">
          <a:xfrm>
            <a:off x="3937000" y="1368425"/>
            <a:ext cx="1285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s-MX" b="0">
                <a:solidFill>
                  <a:srgbClr val="000000"/>
                </a:solidFill>
              </a:rPr>
              <a:t>Subject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0"/>
            <a:ext cx="6985000" cy="865188"/>
          </a:xfrm>
        </p:spPr>
        <p:txBody>
          <a:bodyPr/>
          <a:lstStyle/>
          <a:p>
            <a:pPr eaLnBrk="1" hangingPunct="1">
              <a:defRPr/>
            </a:pPr>
            <a:r>
              <a:rPr lang="es-MX" dirty="0" err="1" smtClean="0"/>
              <a:t>Region</a:t>
            </a:r>
            <a:r>
              <a:rPr lang="es-MX" dirty="0" smtClean="0"/>
              <a:t> R1 Vertical </a:t>
            </a:r>
            <a:r>
              <a:rPr lang="es-MX" dirty="0" err="1" smtClean="0"/>
              <a:t>Receive</a:t>
            </a:r>
            <a:r>
              <a:rPr lang="es-MX" dirty="0" smtClean="0"/>
              <a:t> </a:t>
            </a:r>
            <a:r>
              <a:rPr lang="es-MX" dirty="0" err="1" smtClean="0"/>
              <a:t>Contours</a:t>
            </a:r>
            <a:endParaRPr lang="es-MX" dirty="0" smtClean="0"/>
          </a:p>
        </p:txBody>
      </p:sp>
      <p:pic>
        <p:nvPicPr>
          <p:cNvPr id="101379" name="3 Marcador de contenido" descr="Huella146.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331913" y="1341438"/>
            <a:ext cx="6408737" cy="5219700"/>
          </a:xfrm>
        </p:spPr>
      </p:pic>
      <p:sp>
        <p:nvSpPr>
          <p:cNvPr id="5" name="4 Rectángulo redondeado"/>
          <p:cNvSpPr/>
          <p:nvPr/>
        </p:nvSpPr>
        <p:spPr bwMode="auto">
          <a:xfrm>
            <a:off x="1323975" y="1285875"/>
            <a:ext cx="6429375"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0"/>
            <a:ext cx="6985000" cy="865188"/>
          </a:xfrm>
        </p:spPr>
        <p:txBody>
          <a:bodyPr/>
          <a:lstStyle/>
          <a:p>
            <a:pPr eaLnBrk="1" hangingPunct="1">
              <a:defRPr/>
            </a:pPr>
            <a:r>
              <a:rPr lang="es-MX" dirty="0" err="1" smtClean="0"/>
              <a:t>Region</a:t>
            </a:r>
            <a:r>
              <a:rPr lang="es-MX" dirty="0" smtClean="0"/>
              <a:t> R2 vertical </a:t>
            </a:r>
            <a:r>
              <a:rPr lang="es-MX" dirty="0" err="1" smtClean="0"/>
              <a:t>Transmit</a:t>
            </a:r>
            <a:r>
              <a:rPr lang="es-MX" dirty="0" smtClean="0"/>
              <a:t> </a:t>
            </a:r>
            <a:r>
              <a:rPr lang="es-MX" dirty="0" err="1" smtClean="0"/>
              <a:t>Contours</a:t>
            </a:r>
            <a:endParaRPr lang="es-MX" dirty="0" smtClean="0"/>
          </a:p>
        </p:txBody>
      </p:sp>
      <p:pic>
        <p:nvPicPr>
          <p:cNvPr id="102403" name="6 Marcador de contenido" descr="Huella153.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331913" y="1196975"/>
            <a:ext cx="6813550" cy="5219700"/>
          </a:xfrm>
        </p:spPr>
      </p:pic>
      <p:sp>
        <p:nvSpPr>
          <p:cNvPr id="5" name="4 Rectángulo redondeado"/>
          <p:cNvSpPr/>
          <p:nvPr/>
        </p:nvSpPr>
        <p:spPr bwMode="auto">
          <a:xfrm>
            <a:off x="1308100" y="1214438"/>
            <a:ext cx="6786563"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188913"/>
            <a:ext cx="6985000" cy="865187"/>
          </a:xfrm>
        </p:spPr>
        <p:txBody>
          <a:bodyPr/>
          <a:lstStyle/>
          <a:p>
            <a:pPr eaLnBrk="1" hangingPunct="1">
              <a:defRPr/>
            </a:pPr>
            <a:r>
              <a:rPr lang="es-MX" dirty="0" err="1" smtClean="0"/>
              <a:t>Region</a:t>
            </a:r>
            <a:r>
              <a:rPr lang="es-MX" dirty="0" smtClean="0"/>
              <a:t> R3 Vertical </a:t>
            </a:r>
            <a:r>
              <a:rPr lang="es-MX" dirty="0" err="1" smtClean="0"/>
              <a:t>Transmit</a:t>
            </a:r>
            <a:r>
              <a:rPr lang="es-MX" dirty="0" smtClean="0"/>
              <a:t> </a:t>
            </a:r>
            <a:r>
              <a:rPr lang="es-MX" dirty="0" err="1" smtClean="0"/>
              <a:t>Contours</a:t>
            </a:r>
            <a:endParaRPr lang="es-MX" dirty="0" smtClean="0"/>
          </a:p>
        </p:txBody>
      </p:sp>
      <p:pic>
        <p:nvPicPr>
          <p:cNvPr id="103427" name="6 Marcador de contenido" descr="Huella155.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843213" y="1268413"/>
            <a:ext cx="3619500" cy="5219700"/>
          </a:xfrm>
        </p:spPr>
      </p:pic>
      <p:sp>
        <p:nvSpPr>
          <p:cNvPr id="5" name="4 Rectángulo redondeado"/>
          <p:cNvSpPr/>
          <p:nvPr/>
        </p:nvSpPr>
        <p:spPr bwMode="auto">
          <a:xfrm>
            <a:off x="2857500" y="1214438"/>
            <a:ext cx="3643313"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0"/>
            <a:ext cx="6985000" cy="865188"/>
          </a:xfrm>
        </p:spPr>
        <p:txBody>
          <a:bodyPr/>
          <a:lstStyle/>
          <a:p>
            <a:pPr eaLnBrk="1" hangingPunct="1">
              <a:defRPr/>
            </a:pPr>
            <a:r>
              <a:rPr lang="es-MX" dirty="0" err="1" smtClean="0"/>
              <a:t>Region</a:t>
            </a:r>
            <a:r>
              <a:rPr lang="es-MX" dirty="0" smtClean="0"/>
              <a:t> R1 Horizontal </a:t>
            </a:r>
            <a:r>
              <a:rPr lang="es-MX" dirty="0" err="1" smtClean="0"/>
              <a:t>Transmit</a:t>
            </a:r>
            <a:r>
              <a:rPr lang="es-MX" dirty="0" smtClean="0"/>
              <a:t> </a:t>
            </a:r>
            <a:r>
              <a:rPr lang="es-MX" dirty="0" err="1" smtClean="0"/>
              <a:t>Contours</a:t>
            </a:r>
            <a:endParaRPr lang="es-MX" dirty="0" smtClean="0"/>
          </a:p>
        </p:txBody>
      </p:sp>
      <p:pic>
        <p:nvPicPr>
          <p:cNvPr id="104451" name="6 Marcador de contenido" descr="Huella159.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76375" y="1268413"/>
            <a:ext cx="6245225" cy="5219700"/>
          </a:xfrm>
        </p:spPr>
      </p:pic>
      <p:sp>
        <p:nvSpPr>
          <p:cNvPr id="5" name="4 Rectángulo redondeado"/>
          <p:cNvSpPr/>
          <p:nvPr/>
        </p:nvSpPr>
        <p:spPr bwMode="auto">
          <a:xfrm>
            <a:off x="1473200" y="1274763"/>
            <a:ext cx="6329363"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92275" y="0"/>
            <a:ext cx="6985000" cy="865188"/>
          </a:xfrm>
        </p:spPr>
        <p:txBody>
          <a:bodyPr/>
          <a:lstStyle/>
          <a:p>
            <a:pPr eaLnBrk="1" hangingPunct="1">
              <a:defRPr/>
            </a:pPr>
            <a:r>
              <a:rPr lang="es-MX" dirty="0" err="1" smtClean="0"/>
              <a:t>Region</a:t>
            </a:r>
            <a:r>
              <a:rPr lang="es-MX" dirty="0" smtClean="0"/>
              <a:t> R1 Horizontal </a:t>
            </a:r>
            <a:r>
              <a:rPr lang="es-MX" dirty="0" err="1" smtClean="0"/>
              <a:t>Receive</a:t>
            </a:r>
            <a:r>
              <a:rPr lang="es-MX" dirty="0" smtClean="0"/>
              <a:t> </a:t>
            </a:r>
            <a:r>
              <a:rPr lang="es-MX" dirty="0" err="1" smtClean="0"/>
              <a:t>Contours</a:t>
            </a:r>
            <a:endParaRPr lang="es-MX" dirty="0" smtClean="0"/>
          </a:p>
        </p:txBody>
      </p:sp>
      <p:pic>
        <p:nvPicPr>
          <p:cNvPr id="105475" name="6 Marcador de contenido" descr="Huella163.jpg"/>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403350" y="1268413"/>
            <a:ext cx="6402388" cy="5219700"/>
          </a:xfrm>
        </p:spPr>
      </p:pic>
      <p:sp>
        <p:nvSpPr>
          <p:cNvPr id="5" name="4 Rectángulo redondeado"/>
          <p:cNvSpPr/>
          <p:nvPr/>
        </p:nvSpPr>
        <p:spPr bwMode="auto">
          <a:xfrm>
            <a:off x="1455738" y="1214438"/>
            <a:ext cx="6330950"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Region</a:t>
            </a:r>
            <a:r>
              <a:rPr lang="es-MX" dirty="0" smtClean="0"/>
              <a:t> R2 Horizontal </a:t>
            </a:r>
            <a:r>
              <a:rPr lang="es-MX" dirty="0" err="1" smtClean="0"/>
              <a:t>Receive</a:t>
            </a:r>
            <a:r>
              <a:rPr lang="es-MX" dirty="0" smtClean="0"/>
              <a:t> </a:t>
            </a:r>
            <a:r>
              <a:rPr lang="es-MX" dirty="0" err="1" smtClean="0"/>
              <a:t>Contours</a:t>
            </a:r>
            <a:endParaRPr lang="es-MX" dirty="0" smtClean="0"/>
          </a:p>
        </p:txBody>
      </p:sp>
      <p:pic>
        <p:nvPicPr>
          <p:cNvPr id="106499" name="3 Marcador de contenido" descr="Huella168.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87450" y="1196975"/>
            <a:ext cx="7085013" cy="5219700"/>
          </a:xfrm>
        </p:spPr>
      </p:pic>
      <p:sp>
        <p:nvSpPr>
          <p:cNvPr id="5" name="4 Rectángulo redondeado"/>
          <p:cNvSpPr/>
          <p:nvPr/>
        </p:nvSpPr>
        <p:spPr bwMode="auto">
          <a:xfrm>
            <a:off x="1214438" y="1203325"/>
            <a:ext cx="7072312"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547813" y="188913"/>
            <a:ext cx="6985000" cy="865187"/>
          </a:xfrm>
        </p:spPr>
        <p:txBody>
          <a:bodyPr/>
          <a:lstStyle/>
          <a:p>
            <a:pPr eaLnBrk="1" hangingPunct="1">
              <a:defRPr/>
            </a:pPr>
            <a:r>
              <a:rPr lang="es-MX" dirty="0" err="1" smtClean="0"/>
              <a:t>Region</a:t>
            </a:r>
            <a:r>
              <a:rPr lang="es-MX" dirty="0" smtClean="0"/>
              <a:t> R2 Horizontal </a:t>
            </a:r>
            <a:r>
              <a:rPr lang="es-MX" dirty="0" err="1" smtClean="0"/>
              <a:t>Receive</a:t>
            </a:r>
            <a:r>
              <a:rPr lang="es-MX" dirty="0" smtClean="0"/>
              <a:t> </a:t>
            </a:r>
            <a:r>
              <a:rPr lang="es-MX" dirty="0" err="1" smtClean="0"/>
              <a:t>Contours</a:t>
            </a:r>
            <a:endParaRPr lang="es-MX" dirty="0" smtClean="0"/>
          </a:p>
        </p:txBody>
      </p:sp>
      <p:pic>
        <p:nvPicPr>
          <p:cNvPr id="107523" name="3 Marcador de contenido" descr="Huella169.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87450" y="1268413"/>
            <a:ext cx="7100888" cy="5219700"/>
          </a:xfrm>
        </p:spPr>
      </p:pic>
      <p:sp>
        <p:nvSpPr>
          <p:cNvPr id="5" name="4 Rectángulo redondeado"/>
          <p:cNvSpPr/>
          <p:nvPr/>
        </p:nvSpPr>
        <p:spPr bwMode="auto">
          <a:xfrm>
            <a:off x="1214438" y="1214438"/>
            <a:ext cx="7072312"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763713" y="188913"/>
            <a:ext cx="6985000" cy="865187"/>
          </a:xfrm>
        </p:spPr>
        <p:txBody>
          <a:bodyPr/>
          <a:lstStyle/>
          <a:p>
            <a:pPr eaLnBrk="1" hangingPunct="1">
              <a:defRPr/>
            </a:pPr>
            <a:r>
              <a:rPr lang="es-MX" dirty="0" err="1" smtClean="0"/>
              <a:t>Region</a:t>
            </a:r>
            <a:r>
              <a:rPr lang="es-MX" dirty="0" smtClean="0"/>
              <a:t> R2 Horizontal </a:t>
            </a:r>
            <a:r>
              <a:rPr lang="es-MX" dirty="0" err="1" smtClean="0"/>
              <a:t>Receive</a:t>
            </a:r>
            <a:r>
              <a:rPr lang="es-MX" dirty="0" smtClean="0"/>
              <a:t> </a:t>
            </a:r>
            <a:r>
              <a:rPr lang="es-MX" dirty="0" err="1" smtClean="0"/>
              <a:t>Contours</a:t>
            </a:r>
            <a:endParaRPr lang="es-MX" dirty="0" smtClean="0"/>
          </a:p>
        </p:txBody>
      </p:sp>
      <p:pic>
        <p:nvPicPr>
          <p:cNvPr id="108547" name="3 Marcador de contenido" descr="Huella171.JPG"/>
          <p:cNvPicPr>
            <a:picLocks noGrp="1" noChangeAspect="1"/>
          </p:cNvPicPr>
          <p:nvPr>
            <p:ph idx="4294967295"/>
          </p:nvPr>
        </p:nvPicPr>
        <p:blipFill>
          <a:blip r:embed="rId2">
            <a:extLst>
              <a:ext uri="{28A0092B-C50C-407E-A947-70E740481C1C}">
                <a14:useLocalDpi xmlns:a14="http://schemas.microsoft.com/office/drawing/2010/main" val="0"/>
              </a:ext>
            </a:extLst>
          </a:blip>
          <a:srcRect r="4175"/>
          <a:stretch>
            <a:fillRect/>
          </a:stretch>
        </p:blipFill>
        <p:spPr>
          <a:xfrm>
            <a:off x="2771775" y="1196975"/>
            <a:ext cx="3548063" cy="5219700"/>
          </a:xfrm>
        </p:spPr>
      </p:pic>
      <p:sp>
        <p:nvSpPr>
          <p:cNvPr id="5" name="4 Rectángulo redondeado"/>
          <p:cNvSpPr/>
          <p:nvPr/>
        </p:nvSpPr>
        <p:spPr bwMode="auto">
          <a:xfrm>
            <a:off x="2786063" y="1214438"/>
            <a:ext cx="3571875"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476375" y="0"/>
            <a:ext cx="6985000" cy="865188"/>
          </a:xfrm>
        </p:spPr>
        <p:txBody>
          <a:bodyPr/>
          <a:lstStyle/>
          <a:p>
            <a:pPr eaLnBrk="1" hangingPunct="1">
              <a:defRPr/>
            </a:pPr>
            <a:r>
              <a:rPr lang="es-MX" dirty="0" err="1" smtClean="0"/>
              <a:t>Region</a:t>
            </a:r>
            <a:r>
              <a:rPr lang="es-MX" dirty="0" smtClean="0"/>
              <a:t> R4 Vertical </a:t>
            </a:r>
            <a:r>
              <a:rPr lang="es-MX" dirty="0" err="1" smtClean="0"/>
              <a:t>Transmit</a:t>
            </a:r>
            <a:r>
              <a:rPr lang="es-MX" dirty="0" smtClean="0"/>
              <a:t> </a:t>
            </a:r>
            <a:r>
              <a:rPr lang="es-MX" dirty="0" err="1" smtClean="0"/>
              <a:t>Contours</a:t>
            </a:r>
            <a:endParaRPr lang="es-MX" dirty="0" smtClean="0"/>
          </a:p>
        </p:txBody>
      </p:sp>
      <p:pic>
        <p:nvPicPr>
          <p:cNvPr id="109571" name="3 Marcador de contenido" descr="Huella176.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47813" y="1196975"/>
            <a:ext cx="6261100" cy="5219700"/>
          </a:xfrm>
        </p:spPr>
      </p:pic>
      <p:sp>
        <p:nvSpPr>
          <p:cNvPr id="5" name="4 Rectángulo redondeado"/>
          <p:cNvSpPr/>
          <p:nvPr/>
        </p:nvSpPr>
        <p:spPr bwMode="auto">
          <a:xfrm>
            <a:off x="1571625" y="1214438"/>
            <a:ext cx="6286500" cy="5226050"/>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619250" y="188913"/>
            <a:ext cx="6985000" cy="865187"/>
          </a:xfrm>
        </p:spPr>
        <p:txBody>
          <a:bodyPr/>
          <a:lstStyle/>
          <a:p>
            <a:pPr eaLnBrk="1" hangingPunct="1">
              <a:defRPr/>
            </a:pPr>
            <a:r>
              <a:rPr lang="es-MX" dirty="0" err="1" smtClean="0"/>
              <a:t>Region</a:t>
            </a:r>
            <a:r>
              <a:rPr lang="es-MX" dirty="0" smtClean="0"/>
              <a:t> R4 Vertical </a:t>
            </a:r>
            <a:r>
              <a:rPr lang="es-MX" dirty="0" err="1" smtClean="0"/>
              <a:t>Receive</a:t>
            </a:r>
            <a:r>
              <a:rPr lang="es-MX" dirty="0" smtClean="0"/>
              <a:t> </a:t>
            </a:r>
            <a:r>
              <a:rPr lang="es-MX" dirty="0" err="1" smtClean="0"/>
              <a:t>Contours</a:t>
            </a:r>
            <a:endParaRPr lang="es-MX" dirty="0" smtClean="0"/>
          </a:p>
        </p:txBody>
      </p:sp>
      <p:pic>
        <p:nvPicPr>
          <p:cNvPr id="110595" name="3 Marcador de contenido" descr="Huella179.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47813" y="1196975"/>
            <a:ext cx="6345237" cy="5219700"/>
          </a:xfrm>
        </p:spPr>
      </p:pic>
      <p:sp>
        <p:nvSpPr>
          <p:cNvPr id="5" name="4 Rectángulo redondeado"/>
          <p:cNvSpPr/>
          <p:nvPr/>
        </p:nvSpPr>
        <p:spPr bwMode="auto">
          <a:xfrm>
            <a:off x="1549400" y="1225550"/>
            <a:ext cx="6286500" cy="5192713"/>
          </a:xfrm>
          <a:prstGeom prst="roundRect">
            <a:avLst>
              <a:gd name="adj" fmla="val 4287"/>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s-MX" b="0" dirty="0">
              <a:solidFill>
                <a:schemeClr val="accent6"/>
              </a:solidFill>
            </a:endParaRPr>
          </a:p>
        </p:txBody>
      </p:sp>
    </p:spTree>
  </p:cSld>
  <p:clrMapOvr>
    <a:masterClrMapping/>
  </p:clrMapOvr>
</p:sld>
</file>

<file path=ppt/theme/theme1.xml><?xml version="1.0" encoding="utf-8"?>
<a:theme xmlns:a="http://schemas.openxmlformats.org/drawingml/2006/main" name="PlantillaMSTv2">
  <a:themeElements>
    <a:clrScheme name="PlantillaMSTv2 8">
      <a:dk1>
        <a:srgbClr val="000090"/>
      </a:dk1>
      <a:lt1>
        <a:srgbClr val="EAEAEA"/>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PlantillaMSTv2">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PlantillaMSTv2 1">
        <a:dk1>
          <a:srgbClr val="660000"/>
        </a:dk1>
        <a:lt1>
          <a:srgbClr val="FFFFFF"/>
        </a:lt1>
        <a:dk2>
          <a:srgbClr val="A80000"/>
        </a:dk2>
        <a:lt2>
          <a:srgbClr val="FFFF99"/>
        </a:lt2>
        <a:accent1>
          <a:srgbClr val="FF6600"/>
        </a:accent1>
        <a:accent2>
          <a:srgbClr val="6A0000"/>
        </a:accent2>
        <a:accent3>
          <a:srgbClr val="D1AAAA"/>
        </a:accent3>
        <a:accent4>
          <a:srgbClr val="DADADA"/>
        </a:accent4>
        <a:accent5>
          <a:srgbClr val="FFB8AA"/>
        </a:accent5>
        <a:accent6>
          <a:srgbClr val="5F00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
      <a:clrScheme name="PlantillaMSTv2 2">
        <a:dk1>
          <a:srgbClr val="6A4700"/>
        </a:dk1>
        <a:lt1>
          <a:srgbClr val="FFFFFF"/>
        </a:lt1>
        <a:dk2>
          <a:srgbClr val="522900"/>
        </a:dk2>
        <a:lt2>
          <a:srgbClr val="FFFF99"/>
        </a:lt2>
        <a:accent1>
          <a:srgbClr val="CC9900"/>
        </a:accent1>
        <a:accent2>
          <a:srgbClr val="9C7300"/>
        </a:accent2>
        <a:accent3>
          <a:srgbClr val="B3ACAA"/>
        </a:accent3>
        <a:accent4>
          <a:srgbClr val="DADADA"/>
        </a:accent4>
        <a:accent5>
          <a:srgbClr val="E2CAAA"/>
        </a:accent5>
        <a:accent6>
          <a:srgbClr val="8D6800"/>
        </a:accent6>
        <a:hlink>
          <a:srgbClr val="FF9900"/>
        </a:hlink>
        <a:folHlink>
          <a:srgbClr val="FFFF66"/>
        </a:folHlink>
      </a:clrScheme>
      <a:clrMap bg1="dk2" tx1="lt1" bg2="dk1" tx2="lt2" accent1="accent1" accent2="accent2" accent3="accent3" accent4="accent4" accent5="accent5" accent6="accent6" hlink="hlink" folHlink="folHlink"/>
    </a:extraClrScheme>
    <a:extraClrScheme>
      <a:clrScheme name="PlantillaMSTv2 3">
        <a:dk1>
          <a:srgbClr val="495630"/>
        </a:dk1>
        <a:lt1>
          <a:srgbClr val="FFFFCC"/>
        </a:lt1>
        <a:dk2>
          <a:srgbClr val="2D361C"/>
        </a:dk2>
        <a:lt2>
          <a:srgbClr val="BAD38D"/>
        </a:lt2>
        <a:accent1>
          <a:srgbClr val="68803E"/>
        </a:accent1>
        <a:accent2>
          <a:srgbClr val="556636"/>
        </a:accent2>
        <a:accent3>
          <a:srgbClr val="ADAEAB"/>
        </a:accent3>
        <a:accent4>
          <a:srgbClr val="DADAAE"/>
        </a:accent4>
        <a:accent5>
          <a:srgbClr val="B9C0AF"/>
        </a:accent5>
        <a:accent6>
          <a:srgbClr val="4C5C30"/>
        </a:accent6>
        <a:hlink>
          <a:srgbClr val="339933"/>
        </a:hlink>
        <a:folHlink>
          <a:srgbClr val="D9D400"/>
        </a:folHlink>
      </a:clrScheme>
      <a:clrMap bg1="dk2" tx1="lt1" bg2="dk1" tx2="lt2" accent1="accent1" accent2="accent2" accent3="accent3" accent4="accent4" accent5="accent5" accent6="accent6" hlink="hlink" folHlink="folHlink"/>
    </a:extraClrScheme>
    <a:extraClrScheme>
      <a:clrScheme name="PlantillaMSTv2 4">
        <a:dk1>
          <a:srgbClr val="666A5C"/>
        </a:dk1>
        <a:lt1>
          <a:srgbClr val="FFFFFF"/>
        </a:lt1>
        <a:dk2>
          <a:srgbClr val="757868"/>
        </a:dk2>
        <a:lt2>
          <a:srgbClr val="C4C3AA"/>
        </a:lt2>
        <a:accent1>
          <a:srgbClr val="9AC2C0"/>
        </a:accent1>
        <a:accent2>
          <a:srgbClr val="4D4F45"/>
        </a:accent2>
        <a:accent3>
          <a:srgbClr val="BDBEB9"/>
        </a:accent3>
        <a:accent4>
          <a:srgbClr val="DADADA"/>
        </a:accent4>
        <a:accent5>
          <a:srgbClr val="CADDDC"/>
        </a:accent5>
        <a:accent6>
          <a:srgbClr val="45473E"/>
        </a:accent6>
        <a:hlink>
          <a:srgbClr val="009999"/>
        </a:hlink>
        <a:folHlink>
          <a:srgbClr val="BFCB4F"/>
        </a:folHlink>
      </a:clrScheme>
      <a:clrMap bg1="dk2" tx1="lt1" bg2="dk1" tx2="lt2" accent1="accent1" accent2="accent2" accent3="accent3" accent4="accent4" accent5="accent5" accent6="accent6" hlink="hlink" folHlink="folHlink"/>
    </a:extraClrScheme>
    <a:extraClrScheme>
      <a:clrScheme name="PlantillaMSTv2 5">
        <a:dk1>
          <a:srgbClr val="006664"/>
        </a:dk1>
        <a:lt1>
          <a:srgbClr val="FFFFFF"/>
        </a:lt1>
        <a:dk2>
          <a:srgbClr val="00908D"/>
        </a:dk2>
        <a:lt2>
          <a:srgbClr val="ADE5CD"/>
        </a:lt2>
        <a:accent1>
          <a:srgbClr val="00CCFF"/>
        </a:accent1>
        <a:accent2>
          <a:srgbClr val="006666"/>
        </a:accent2>
        <a:accent3>
          <a:srgbClr val="AAC6C5"/>
        </a:accent3>
        <a:accent4>
          <a:srgbClr val="DADADA"/>
        </a:accent4>
        <a:accent5>
          <a:srgbClr val="AAE2FF"/>
        </a:accent5>
        <a:accent6>
          <a:srgbClr val="005C5C"/>
        </a:accent6>
        <a:hlink>
          <a:srgbClr val="6DD8DB"/>
        </a:hlink>
        <a:folHlink>
          <a:srgbClr val="C5E2FF"/>
        </a:folHlink>
      </a:clrScheme>
      <a:clrMap bg1="dk2" tx1="lt1" bg2="dk1" tx2="lt2" accent1="accent1" accent2="accent2" accent3="accent3" accent4="accent4" accent5="accent5" accent6="accent6" hlink="hlink" folHlink="folHlink"/>
    </a:extraClrScheme>
    <a:extraClrScheme>
      <a:clrScheme name="PlantillaMSTv2 6">
        <a:dk1>
          <a:srgbClr val="000000"/>
        </a:dk1>
        <a:lt1>
          <a:srgbClr val="DDDCC5"/>
        </a:lt1>
        <a:dk2>
          <a:srgbClr val="000000"/>
        </a:dk2>
        <a:lt2>
          <a:srgbClr val="B9B695"/>
        </a:lt2>
        <a:accent1>
          <a:srgbClr val="EAEBE9"/>
        </a:accent1>
        <a:accent2>
          <a:srgbClr val="BFBFAB"/>
        </a:accent2>
        <a:accent3>
          <a:srgbClr val="EBEBDF"/>
        </a:accent3>
        <a:accent4>
          <a:srgbClr val="000000"/>
        </a:accent4>
        <a:accent5>
          <a:srgbClr val="F3F3F2"/>
        </a:accent5>
        <a:accent6>
          <a:srgbClr val="ADAD9B"/>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PlantillaMSTv2 7">
        <a:dk1>
          <a:srgbClr val="000000"/>
        </a:dk1>
        <a:lt1>
          <a:srgbClr val="FFFFFF"/>
        </a:lt1>
        <a:dk2>
          <a:srgbClr val="000000"/>
        </a:dk2>
        <a:lt2>
          <a:srgbClr val="B2B2B2"/>
        </a:lt2>
        <a:accent1>
          <a:srgbClr val="336699"/>
        </a:accent1>
        <a:accent2>
          <a:srgbClr val="5F5F5F"/>
        </a:accent2>
        <a:accent3>
          <a:srgbClr val="AAAAAA"/>
        </a:accent3>
        <a:accent4>
          <a:srgbClr val="DADADA"/>
        </a:accent4>
        <a:accent5>
          <a:srgbClr val="ADB8CA"/>
        </a:accent5>
        <a:accent6>
          <a:srgbClr val="555555"/>
        </a:accent6>
        <a:hlink>
          <a:srgbClr val="BBE5FF"/>
        </a:hlink>
        <a:folHlink>
          <a:srgbClr val="B6B3E1"/>
        </a:folHlink>
      </a:clrScheme>
      <a:clrMap bg1="dk2" tx1="lt1" bg2="dk1" tx2="lt2" accent1="accent1" accent2="accent2" accent3="accent3" accent4="accent4" accent5="accent5" accent6="accent6" hlink="hlink" folHlink="folHlink"/>
    </a:extraClrScheme>
    <a:extraClrScheme>
      <a:clrScheme name="PlantillaMSTv2 8">
        <a:dk1>
          <a:srgbClr val="000090"/>
        </a:dk1>
        <a:lt1>
          <a:srgbClr val="EAEAEA"/>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clrMap bg1="dk2" tx1="lt1" bg2="dk1" tx2="lt2" accent1="accent1" accent2="accent2" accent3="accent3" accent4="accent4" accent5="accent5" accent6="accent6" hlink="hlink" folHlink="folHlink"/>
    </a:extraClrScheme>
    <a:extraClrScheme>
      <a:clrScheme name="PlantillaMSTv2 9">
        <a:dk1>
          <a:srgbClr val="9C9C9C"/>
        </a:dk1>
        <a:lt1>
          <a:srgbClr val="FFFFFF"/>
        </a:lt1>
        <a:dk2>
          <a:srgbClr val="8696CA"/>
        </a:dk2>
        <a:lt2>
          <a:srgbClr val="FFFFFF"/>
        </a:lt2>
        <a:accent1>
          <a:srgbClr val="97D1D5"/>
        </a:accent1>
        <a:accent2>
          <a:srgbClr val="666699"/>
        </a:accent2>
        <a:accent3>
          <a:srgbClr val="C3C9E1"/>
        </a:accent3>
        <a:accent4>
          <a:srgbClr val="DADADA"/>
        </a:accent4>
        <a:accent5>
          <a:srgbClr val="C9E5E7"/>
        </a:accent5>
        <a:accent6>
          <a:srgbClr val="5C5C8A"/>
        </a:accent6>
        <a:hlink>
          <a:srgbClr val="0000FF"/>
        </a:hlink>
        <a:folHlink>
          <a:srgbClr val="00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iseño personalizado">
  <a:themeElements>
    <a:clrScheme name="Diseño personaliz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ersonaliz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Diseño personaliz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ersonaliz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ersonaliz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ersonaliz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ersonaliz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ersonaliz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ersonaliz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ersonaliz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ersonaliz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ersonaliz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ersonaliz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ersonaliz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plate_MSST_v3 (2)">
  <a:themeElements>
    <a:clrScheme name="PlantillaMST2011 8">
      <a:dk1>
        <a:srgbClr val="000090"/>
      </a:dk1>
      <a:lt1>
        <a:srgbClr val="EAEAEA"/>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PlantillaMST2011">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PlantillaMST2011 1">
        <a:dk1>
          <a:srgbClr val="660000"/>
        </a:dk1>
        <a:lt1>
          <a:srgbClr val="FFFFFF"/>
        </a:lt1>
        <a:dk2>
          <a:srgbClr val="A80000"/>
        </a:dk2>
        <a:lt2>
          <a:srgbClr val="FFFF99"/>
        </a:lt2>
        <a:accent1>
          <a:srgbClr val="FF6600"/>
        </a:accent1>
        <a:accent2>
          <a:srgbClr val="6A0000"/>
        </a:accent2>
        <a:accent3>
          <a:srgbClr val="D1AAAA"/>
        </a:accent3>
        <a:accent4>
          <a:srgbClr val="DADADA"/>
        </a:accent4>
        <a:accent5>
          <a:srgbClr val="FFB8AA"/>
        </a:accent5>
        <a:accent6>
          <a:srgbClr val="5F00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
      <a:clrScheme name="PlantillaMST2011 2">
        <a:dk1>
          <a:srgbClr val="6A4700"/>
        </a:dk1>
        <a:lt1>
          <a:srgbClr val="FFFFFF"/>
        </a:lt1>
        <a:dk2>
          <a:srgbClr val="522900"/>
        </a:dk2>
        <a:lt2>
          <a:srgbClr val="FFFF99"/>
        </a:lt2>
        <a:accent1>
          <a:srgbClr val="CC9900"/>
        </a:accent1>
        <a:accent2>
          <a:srgbClr val="9C7300"/>
        </a:accent2>
        <a:accent3>
          <a:srgbClr val="B3ACAA"/>
        </a:accent3>
        <a:accent4>
          <a:srgbClr val="DADADA"/>
        </a:accent4>
        <a:accent5>
          <a:srgbClr val="E2CAAA"/>
        </a:accent5>
        <a:accent6>
          <a:srgbClr val="8D6800"/>
        </a:accent6>
        <a:hlink>
          <a:srgbClr val="FF9900"/>
        </a:hlink>
        <a:folHlink>
          <a:srgbClr val="FFFF66"/>
        </a:folHlink>
      </a:clrScheme>
      <a:clrMap bg1="dk2" tx1="lt1" bg2="dk1" tx2="lt2" accent1="accent1" accent2="accent2" accent3="accent3" accent4="accent4" accent5="accent5" accent6="accent6" hlink="hlink" folHlink="folHlink"/>
    </a:extraClrScheme>
    <a:extraClrScheme>
      <a:clrScheme name="PlantillaMST2011 3">
        <a:dk1>
          <a:srgbClr val="495630"/>
        </a:dk1>
        <a:lt1>
          <a:srgbClr val="FFFFCC"/>
        </a:lt1>
        <a:dk2>
          <a:srgbClr val="2D361C"/>
        </a:dk2>
        <a:lt2>
          <a:srgbClr val="BAD38D"/>
        </a:lt2>
        <a:accent1>
          <a:srgbClr val="68803E"/>
        </a:accent1>
        <a:accent2>
          <a:srgbClr val="556636"/>
        </a:accent2>
        <a:accent3>
          <a:srgbClr val="ADAEAB"/>
        </a:accent3>
        <a:accent4>
          <a:srgbClr val="DADAAE"/>
        </a:accent4>
        <a:accent5>
          <a:srgbClr val="B9C0AF"/>
        </a:accent5>
        <a:accent6>
          <a:srgbClr val="4C5C30"/>
        </a:accent6>
        <a:hlink>
          <a:srgbClr val="339933"/>
        </a:hlink>
        <a:folHlink>
          <a:srgbClr val="D9D400"/>
        </a:folHlink>
      </a:clrScheme>
      <a:clrMap bg1="dk2" tx1="lt1" bg2="dk1" tx2="lt2" accent1="accent1" accent2="accent2" accent3="accent3" accent4="accent4" accent5="accent5" accent6="accent6" hlink="hlink" folHlink="folHlink"/>
    </a:extraClrScheme>
    <a:extraClrScheme>
      <a:clrScheme name="PlantillaMST2011 4">
        <a:dk1>
          <a:srgbClr val="666A5C"/>
        </a:dk1>
        <a:lt1>
          <a:srgbClr val="FFFFFF"/>
        </a:lt1>
        <a:dk2>
          <a:srgbClr val="757868"/>
        </a:dk2>
        <a:lt2>
          <a:srgbClr val="C4C3AA"/>
        </a:lt2>
        <a:accent1>
          <a:srgbClr val="9AC2C0"/>
        </a:accent1>
        <a:accent2>
          <a:srgbClr val="4D4F45"/>
        </a:accent2>
        <a:accent3>
          <a:srgbClr val="BDBEB9"/>
        </a:accent3>
        <a:accent4>
          <a:srgbClr val="DADADA"/>
        </a:accent4>
        <a:accent5>
          <a:srgbClr val="CADDDC"/>
        </a:accent5>
        <a:accent6>
          <a:srgbClr val="45473E"/>
        </a:accent6>
        <a:hlink>
          <a:srgbClr val="009999"/>
        </a:hlink>
        <a:folHlink>
          <a:srgbClr val="BFCB4F"/>
        </a:folHlink>
      </a:clrScheme>
      <a:clrMap bg1="dk2" tx1="lt1" bg2="dk1" tx2="lt2" accent1="accent1" accent2="accent2" accent3="accent3" accent4="accent4" accent5="accent5" accent6="accent6" hlink="hlink" folHlink="folHlink"/>
    </a:extraClrScheme>
    <a:extraClrScheme>
      <a:clrScheme name="PlantillaMST2011 5">
        <a:dk1>
          <a:srgbClr val="006664"/>
        </a:dk1>
        <a:lt1>
          <a:srgbClr val="FFFFFF"/>
        </a:lt1>
        <a:dk2>
          <a:srgbClr val="00908D"/>
        </a:dk2>
        <a:lt2>
          <a:srgbClr val="ADE5CD"/>
        </a:lt2>
        <a:accent1>
          <a:srgbClr val="00CCFF"/>
        </a:accent1>
        <a:accent2>
          <a:srgbClr val="006666"/>
        </a:accent2>
        <a:accent3>
          <a:srgbClr val="AAC6C5"/>
        </a:accent3>
        <a:accent4>
          <a:srgbClr val="DADADA"/>
        </a:accent4>
        <a:accent5>
          <a:srgbClr val="AAE2FF"/>
        </a:accent5>
        <a:accent6>
          <a:srgbClr val="005C5C"/>
        </a:accent6>
        <a:hlink>
          <a:srgbClr val="6DD8DB"/>
        </a:hlink>
        <a:folHlink>
          <a:srgbClr val="C5E2FF"/>
        </a:folHlink>
      </a:clrScheme>
      <a:clrMap bg1="dk2" tx1="lt1" bg2="dk1" tx2="lt2" accent1="accent1" accent2="accent2" accent3="accent3" accent4="accent4" accent5="accent5" accent6="accent6" hlink="hlink" folHlink="folHlink"/>
    </a:extraClrScheme>
    <a:extraClrScheme>
      <a:clrScheme name="PlantillaMST2011 6">
        <a:dk1>
          <a:srgbClr val="000000"/>
        </a:dk1>
        <a:lt1>
          <a:srgbClr val="DDDCC5"/>
        </a:lt1>
        <a:dk2>
          <a:srgbClr val="000000"/>
        </a:dk2>
        <a:lt2>
          <a:srgbClr val="B9B695"/>
        </a:lt2>
        <a:accent1>
          <a:srgbClr val="EAEBE9"/>
        </a:accent1>
        <a:accent2>
          <a:srgbClr val="BFBFAB"/>
        </a:accent2>
        <a:accent3>
          <a:srgbClr val="EBEBDF"/>
        </a:accent3>
        <a:accent4>
          <a:srgbClr val="000000"/>
        </a:accent4>
        <a:accent5>
          <a:srgbClr val="F3F3F2"/>
        </a:accent5>
        <a:accent6>
          <a:srgbClr val="ADAD9B"/>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PlantillaMST2011 7">
        <a:dk1>
          <a:srgbClr val="000000"/>
        </a:dk1>
        <a:lt1>
          <a:srgbClr val="FFFFFF"/>
        </a:lt1>
        <a:dk2>
          <a:srgbClr val="000000"/>
        </a:dk2>
        <a:lt2>
          <a:srgbClr val="B2B2B2"/>
        </a:lt2>
        <a:accent1>
          <a:srgbClr val="336699"/>
        </a:accent1>
        <a:accent2>
          <a:srgbClr val="5F5F5F"/>
        </a:accent2>
        <a:accent3>
          <a:srgbClr val="AAAAAA"/>
        </a:accent3>
        <a:accent4>
          <a:srgbClr val="DADADA"/>
        </a:accent4>
        <a:accent5>
          <a:srgbClr val="ADB8CA"/>
        </a:accent5>
        <a:accent6>
          <a:srgbClr val="555555"/>
        </a:accent6>
        <a:hlink>
          <a:srgbClr val="BBE5FF"/>
        </a:hlink>
        <a:folHlink>
          <a:srgbClr val="B6B3E1"/>
        </a:folHlink>
      </a:clrScheme>
      <a:clrMap bg1="dk2" tx1="lt1" bg2="dk1" tx2="lt2" accent1="accent1" accent2="accent2" accent3="accent3" accent4="accent4" accent5="accent5" accent6="accent6" hlink="hlink" folHlink="folHlink"/>
    </a:extraClrScheme>
    <a:extraClrScheme>
      <a:clrScheme name="PlantillaMST2011 8">
        <a:dk1>
          <a:srgbClr val="000090"/>
        </a:dk1>
        <a:lt1>
          <a:srgbClr val="EAEAEA"/>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clrMap bg1="dk2" tx1="lt1" bg2="dk1" tx2="lt2" accent1="accent1" accent2="accent2" accent3="accent3" accent4="accent4" accent5="accent5" accent6="accent6" hlink="hlink" folHlink="folHlink"/>
    </a:extraClrScheme>
    <a:extraClrScheme>
      <a:clrScheme name="PlantillaMST2011 9">
        <a:dk1>
          <a:srgbClr val="9C9C9C"/>
        </a:dk1>
        <a:lt1>
          <a:srgbClr val="FFFFFF"/>
        </a:lt1>
        <a:dk2>
          <a:srgbClr val="8696CA"/>
        </a:dk2>
        <a:lt2>
          <a:srgbClr val="FFFFFF"/>
        </a:lt2>
        <a:accent1>
          <a:srgbClr val="97D1D5"/>
        </a:accent1>
        <a:accent2>
          <a:srgbClr val="666699"/>
        </a:accent2>
        <a:accent3>
          <a:srgbClr val="C3C9E1"/>
        </a:accent3>
        <a:accent4>
          <a:srgbClr val="DADADA"/>
        </a:accent4>
        <a:accent5>
          <a:srgbClr val="C9E5E7"/>
        </a:accent5>
        <a:accent6>
          <a:srgbClr val="5C5C8A"/>
        </a:accent6>
        <a:hlink>
          <a:srgbClr val="0000FF"/>
        </a:hlink>
        <a:folHlink>
          <a:srgbClr val="0099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PlantillaMSTv2</Template>
  <TotalTime>6017</TotalTime>
  <Words>15054</Words>
  <Application>Microsoft Office PowerPoint</Application>
  <PresentationFormat>Presentación en pantalla (4:3)</PresentationFormat>
  <Paragraphs>6001</Paragraphs>
  <Slides>233</Slides>
  <Notes>4</Notes>
  <HiddenSlides>0</HiddenSlides>
  <MMClips>0</MMClips>
  <ScaleCrop>false</ScaleCrop>
  <HeadingPairs>
    <vt:vector size="8" baseType="variant">
      <vt:variant>
        <vt:lpstr>Fuentes usadas</vt:lpstr>
      </vt:variant>
      <vt:variant>
        <vt:i4>5</vt:i4>
      </vt:variant>
      <vt:variant>
        <vt:lpstr>Tema</vt:lpstr>
      </vt:variant>
      <vt:variant>
        <vt:i4>3</vt:i4>
      </vt:variant>
      <vt:variant>
        <vt:lpstr>Servidores OLE incrustados</vt:lpstr>
      </vt:variant>
      <vt:variant>
        <vt:i4>1</vt:i4>
      </vt:variant>
      <vt:variant>
        <vt:lpstr>Títulos de diapositiva</vt:lpstr>
      </vt:variant>
      <vt:variant>
        <vt:i4>233</vt:i4>
      </vt:variant>
    </vt:vector>
  </HeadingPairs>
  <TitlesOfParts>
    <vt:vector size="242" baseType="lpstr">
      <vt:lpstr>Arial</vt:lpstr>
      <vt:lpstr>Symbol</vt:lpstr>
      <vt:lpstr>Times New Roman</vt:lpstr>
      <vt:lpstr>Stencil</vt:lpstr>
      <vt:lpstr>Calibri</vt:lpstr>
      <vt:lpstr>PlantillaMSTv2</vt:lpstr>
      <vt:lpstr>Diseño personalizado</vt:lpstr>
      <vt:lpstr>Template_MSST_v3 (2)</vt:lpstr>
      <vt:lpstr>Microsoft Editor de ecuaciones 3.0</vt:lpstr>
      <vt:lpstr>  SPACE PROJECT Communication Satellite Project (Solidaridad Mexican Satellite) </vt:lpstr>
      <vt:lpstr>Scope</vt:lpstr>
      <vt:lpstr>Presentación de PowerPoint</vt:lpstr>
      <vt:lpstr>Presentación de PowerPoint</vt:lpstr>
      <vt:lpstr>Presentación de PowerPoint</vt:lpstr>
      <vt:lpstr>Presentación de PowerPoint</vt:lpstr>
      <vt:lpstr>Presentación de PowerPoint</vt:lpstr>
      <vt:lpstr>Topic1: Mission objectives</vt:lpstr>
      <vt:lpstr>Space Mission Architecture</vt:lpstr>
      <vt:lpstr>Position and neighboring of the Solidaridad Satellites</vt:lpstr>
      <vt:lpstr>Spacecraft</vt:lpstr>
      <vt:lpstr>Topic 2: General requirements</vt:lpstr>
      <vt:lpstr>Communications</vt:lpstr>
      <vt:lpstr>Communications(Cont)</vt:lpstr>
      <vt:lpstr>Frequency Bands</vt:lpstr>
      <vt:lpstr>Polarization C band</vt:lpstr>
      <vt:lpstr>Polarization Ku band</vt:lpstr>
      <vt:lpstr>Polarization L band</vt:lpstr>
      <vt:lpstr>Communications</vt:lpstr>
      <vt:lpstr>Communications (Cont.)</vt:lpstr>
      <vt:lpstr>Communications(Cont)</vt:lpstr>
      <vt:lpstr>Solidaridad C1 Band</vt:lpstr>
      <vt:lpstr>Solidaridad C2 Band</vt:lpstr>
      <vt:lpstr>Solidaridad C3 Band</vt:lpstr>
      <vt:lpstr>Solidaridad Ku4 Band</vt:lpstr>
      <vt:lpstr>Solidaridad Ku5 Band</vt:lpstr>
      <vt:lpstr>Solidaridad Satellite Region 6 (R6) “L” Band</vt:lpstr>
      <vt:lpstr>C – Band Repeater</vt:lpstr>
      <vt:lpstr>Ku Band Repeater</vt:lpstr>
      <vt:lpstr>L band repeater</vt:lpstr>
      <vt:lpstr>Telemetry, Tracking and Command(TTC)</vt:lpstr>
      <vt:lpstr>TTC(Cont)</vt:lpstr>
      <vt:lpstr>TTC(Cont)</vt:lpstr>
      <vt:lpstr>TTC(Cont)</vt:lpstr>
      <vt:lpstr>Attitude Subsystem</vt:lpstr>
      <vt:lpstr>Electrical Subsystem</vt:lpstr>
      <vt:lpstr>Electrical Subsystem (Cont.)</vt:lpstr>
      <vt:lpstr>Electrical Subsystem (Cont.)</vt:lpstr>
      <vt:lpstr>Electrical Subsystem (Cont.)</vt:lpstr>
      <vt:lpstr>Electrical Subsystem (Cont.)</vt:lpstr>
      <vt:lpstr>Electrical Subsystem (Cont.)</vt:lpstr>
      <vt:lpstr>Electrical Subsystem (Cont.)</vt:lpstr>
      <vt:lpstr>Propulsion</vt:lpstr>
      <vt:lpstr>Thermal</vt:lpstr>
      <vt:lpstr>Thermal(Cont)</vt:lpstr>
      <vt:lpstr>Structural</vt:lpstr>
      <vt:lpstr>Structural(Cont)</vt:lpstr>
      <vt:lpstr>Launch</vt:lpstr>
      <vt:lpstr>Topic 3: Payload solution</vt:lpstr>
      <vt:lpstr>Solidaridad Satellite</vt:lpstr>
      <vt:lpstr>Spacecraft coordinate system definition</vt:lpstr>
      <vt:lpstr>Communication Subsystem</vt:lpstr>
      <vt:lpstr>Communication Subsystem (Cont.)</vt:lpstr>
      <vt:lpstr>Communication Subsystem (Cont.)</vt:lpstr>
      <vt:lpstr>Communication Subsystem (Cont.)</vt:lpstr>
      <vt:lpstr>Communication Subsystem (Cont.)</vt:lpstr>
      <vt:lpstr>Payload Power, Watts</vt:lpstr>
      <vt:lpstr>Payload Power, Watts (Cont.)</vt:lpstr>
      <vt:lpstr>Solidaridad Satellite Regions conectivity</vt:lpstr>
      <vt:lpstr>Solidaridad Satellites Transponders Characteristics</vt:lpstr>
      <vt:lpstr>Solidaridad Satellite Layout</vt:lpstr>
      <vt:lpstr>Solidaridad Repeater Layout </vt:lpstr>
      <vt:lpstr>C – Band Block Diagram</vt:lpstr>
      <vt:lpstr>C-Band Frequency Plan</vt:lpstr>
      <vt:lpstr>Communication subsystem functional  diagram (C Band)</vt:lpstr>
      <vt:lpstr>Ku – Band Block Diagram</vt:lpstr>
      <vt:lpstr>Ku – Band Frequency Plan</vt:lpstr>
      <vt:lpstr>Communication subsystem functional  diagram (Ku Band)</vt:lpstr>
      <vt:lpstr>L-band repeater block diagram</vt:lpstr>
      <vt:lpstr>Frequency bands, L band</vt:lpstr>
      <vt:lpstr>POLARIZATION</vt:lpstr>
      <vt:lpstr>Antenna System Functional Diagram</vt:lpstr>
      <vt:lpstr>Key Design Features</vt:lpstr>
      <vt:lpstr>Antennas</vt:lpstr>
      <vt:lpstr>Antennas Configuration</vt:lpstr>
      <vt:lpstr>Antennas (Cont.)</vt:lpstr>
      <vt:lpstr>Feed Network Losses</vt:lpstr>
      <vt:lpstr>C – Band Vertical Array Location and Dimension</vt:lpstr>
      <vt:lpstr>Region R1</vt:lpstr>
      <vt:lpstr>Region 1 Vertical Transmit Directivities</vt:lpstr>
      <vt:lpstr>Region 1 Vertical Transmit Directivities (Cont.)</vt:lpstr>
      <vt:lpstr>Region 1 Vertical Transmit Directivities (Cont.)</vt:lpstr>
      <vt:lpstr>Region R1 Vertical Receive Horn Excitations</vt:lpstr>
      <vt:lpstr>R1 Vertical Receive Network</vt:lpstr>
      <vt:lpstr>Ku – Band Vertical Array</vt:lpstr>
      <vt:lpstr>Ku – Band Vertical Horns Aperture Layout</vt:lpstr>
      <vt:lpstr>Region R4 Vertical Transmit Horn Excitations</vt:lpstr>
      <vt:lpstr>Region R4 Vertical Transmit Network</vt:lpstr>
      <vt:lpstr>Region R1 Vertical Transmit Contours</vt:lpstr>
      <vt:lpstr>Region R1 Vertical Receive Contours</vt:lpstr>
      <vt:lpstr>Region R2 vertical Transmit Contours</vt:lpstr>
      <vt:lpstr>Region R3 Vertical Transmit Contours</vt:lpstr>
      <vt:lpstr>Region R1 Horizontal Transmit Contours</vt:lpstr>
      <vt:lpstr>Region R1 Horizontal Receive Contours</vt:lpstr>
      <vt:lpstr>Region R2 Horizontal Receive Contours</vt:lpstr>
      <vt:lpstr>Region R2 Horizontal Receive Contours</vt:lpstr>
      <vt:lpstr>Region R2 Horizontal Receive Contours</vt:lpstr>
      <vt:lpstr>Region R4 Vertical Transmit Contours</vt:lpstr>
      <vt:lpstr>Region R4 Vertical Receive Contours</vt:lpstr>
      <vt:lpstr>Region R5 Vertical Receive Contours</vt:lpstr>
      <vt:lpstr>Region R4 Horizontal Transmit Contours</vt:lpstr>
      <vt:lpstr>R4 Horizontal Receive Contours</vt:lpstr>
      <vt:lpstr>Region R5 Horizontal Transmit Contours</vt:lpstr>
      <vt:lpstr>L-band Transmit Contours</vt:lpstr>
      <vt:lpstr>L-band Receive Contours</vt:lpstr>
      <vt:lpstr>Solidaridad I (109.2°W)</vt:lpstr>
      <vt:lpstr>Solidaridad I (109.2°W) (Cont.)</vt:lpstr>
      <vt:lpstr>Presentación de PowerPoint</vt:lpstr>
      <vt:lpstr>LINK BUDGET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UPLINK</vt:lpstr>
      <vt:lpstr>Presentación de PowerPoint</vt:lpstr>
      <vt:lpstr>Presentación de PowerPoint</vt:lpstr>
      <vt:lpstr>Presentación de PowerPoint</vt:lpstr>
      <vt:lpstr>Presentación de PowerPoint</vt:lpstr>
      <vt:lpstr>Presentación de PowerPoint</vt:lpstr>
      <vt:lpstr>DOWN LINK</vt:lpstr>
      <vt:lpstr>Presentación de PowerPoint</vt:lpstr>
      <vt:lpstr>Presentación de PowerPoint</vt:lpstr>
      <vt:lpstr>Presentación de PowerPoint</vt:lpstr>
      <vt:lpstr>Presentación de PowerPoint</vt:lpstr>
      <vt:lpstr>Presentación de PowerPoint</vt:lpstr>
      <vt:lpstr>Link Evaluation</vt:lpstr>
      <vt:lpstr>Presentación de PowerPoint</vt:lpstr>
      <vt:lpstr>Presentación de PowerPoint</vt:lpstr>
      <vt:lpstr>Topic 4: Subsystems solution</vt:lpstr>
      <vt:lpstr>Telemetry, Tracking and Command</vt:lpstr>
      <vt:lpstr>Telemetry, Tracking and Command Subsystem</vt:lpstr>
      <vt:lpstr>Telemetry Subsystem Block Diagram</vt:lpstr>
      <vt:lpstr>Telemetry transmitter Input/Output  interfaces</vt:lpstr>
      <vt:lpstr>Command Simplified Block Diagram</vt:lpstr>
      <vt:lpstr>Telemetry, Tracking and command  subsystem</vt:lpstr>
      <vt:lpstr>Telemetry, Tracking and command  subsystem (Cont.)</vt:lpstr>
      <vt:lpstr>Telemetry, Tracking and Command  subsystem (Cont.)</vt:lpstr>
      <vt:lpstr>Attitude Subsystem</vt:lpstr>
      <vt:lpstr>Attitude Control Subsystem Block Diagram</vt:lpstr>
      <vt:lpstr>ACS Component Locations</vt:lpstr>
      <vt:lpstr>Spacecraft Body Control Modes</vt:lpstr>
      <vt:lpstr>Electrical subsystem</vt:lpstr>
      <vt:lpstr>Electrical Power Subsystem Key Features</vt:lpstr>
      <vt:lpstr>Thermal and Electrical design elements</vt:lpstr>
      <vt:lpstr>Power Subsystem Block Diagram</vt:lpstr>
      <vt:lpstr>Electrical Power Subsystem Performance Characteristics</vt:lpstr>
      <vt:lpstr>Key Bus Voltages</vt:lpstr>
      <vt:lpstr>On station end of life power budget</vt:lpstr>
      <vt:lpstr>Presentación de PowerPoint</vt:lpstr>
      <vt:lpstr>Solar Array Construction</vt:lpstr>
      <vt:lpstr>Deployed Solar Wing Dimensions</vt:lpstr>
      <vt:lpstr>Typical Solar Panel Layout</vt:lpstr>
      <vt:lpstr>Solar Wing Deployment Mechanism</vt:lpstr>
      <vt:lpstr>Predicted Solar Array Power Mission Profile</vt:lpstr>
      <vt:lpstr>Battery Cell Location</vt:lpstr>
      <vt:lpstr>Battery Parameters</vt:lpstr>
      <vt:lpstr>Propulsion Subsystem</vt:lpstr>
      <vt:lpstr>Propulsion Subsystem Layout</vt:lpstr>
      <vt:lpstr>Propulsion Subsystem Schematic</vt:lpstr>
      <vt:lpstr>Propulsion Subsystem Layout</vt:lpstr>
      <vt:lpstr>Thruster Configuration and Usage</vt:lpstr>
      <vt:lpstr>Thruster Configuration and Usage  (Cont.)</vt:lpstr>
      <vt:lpstr>Presurant Tank and Characteristics</vt:lpstr>
      <vt:lpstr>Atlantic Research Corporation 22 N Thruster</vt:lpstr>
      <vt:lpstr>Atlantic Research Corporation 22 N Thruster (Cont.)</vt:lpstr>
      <vt:lpstr>Marquardt 490 N Thruster and Performance Data</vt:lpstr>
      <vt:lpstr>Thermal subsystem</vt:lpstr>
      <vt:lpstr>HS 601 Mission Environments</vt:lpstr>
      <vt:lpstr>Thermal Control Finish Requirements</vt:lpstr>
      <vt:lpstr>Thermal Control Finish Requirements (Cont.)</vt:lpstr>
      <vt:lpstr>Unit Thermal Control Finish Requirements</vt:lpstr>
      <vt:lpstr>Unit Thermal Control Finish Requirements (Cont.)</vt:lpstr>
      <vt:lpstr>Thermal Control Design Issues and Elements</vt:lpstr>
      <vt:lpstr>Heat Pipes</vt:lpstr>
      <vt:lpstr>Spacecraft Blanket Design</vt:lpstr>
      <vt:lpstr>Spacecraft Blanket Configuration</vt:lpstr>
      <vt:lpstr>Flight Temperature Sensors</vt:lpstr>
      <vt:lpstr>Flight Temperature Sensors (Cont.)</vt:lpstr>
      <vt:lpstr>Flight Temperature Sensors (Cont.)</vt:lpstr>
      <vt:lpstr>Flight Temperature Sensors (Cont.)</vt:lpstr>
      <vt:lpstr>Flight Temperature Sensors (Cont.)</vt:lpstr>
      <vt:lpstr>Unit Qualification/Acceptance Temperatures</vt:lpstr>
      <vt:lpstr>Expected Flight Temperature Limits</vt:lpstr>
      <vt:lpstr>Expected Flight Temperature Limits (Cont.)</vt:lpstr>
      <vt:lpstr>Blanket Requirements for North-South Radiator Panels</vt:lpstr>
      <vt:lpstr>Solidaridad Panel Layout (units and heat pipes)</vt:lpstr>
      <vt:lpstr>Solidaridad Panel Layout (units and heat pipes) (Cont.)</vt:lpstr>
      <vt:lpstr>Reflector Blanket Design</vt:lpstr>
      <vt:lpstr>On Orbit Thermal Dissipation Summary</vt:lpstr>
      <vt:lpstr>Structural subsystem</vt:lpstr>
      <vt:lpstr>Structure design description</vt:lpstr>
      <vt:lpstr>Solidaridad primary structure</vt:lpstr>
      <vt:lpstr>Payload module primary structure</vt:lpstr>
      <vt:lpstr>Overall integrated configuration</vt:lpstr>
      <vt:lpstr>Materials Use</vt:lpstr>
      <vt:lpstr>Subsystem Weight Summary</vt:lpstr>
      <vt:lpstr>Topic 5: Integration and Test</vt:lpstr>
      <vt:lpstr>Presentación de PowerPoint</vt:lpstr>
      <vt:lpstr>Solidaridad Satellite  Tests, General Plan</vt:lpstr>
      <vt:lpstr>Communication Subsystem Test</vt:lpstr>
      <vt:lpstr>On orbit test</vt:lpstr>
      <vt:lpstr>Solidaridad Satellite Test and Integration Schedule</vt:lpstr>
      <vt:lpstr>Solidaridad launch request  for tender participants</vt:lpstr>
      <vt:lpstr>Topic 6: Launch</vt:lpstr>
      <vt:lpstr>Ariane and Solidaridad</vt:lpstr>
      <vt:lpstr>Solidaridad Launch</vt:lpstr>
      <vt:lpstr>Ariane single and dual launch configutations</vt:lpstr>
      <vt:lpstr>TRANSFER AND STATIONARY  ORBITS MISSION PHASES</vt:lpstr>
      <vt:lpstr>Solidaridad launch characteristics</vt:lpstr>
      <vt:lpstr>Solidaridad launch stages</vt:lpstr>
      <vt:lpstr>Topic 7: Earth segment solution</vt:lpstr>
      <vt:lpstr>Presentación de PowerPoint</vt:lpstr>
      <vt:lpstr>Control Centers</vt:lpstr>
      <vt:lpstr>Primary Control Center</vt:lpstr>
      <vt:lpstr>Telemetry and Command Characteristics of the Mexican Satellites</vt:lpstr>
      <vt:lpstr>Users. Request for testing</vt:lpstr>
      <vt:lpstr>Required information</vt:lpstr>
      <vt:lpstr>Preliminary adjusments to the reception</vt:lpstr>
      <vt:lpstr>Transmission radio frequency tests</vt:lpstr>
      <vt:lpstr>General guidalines</vt:lpstr>
      <vt:lpstr>Report and interference management</vt:lpstr>
      <vt:lpstr>Rain margins R4</vt:lpstr>
      <vt:lpstr>Rain margins R5</vt:lpstr>
      <vt:lpstr>Rain margins Central and SouthAmerica</vt:lpstr>
      <vt:lpstr>Topic 8: Training and operations</vt:lpstr>
      <vt:lpstr>Training Activity</vt:lpstr>
      <vt:lpstr>Organization</vt:lpstr>
      <vt:lpstr>C band tariffs(USA dollars)</vt:lpstr>
      <vt:lpstr>Ku band tariffs(USA Dollars)</vt:lpstr>
      <vt:lpstr>INVESTMENT PROJECT</vt:lpstr>
    </vt:vector>
  </TitlesOfParts>
  <Company>GR-ETSIT-UPM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 Chapter nº</dc:title>
  <dc:creator>Ramon Martinez</dc:creator>
  <cp:lastModifiedBy>JAlvarezC</cp:lastModifiedBy>
  <cp:revision>130</cp:revision>
  <dcterms:created xsi:type="dcterms:W3CDTF">2009-02-06T15:13:54Z</dcterms:created>
  <dcterms:modified xsi:type="dcterms:W3CDTF">2012-05-22T00:59:09Z</dcterms:modified>
</cp:coreProperties>
</file>